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91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348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 s. Apresentacao pessoal curta. Nao contar a historia da reforma: a plateia ja ouviu. Dizer apenas: hoje nao vamos falar de 2033, vamos falar de dezembro.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NAO ler a tabela linha por linha. Percorrer com o dedo e parar na linha 4, dizendo que e a parte que so existe nesta palestra: o Piaui ja regulamentou o que a maioria dos Estados ainda nao regulamentou.\nFechar com a caixa escura, devagar, e so entao comecar o conteudo.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E o slide de orientacao para quem conhece pouco a reforma. Percorrer a coluna Quando, de cima para baixo, e dizer: o Municipio perde o ISS por ultimo, mas e o primeiro a ter de estar pronto. NAO explicar nao cumulatividade nem credito aqui: nao ha tempo e nao muda nenhuma decisao de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Abre o modulo com o numero. Dizer, fazer a pausa, e so entao explicar.
SE CONTESTAREM: o quarto e razao interna ao modelo (2,7 de 10,1 no mes), linear na participacao do municipio e identica nos tres cenarios do IS. Os 7% a 8% saem de 73% de queda do canal vezes 9,8% a 10,5% de peso do canal no FPM. Com a referencia implicita no fundo da Uniao, cai para 6,8%. Recuar para o quarto e continuar certo.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Insistir na palavra nivel: ela prepara o slide seguinte. Se alguem perguntar da mecanica decendial, usar o slide de reserva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O M+2 e o conceito-chave da palestra inteira. Desenhar no ar: janeiro apura, marco paga. Fevereiro apura, abril paga. Repetir a frase do quadro escuro palavra por palavra.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Pedir que anotem a regua e os tres multiplicadores. Slide da foto de celular.
DERIVACAO, se perguntarem: jan-fev = 0,98 mes de canal; pior ponto = 1,86 a 2,02 meses; nov-dez = 1,11 mes. Um mes de canal = 0,82% a 0,88% do FPM liquido anual.
E REGRA GERAL porque todas as grandezas sao lineares na participacao do municipio no FPM, e a participacao se cancela na razao. E ESPECIFICO do municipio: o numero a multiplicar; FPM de 2025 atipico por mudanca de faixa de coeficiente; retencoes nao modeladas (PASEP, dividas); tratamento do Fundeb.
DIZER EM VOZ ALTA: a conta central do primeiro multiplicador da 0,8%; arredondei para cima, por prudencia, porque o numero serve para dimensionar reserva de liquidez.
ARMADILHA: se disserem que na LOA de 2027 o IPI ja quase nao aparece, responder que os 10% sao o peso do canal na REFERENCIA LEGAL e os 4,6% sao o que a LOA ORCA. E a diferenca entre descasamento de caixa e frustracao orcamentaria.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Slide dirigido ao contador e ao controlador interno. Dizer com clareza: a conduta defensavel hoje e nao orcar. E protecao de responsabilidade, nao pessimismo.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Este e o mapa do resto da palestra. Dizer: o FPM e 1,5% de um exercicio. O proximo item vale uma decada. Vamos a ele.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s. Apenas anunciar.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Dizer o titulo em voz alta duas vezes e deixar o silencio trabalhar. Nao entrar na mecanica de distribuicao do art. 131 do ADCT: nao ha tempo e nao muda a acao.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Nao e para assustar, e para hierarquizar.
DE ONDE VEM O 23,9: soma dos percentuais de retencao do art. 131, par. 1, do ADCT — 4 anos a 80% (3,20) + 2033 a 90% (0,90) + 44 anos caindo 1/45 (19,80) = 23,90 exato.
O 10,7 e o mesmo fluxo a valor presente em 2026, a 5% reais. NAO depende do municipio nem do valor da retificacao: mede a massa governada pelo coeficiente, nao o ganho de ninguem.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Olhar para os contadores ao dizer a frase do quadro escuro. A expressao sera estimado e o gatilho do slide seguinte.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E o slide do contador e o mais importante da palestra em termos de acao. Perguntar quem ja conferiu as oito declaracoes. O silencio e o argumento.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Fechar o modulo com a imagem da janela. Transicao: e agora o que o Piaui ja decidiu, e que o seu Estado decidiu antes de muitos.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s. Apenas anunciar. Dizer que este modulo nao existe em palestra nacional.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O paragrafo 4 e o ponto que ninguem usa: direito de auditoria permanente, sem equivalente no plano federal. No Maranhao essa lei ainda nao existia.
QUANDO COMECA: em 2026 nao ha cota-parte — o ADCT, art. 125, par. 3, afasta expressamente as reparticoes. Em 2027 e 2028 ja ha, pelos criterios 80/10/5/5 (ADCT art. 127; CF art. 158, IV, b; LC 227/2026, arts. 118, par. 3, e 128), com valores pequenos. De 2029 em diante e que o dinheiro aparece. RESSALVA: a conclusao sobre 2027-2028 decorre da ausencia de norma que afaste as reparticoes, nao de dispositivo expresso; e o regulamento do art. 130 da LC 227/2026, que fixa prazo para os Estados informarem os coeficientes, nao foi verificado. Se perguntarem, dizer isso.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Dirigir-se ao secretario de educacao, se houver. Perguntar quem sabe a taxa de participacao do seu municipio no ultimo SAEPI. Em geral ninguem sabe, e esse silencio e o argumento.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E o melhor slide da palestra. A frase final deve ser dita devagar: quem nao se habilita financia quem se habilita. O art. 6 manda somar a faixa vazia as faixas com municipio classificado.
EXEMPLO, se pedirem a conta (ha slide de reserva): cota-parte hipotetica de 1.000 mi; bolo ambiental 50 mi; faixas de 20,0 / 16,5 / 13,5. Alfa (A, 8 acoes) 23,29; Beta (A, 6) 17,46; Gama (B, 5) 7,41; Delta (C, 3) 1,84; Epsilon (nao habilitado) zero. Se Alfa cair em B5 por nao comprovar residuos ate 31/12/2026, vai a 11,86 e Beta sobe a 28,89 — transferencia de 11,43 mi.
PERGUNTA PROVAVEL: por que as 8 acoes de Alfa contam em todas as faixas? Porque as faixas NAO sao temas: sao tranches de dinheiro com porteiro de categoria. Os nove criterios definem a CATEGORIA (6 = A, 4-5 = B, 3 = C); dentro de cada faixa conta-se a quantidade total de acoes (art. 3, par. 4). E o Decreto 24.555/2026, art. 8, par. 2, confirma que a contagem nao e truncada no minimo da categoria. Consequencia: os municipios A nao so tem exclusividade na faixa a — tambem dominam as faixas b e c. No exemplo, dois municipios A levam 81,5% do bolo.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Fechar com o prazo: faltam 63 dias para o item 1, e ele custa 40% do bolo. Transicao para o modulo 4: e ha um quarto prazo na mesma data, que e obrigacao sua, nao do contribuinte.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s. Apenas anunciar.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Dizer o calculo do prazo em voz alta: a plateia precisa poder refaze-lo. ATENCAO: NAO afirmar perda de receita nem sancao pecuniaria. O texto lido impoe obrigacao com prazo, com consequencias operacionais e de responsabilizacao. Se perguntarem por multa, responder que nao localizamos dispositivo sancionatorio ao 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Slide da urgencia de 24 horas. Acao concreta: um comunicado da Secretaria de Financas aos optantes do municipio ainda hoje ou amanha, e reuniao com os contadores locais na primeira semana de novembro.
DIZER AQUI (e nao no Modulo 2): esse esforco com o Simples tem dois retornos, e o maior nao e o que voces imaginam. No coeficiente, dois meses a mais movem pouco uma media de oito anos. O retorno grande e a receita propria de ISS de 2027 a 2032, que e inteiramente do municipio.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Segundo slide dirigido ao contador. Nao ler a lista: apontar e dizer que esta tudo no guia, com a referencia.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Este slide existe porque quase ninguem sabe que compra publica tem regime proprio. A frase que acorda a plateia: quando o Municipio compra, o imposto daquela compra volta para o proprio Municipio — mas so o IBS em 2027, e nao nas compras do Simples.\nNAO citar percentuais de aliquota: o Senado so fixa as de referencia ate 15/12/2026. Falar em estrutura, nao em numero.\nPENDENCIA: nao verifiquei como a destinacao do art. 473 opera nas compras de optantes do Simples, ja que o redutor nao se aplica. Se perguntarem, dizer que e ponto a conferir.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A frase do quadro escuro e a que vale a palestra: a revisao para BAIXO e de oficio. Dizer: quem nao mapeia os contratos de carga reduzida esta renunciando a receita, e isso o controle externo cobra.\nDois reforcos uteis: o art. 374, § 2º, alcanca ate contratos em que a matriz de risco atribuiu o risco tributario a contratada; e o art. 376, § 3º, permite ao Municipio editar decreto com a metodologia de calculo — e o instrumento que evita a avalanche de pleitos.\nNAO demonstrar o simulador ao vivo. Oferecer envio depois.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Precisao obrigatoria: o art. 149-A fala em monitoramento de LOGRADOUROS PUBLICOS, nao em seguranca publica em geral. Nao deixar o prefeito concluir que pode comprar viatura.
Dizer tambem que o prazo da lei ambiental NAO e 31/12/2026: o art. 29 do Decreto 24.555/2026 estende a apuracao do certame de 2027 ate o fim da fase de postulacao. So os residuos solidos tem data expressa de 31/12/2026.
O CIB nao entra aqui: nao e item legislativo.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30 s. Ler as seis linhas devagar e pedir que cada pessoa marque a sua. Dizer: se o municipio fizer apenas a linha 1 e a linha 3, ja tera justificado o dia de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 30 s. Encerrar na ressalva, nao no agradecimento. Abrir para perguntas com os minutos restantes.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Encerramento. Nao usar como slide de perguntas: voltar ao plano de 63 dias durante o debate, para que a plateia tenha a lista a vista.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so se perguntarem por que janeiro.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so se perguntarem se o Estado ajuda. NAO entrar no merito dos numeros da nota da SEFAZ-PI em publico.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se perguntarem se a compensacao conta para os minimos de saude e educacao. A resposta e sim, nos termos do art. 479.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se perguntarem se vale a pena fiscalizar ISS agora. A resposta e sim: a receita de 2027 a 2032 e integralmente do municipio.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so se pedirem a conta. Tres licoes: a categoria pesa mais que a quantidade (Gama tem 5 acoes e Alfa 8, mas Alfa recebe 3,1x mais); o zero de Epsilon nao sobra, e absorvido pelos outros; e a barreira transfere metade do dinheiro de Alfa para Beta.
RESSALVA: o art. 3, par. 4, diz que o denominador e a soma das acoes de TODOS os municipios do Estado. Lido assim, a faixa a nao fecharia em 100%. O exemplo adota a leitura que fecha a conta. NAO entrar nesse detalhe no palco.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horizontal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566928"/>
            <a:ext cx="3566160" cy="9784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993392"/>
            <a:ext cx="106070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Reforma Tributária e os</a:t>
            </a:r>
            <a:endParaRPr lang="en-US" sz="46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Municípios do Piauí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566160"/>
            <a:ext cx="10607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decide nos próximos 63 dias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4334256"/>
            <a:ext cx="9509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500" dirty="0">
                <a:solidFill>
                  <a:srgbClr val="B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transição em uma tela, o FPM de 2027, o coeficiente de participação do IBS, a cota-parte piauiense e os prazos que vencem em 31 de dezembro de 2026.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4718304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9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9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9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9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de outubro de 2026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02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3858768" y="4718304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858768" y="5102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150608" y="4718304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150608" y="5102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961888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FA3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Prefeitos, secretários municipais, controladores internos e contadores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vamos decidir hoje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assuntos. Cada um responde a uma pergunta que o senhor já tem.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572768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572768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1207008" y="1572768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vamos ver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5779008" y="1572768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que responde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66928" y="2139696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94944" y="2139696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1207008" y="2139696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acaba, o que nasce e quando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5779008" y="2139696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“Afinal, o que muda para mim?”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694944" y="2706624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1207008" y="2706624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seu FPM em 2027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5779008" y="2706624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“Por que março vai apertar — e quanto?”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66928" y="3273552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66928" y="3273552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4944" y="3273552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1207008" y="3273552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que vale até 2077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5779008" y="3273552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“Qual é a decisão mais cara, e quando ela fecha?”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94944" y="3840480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1207008" y="3840480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Piauí já decidiu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5779008" y="3840480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“Como aumentar a minha fatia do IBS?”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566928" y="4407408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694944" y="4407408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1207008" y="4407408"/>
            <a:ext cx="4315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máquina, o contribuinte e as compras</a:t>
            </a:r>
            <a:endParaRPr lang="en-US" sz="1150" dirty="0"/>
          </a:p>
        </p:txBody>
      </p:sp>
      <p:sp>
        <p:nvSpPr>
          <p:cNvPr id="31" name="Text 28"/>
          <p:cNvSpPr txBox="1"/>
          <p:nvPr/>
        </p:nvSpPr>
        <p:spPr>
          <a:xfrm>
            <a:off x="5779008" y="4407408"/>
            <a:ext cx="57177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 que tem de estar pronto em 1º de janeiro?”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566928" y="5084064"/>
            <a:ext cx="11057839" cy="731520"/>
          </a:xfrm>
          <a:prstGeom prst="roundRect">
            <a:avLst>
              <a:gd name="adj" fmla="val 1125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04672" y="5257800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04672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1335024" y="5230368"/>
            <a:ext cx="10051999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dessas decisões fecham em 31 de dezembro de 2026. Faltam 63 dias.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mapa da transição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MAPA DA TRANSIÇÃO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extingue, o que nasce e quando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572768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Tributo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3072384" y="1572768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7735824" y="1572768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administra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10113264" y="1572768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66928" y="1993392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94944" y="1993392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 e Cofins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3072384" y="1993392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Extintas e substituídas pela CBS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7735824" y="1993392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— Receita Federal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10113264" y="1993392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694944" y="2414016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IPI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3072384" y="2414016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Alíquotas reduzidas a zero, salvo Zona Franca de Manaus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7735824" y="2414016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— Receita Federal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10113264" y="2414016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66928" y="2834640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2834640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Imposto Seletivo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3072384" y="2834640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Criado. Entra na mesma base de repartição do FPM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7735824" y="2834640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— Receita Federal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10113264" y="2834640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566928" y="3255264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94944" y="3255264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ICMS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3072384" y="3255264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Reduzido a 9/10, 8/10, 7/10 e 6/10, e depois extinto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7735824" y="3255264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→ Comitê Gestor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113264" y="3255264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2029–2032 e 2033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566928" y="3675888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66928" y="3675888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94944" y="3675888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3072384" y="3675888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Reduzido a 9/10, 8/10, 7/10 e 6/10, e depois extinto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7735824" y="3675888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Municípios → Comitê Gestor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10113264" y="3675888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2029–2032 e 2033</a:t>
            </a:r>
            <a:endParaRPr lang="en-US" sz="1100" dirty="0"/>
          </a:p>
        </p:txBody>
      </p:sp>
      <p:sp>
        <p:nvSpPr>
          <p:cNvPr id="38" name="Text 35"/>
          <p:cNvSpPr txBox="1"/>
          <p:nvPr/>
        </p:nvSpPr>
        <p:spPr>
          <a:xfrm>
            <a:off x="694944" y="4096512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3072384" y="4096512"/>
            <a:ext cx="4407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Criado. Imposto único de competência compartilhada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7735824" y="4096512"/>
            <a:ext cx="21214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Estados, DF e Municípios</a:t>
            </a:r>
            <a:endParaRPr lang="en-US" sz="1100" dirty="0"/>
          </a:p>
        </p:txBody>
      </p:sp>
      <p:sp>
        <p:nvSpPr>
          <p:cNvPr id="41" name="Text 38"/>
          <p:cNvSpPr txBox="1"/>
          <p:nvPr/>
        </p:nvSpPr>
        <p:spPr>
          <a:xfrm>
            <a:off x="10113264" y="4096512"/>
            <a:ext cx="138348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a 2033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566928" y="4572000"/>
            <a:ext cx="11057839" cy="1133856"/>
          </a:xfrm>
          <a:prstGeom prst="roundRect">
            <a:avLst>
              <a:gd name="adj" fmla="val 7258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804672" y="4946904"/>
            <a:ext cx="384048" cy="384048"/>
          </a:xfrm>
          <a:prstGeom prst="ellipse">
            <a:avLst/>
          </a:prstGeom>
          <a:solidFill>
            <a:srgbClr val="C08F00"/>
          </a:solidFill>
          <a:ln w="12700">
            <a:solidFill>
              <a:srgbClr val="C08F00"/>
            </a:solidFill>
            <a:prstDash val="solid"/>
          </a:ln>
        </p:spPr>
      </p:sp>
      <p:sp>
        <p:nvSpPr>
          <p:cNvPr id="44" name="Text 41"/>
          <p:cNvSpPr txBox="1"/>
          <p:nvPr/>
        </p:nvSpPr>
        <p:spPr>
          <a:xfrm>
            <a:off x="804672" y="49469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45" name="Text 42"/>
          <p:cNvSpPr txBox="1"/>
          <p:nvPr/>
        </p:nvSpPr>
        <p:spPr>
          <a:xfrm>
            <a:off x="1335024" y="4718304"/>
            <a:ext cx="10051999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2027 e 2028 o IBS já é cobrado à alíquota municipal de 0,05%, e a CBS entra em alíquota cheia. A máquina do Município precisa estar de pé antes de a transição começar de verdade. O IBS é cobrado pelo somatório das alíquotas do Estado e do Município de destino, e cada ente fixa a sua alíquota própria por lei específica.</a:t>
            </a:r>
            <a:endParaRPr lang="en-US" sz="1300" dirty="0"/>
          </a:p>
        </p:txBody>
      </p:sp>
      <p:sp>
        <p:nvSpPr>
          <p:cNvPr id="46" name="Text 43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ADCT, arts. 124 a 129 (EC 132/2023). CF, arts. 156-A, § 1º, V e VII (IBS), 195, V (CBS) e 153, VIII (Imposto Seletivo).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877824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28016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FPM em 2027: não é perda, é descasamento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2724912"/>
            <a:ext cx="42062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3931920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que o canal de IPI e Imposto Seletivo do seu FPM deve entregar em março de 2027 — um quarto do que a lei considera normal.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4809744"/>
            <a:ext cx="10607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FPM do mês, uma queda da ordem de 7% a 8%. E a compensação dessa queda só entra no caixa em maio.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66928" y="5394960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8FAF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 do nosso modelo, posição de outubro de 2026. A queda de março é idêntica nos três cenários de início do Imposto Seletivo. Não é previsão oficial.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FPM cai — e o que a lei garante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5474056" cy="2340864"/>
          </a:xfrm>
          <a:prstGeom prst="roundRect">
            <a:avLst>
              <a:gd name="adj" fmla="val 3516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755648"/>
            <a:ext cx="4998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em 1º de janeiro de 2027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286000"/>
            <a:ext cx="4998568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alíquota do IPI vai a zero, salvo industrialização incentivada na Zona Franca de Manaus.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IPI compõe a base do FPM — 25,5% de IR, IPI e Imposto Seletivo — e respondia por cerca de 10% do FPM.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Imposto Seletivo entra em troca, mas depende de lei de alíquotas, de anterioridade e de noventena.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50712" y="1572768"/>
            <a:ext cx="5474056" cy="2340864"/>
          </a:xfrm>
          <a:prstGeom prst="roundRect">
            <a:avLst>
              <a:gd name="adj" fmla="val 3516"/>
            </a:avLst>
          </a:prstGeom>
          <a:solidFill>
            <a:srgbClr val="E4F2EC"/>
          </a:solidFill>
          <a:ln w="12700">
            <a:solidFill>
              <a:srgbClr val="E4F2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88456" y="1755648"/>
            <a:ext cx="49985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compensação existe, e é constitucional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388456" y="2286000"/>
            <a:ext cx="4998568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Instituída pelo art. 7º da EC 132/2023 e regulamentada pelos arts. 477 a 479 da LC 214/2025.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protege o nível: o valor de referência é a média mensal de 2022 a 2026 dos valores entregues, corrigidos a preços de 2026 pela variação da arrecadação do IPI, divididos por 60, atualizados pelo IPCA e acrescidos de 2%.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66928" y="4078224"/>
            <a:ext cx="11057839" cy="1005840"/>
          </a:xfrm>
          <a:prstGeom prst="roundRect">
            <a:avLst>
              <a:gd name="adj" fmla="val 8182"/>
            </a:avLst>
          </a:prstGeom>
          <a:solidFill>
            <a:srgbClr val="D3E3F3"/>
          </a:solidFill>
          <a:ln w="12700">
            <a:solidFill>
              <a:srgbClr val="D3E3F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4672" y="4389120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335024" y="4224528"/>
            <a:ext cx="100519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5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a palavra nível. A lei garante o nível da receita. Ela não garante o calendário em que essa receita chega ao seu caixa — e é disso que trata o slide seguinte.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ADCT, art. 126, III (EC 132/2023); EC 132/2023, art. 7º; LC 214/2025, arts. 477 a 479, em especial o art. 478, §§ 1º e 2º.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mecanismo — e o que ele não garante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2682164" cy="1481328"/>
          </a:xfrm>
          <a:prstGeom prst="roundRect">
            <a:avLst>
              <a:gd name="adj" fmla="val 5556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81051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335024" y="1773936"/>
            <a:ext cx="1712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2304288"/>
            <a:ext cx="21701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de referência menos valor entregue, mês a mês.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358820" y="1572768"/>
            <a:ext cx="2682164" cy="1481328"/>
          </a:xfrm>
          <a:prstGeom prst="roundRect">
            <a:avLst>
              <a:gd name="adj" fmla="val 5556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614852" y="181051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614852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4126916" y="1773936"/>
            <a:ext cx="1712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negativo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614852" y="2304288"/>
            <a:ext cx="21701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é abatida da apuração do mês seguinte.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150712" y="1572768"/>
            <a:ext cx="2682164" cy="1481328"/>
          </a:xfrm>
          <a:prstGeom prst="roundRect">
            <a:avLst>
              <a:gd name="adj" fmla="val 5556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06744" y="181051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406744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918808" y="1773936"/>
            <a:ext cx="1712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positivo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6406744" y="2304288"/>
            <a:ext cx="21701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entregue no segundo mês subsequente — M+2.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8942603" y="1572768"/>
            <a:ext cx="2682164" cy="1481328"/>
          </a:xfrm>
          <a:prstGeom prst="roundRect">
            <a:avLst>
              <a:gd name="adj" fmla="val 5556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9198635" y="181051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9198635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9710699" y="1773936"/>
            <a:ext cx="1712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e dez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9198635" y="2304288"/>
            <a:ext cx="21701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apurações só são pagas em janeiro e fevereiro de 2028.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566928" y="3218688"/>
            <a:ext cx="11057839" cy="694944"/>
          </a:xfrm>
          <a:prstGeom prst="roundRect">
            <a:avLst>
              <a:gd name="adj" fmla="val 11842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04672" y="3374136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04672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1335024" y="3364992"/>
            <a:ext cx="1005199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protege o nível. A lei não protege o calendário.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566928" y="4041648"/>
            <a:ext cx="11057839" cy="1645920"/>
          </a:xfrm>
          <a:prstGeom prst="roundRect">
            <a:avLst>
              <a:gd name="adj" fmla="val 500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04672" y="4224528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condicionantes ainda abertos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804672" y="4681728"/>
            <a:ext cx="10582351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O valor de referência oficial é do TCU — e o processo está parado, sem decisão (Processo TCU nº 020.062/2026-5). Não existe número oficial hoje.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O Imposto Seletivo depende de lei publicada até 31 de dezembro de 2026 para ser cobrado em 2027.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O fundo da União pode ser insuficiente — ver o slide seguinte.</a:t>
            </a:r>
            <a:endParaRPr lang="en-US" sz="1250" dirty="0"/>
          </a:p>
        </p:txBody>
      </p:sp>
      <p:sp>
        <p:nvSpPr>
          <p:cNvPr id="35" name="Text 32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477; art. 478, § 3º (o TCU publica a referência até o último dia útil do mês seguinte ao da apuração).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é no seu município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572768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Mês de 2027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2340864" y="1572768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o seu FPM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66928" y="1975104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" y="1975104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janeiro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2340864" y="1975104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do IPI de dezembro ainda entra. O descasamento começa aqui.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694944" y="2377440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fevereiro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2340864" y="2377440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 parte da perda aparece. Nenhuma compensação ainda.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66928" y="2779776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66928" y="2779776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4944" y="2779776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março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2340864" y="2779776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Pior mês isolado. Entra a compensação apurada em janeiro — pequena.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66928" y="3182112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94944" y="3182112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abril a junho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2340864" y="3182112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Pior ponto acumulado. É a necessidade máxima de caixa.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66928" y="3584448"/>
            <a:ext cx="6675120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94944" y="3584448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julho em diante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2340864" y="3584448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acumulado melhora, mas não zera.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3986784"/>
            <a:ext cx="13898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e dez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340864" y="3986784"/>
            <a:ext cx="4773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Apurações pagas só em janeiro e fevereiro de 2028.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7351776" y="1572768"/>
            <a:ext cx="4272991" cy="2816352"/>
          </a:xfrm>
          <a:prstGeom prst="roundRect">
            <a:avLst>
              <a:gd name="adj" fmla="val 2922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7589520" y="1755648"/>
            <a:ext cx="37975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calculadora de bolso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7589520" y="2212848"/>
            <a:ext cx="3797503" cy="1956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régua: um “mês de canal” ≈ 0,8% do seu FPM líquido anual. O canal de IPI e Imposto Seletivo vale cerca de 10% do FPM; dividido por 12, dá 0,8%.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Pegue o FPM líquido de 2025 e multiplique: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0,009  →  1 mês de canal: o aperto de jan e fev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0,017  →  2 meses: o pior ponto, em abril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0,009  →  1 mês: o que escorrega para 2028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566928" y="4553712"/>
            <a:ext cx="11057839" cy="932688"/>
          </a:xfrm>
          <a:prstGeom prst="roundRect">
            <a:avLst>
              <a:gd name="adj" fmla="val 8824"/>
            </a:avLst>
          </a:prstGeom>
          <a:solidFill>
            <a:srgbClr val="D3E3F3"/>
          </a:solidFill>
          <a:ln w="12700">
            <a:solidFill>
              <a:srgbClr val="D3E3F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04672" y="482803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04672" y="48280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1335024" y="4700016"/>
            <a:ext cx="1005199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Equivalência: o pior ponto corresponde a cerca de dois meses da sua parcela na referência do IPI e do Imposto Seletivo. 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Estimativas do nosso modelo (outubro de 2026): descasamento de janeiro e fevereiro entre 0,8% e 0,9% do FPM líquido anual; pior ponto acumulado entre 1,5% e 1,8%. Não é previsão oficial.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O FPM EM 2027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riscos que não se misturam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316736"/>
            <a:ext cx="11057839" cy="640080"/>
          </a:xfrm>
          <a:prstGeom prst="roundRect">
            <a:avLst>
              <a:gd name="adj" fmla="val 12857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316736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2980944" y="1316736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mede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8467344" y="1316736"/>
            <a:ext cx="30294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66928" y="1956816"/>
            <a:ext cx="11057839" cy="640080"/>
          </a:xfrm>
          <a:prstGeom prst="roundRect">
            <a:avLst>
              <a:gd name="adj" fmla="val 1285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94944" y="1956816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Descasamento de caixa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2980944" y="1956816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falta no caixa frente ao que a lei toma como normal. É temporal: só vira perda se a União não pagar.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8467344" y="1956816"/>
            <a:ext cx="30294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de liquidez e programação financeira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694944" y="2596896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Frustração orçamentária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2980944" y="2596896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Realização frente ao que a sua LOA lançou. Independe da referência legal.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8467344" y="2596896"/>
            <a:ext cx="30294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 a previsão do FPM na LOA de 2027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66928" y="3236976"/>
            <a:ext cx="11057839" cy="640080"/>
          </a:xfrm>
          <a:prstGeom prst="roundRect">
            <a:avLst>
              <a:gd name="adj" fmla="val 1285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94944" y="3236976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de dotação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2980944" y="3236976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Dotado: R$ 33,8 bi. Apurado em 2027: R$ 37,8 a 46,2 bi. Sem Imposto Seletivo: R$ 55,2 bi, com o fundo cobrindo cerca de 61%.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8467344" y="3236976"/>
            <a:ext cx="30294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Acompanhar o PLN e a LOA federal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566928" y="3968496"/>
            <a:ext cx="11057839" cy="1828800"/>
          </a:xfrm>
          <a:prstGeom prst="roundRect">
            <a:avLst>
              <a:gd name="adj" fmla="val 4500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04672" y="4151376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que protege o gestor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04672" y="4608576"/>
            <a:ext cx="10582351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valor de referência oficial. Quem orçar a compensação está orçando </a:t>
            </a:r>
            <a:r>
              <a:rPr lang="en-US" sz="12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estimativa</a:t>
            </a: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própria</a:t>
            </a: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Orientação da CNM, Nota Técnica nº 152/2026: não orçar a compensação. Tratar como risco e oportunidade fiscal e reestimar durante a execução.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CNM, Nota Técnica nº 152/2026; PLN nº 24/2026 e PLOA 2027 da União (ação 0909-00YB, R$ 23,5 bi); demais valores são estimativas do nosso modelo.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virada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VIRADA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de dezembro de 2026: quatro decisões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acabamos de ver se resolve na LOA que a sua Câmara vota em dezembro. E ela não é a única coisa que vence.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956816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956816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1207008" y="1956816"/>
            <a:ext cx="46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fecha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6144768" y="1956816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8979408" y="1956816"/>
            <a:ext cx="25173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responde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66928" y="2523744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2523744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1207008" y="2523744"/>
            <a:ext cx="46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LOA de 2027 — previsão do FPM e reserva de liquidez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6144768" y="2523744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Decisão municipal, em novembro ou dezembro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8979408" y="2523744"/>
            <a:ext cx="25173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Contador e controlador interno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66928" y="3090672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94944" y="3090672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1207008" y="3090672"/>
            <a:ext cx="46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janela de 2019 a 2026 do coeficiente de participação do IBS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6144768" y="3090672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227/2026, art. 115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8979408" y="3090672"/>
            <a:ext cx="25173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Contador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566928" y="3657600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94944" y="3657600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1207008" y="3657600"/>
            <a:ext cx="46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prazo de resíduos sólidos do Selo Ambiental, certame de 2027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6144768" y="3657600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PI nº 24.555/2026, art. 28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8979408" y="3657600"/>
            <a:ext cx="25173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 ambiente e procurador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694944" y="4224528"/>
            <a:ext cx="256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30" name="Text 27"/>
          <p:cNvSpPr txBox="1"/>
          <p:nvPr/>
        </p:nvSpPr>
        <p:spPr>
          <a:xfrm>
            <a:off x="1207008" y="4224528"/>
            <a:ext cx="46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código CIB nos sistemas do município</a:t>
            </a:r>
            <a:endParaRPr lang="en-US" sz="1150" dirty="0"/>
          </a:p>
        </p:txBody>
      </p:sp>
      <p:sp>
        <p:nvSpPr>
          <p:cNvPr id="31" name="Text 28"/>
          <p:cNvSpPr txBox="1"/>
          <p:nvPr/>
        </p:nvSpPr>
        <p:spPr>
          <a:xfrm>
            <a:off x="6144768" y="4224528"/>
            <a:ext cx="25786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266, II, "b"</a:t>
            </a:r>
            <a:endParaRPr lang="en-US" sz="1150" dirty="0"/>
          </a:p>
        </p:txBody>
      </p:sp>
      <p:sp>
        <p:nvSpPr>
          <p:cNvPr id="32" name="Text 29"/>
          <p:cNvSpPr txBox="1"/>
          <p:nvPr/>
        </p:nvSpPr>
        <p:spPr>
          <a:xfrm>
            <a:off x="8979408" y="4224528"/>
            <a:ext cx="251734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e cadastro imobiliário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566928" y="4864608"/>
            <a:ext cx="11057839" cy="822960"/>
          </a:xfrm>
          <a:prstGeom prst="roundRect">
            <a:avLst>
              <a:gd name="adj" fmla="val 1000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804672" y="5084064"/>
            <a:ext cx="384048" cy="384048"/>
          </a:xfrm>
          <a:prstGeom prst="ellipse">
            <a:avLst/>
          </a:prstGeom>
          <a:solidFill>
            <a:srgbClr val="C08F00"/>
          </a:solidFill>
          <a:ln w="12700">
            <a:solidFill>
              <a:srgbClr val="C08F00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804672" y="5084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1335024" y="5010912"/>
            <a:ext cx="10051999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um quarto prazo que não está nas suas mãos, mas que o senhor precisa monitorar: a lei de alíquotas do Imposto Seletivo, que define o cenário do FPM em 2027.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1481328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901952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de participação do IBS: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decisão mais cara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85216" y="3675888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352958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município arrecadou de 2019 a 2026 define o que receberá até 2077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85216" y="4242816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32688" y="409651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fonte é o Siconfi — e quem não declarou bem será estimado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85216" y="4809744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32688" y="4663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ISS do Simples Nacional e a dívida ativa entram na base, por disposição legal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85216" y="5376672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32688" y="523036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Haverá uma janela de contestação de trinta dias. Uma só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seu município receberá até 2077 depende do que arrecadou até 2026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3612794" cy="1389888"/>
          </a:xfrm>
          <a:prstGeom prst="roundRect">
            <a:avLst>
              <a:gd name="adj" fmla="val 5921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755648"/>
            <a:ext cx="313730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 1 — o ISS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212848"/>
            <a:ext cx="313730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arrecadação do imposto do art. 156, III, da Constituição Federal.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289450" y="1572768"/>
            <a:ext cx="3612794" cy="1389888"/>
          </a:xfrm>
          <a:prstGeom prst="roundRect">
            <a:avLst>
              <a:gd name="adj" fmla="val 5921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27194" y="1755648"/>
            <a:ext cx="313730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 2 — a cota-parte do ICMS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27194" y="2212848"/>
            <a:ext cx="313730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parcela creditada na forma do art. 158, IV, "a", da Constituição Federal.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011973" y="1572768"/>
            <a:ext cx="3612794" cy="1389888"/>
          </a:xfrm>
          <a:prstGeom prst="roundRect">
            <a:avLst>
              <a:gd name="adj" fmla="val 5921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49717" y="1755648"/>
            <a:ext cx="313730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o que entra no ISS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8249717" y="2212848"/>
            <a:ext cx="313730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 a receita do Simples Nacional e a dívida ativa arrecadada, com juros e multas.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66928" y="3145536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4944" y="3145536"/>
            <a:ext cx="44988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esses dois componentes, a lei determina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5449824" y="3145536"/>
            <a:ext cx="6046927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66928" y="3639312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94944" y="3639312"/>
            <a:ext cx="44988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 considerado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449824" y="3639312"/>
            <a:ext cx="6046927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valores anuais de 2019 a 2026 — oito exercícios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694944" y="4133088"/>
            <a:ext cx="44988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Correção de cada ano até 2026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5449824" y="4133088"/>
            <a:ext cx="6046927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variação nominal da arrecadação nacional de ICMS e ISS — não pelo IPCA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66928" y="4626864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94944" y="4626864"/>
            <a:ext cx="44988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5449824" y="4626864"/>
            <a:ext cx="6046927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receita média de referência do município é a média desses valores corrigidos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566928" y="5230368"/>
            <a:ext cx="11057839" cy="548640"/>
          </a:xfrm>
          <a:prstGeom prst="roundRect">
            <a:avLst>
              <a:gd name="adj" fmla="val 1500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04672" y="5312664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04672" y="5312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1335024" y="5376672"/>
            <a:ext cx="1005199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Oito exercícios já encerrados ou em curso. Nenhum deles se repete.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566928" y="5888736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227/2026, art. 115, III, "a" e "b", § 1º, I e III, e §§ 2º e 6º.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vale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1645920"/>
            <a:ext cx="32918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23,9 anos</a:t>
            </a:r>
            <a:endParaRPr lang="en-US" sz="420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241401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massa que o coeficiente distribui entre 2029 e 2077, medida em anos de arrecadação integral do IBS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4133088" y="1645920"/>
            <a:ext cx="32918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10,7 anos</a:t>
            </a:r>
            <a:endParaRPr lang="en-US" sz="4200" dirty="0"/>
          </a:p>
        </p:txBody>
      </p:sp>
      <p:sp>
        <p:nvSpPr>
          <p:cNvPr id="11" name="Text 8"/>
          <p:cNvSpPr txBox="1"/>
          <p:nvPr/>
        </p:nvSpPr>
        <p:spPr>
          <a:xfrm>
            <a:off x="4133088" y="241401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massa a valor presente em 2026, a 5% reais ao ano — premissa nossa, não da norma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7699248" y="1645920"/>
            <a:ext cx="3925519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 a 2077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7699248" y="2414016"/>
            <a:ext cx="392551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 de vigência do coeficiente, com equalização até a década de 2090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66928" y="3218688"/>
            <a:ext cx="11057839" cy="530352"/>
          </a:xfrm>
          <a:prstGeom prst="roundRect">
            <a:avLst>
              <a:gd name="adj" fmla="val 15517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3218688"/>
            <a:ext cx="39502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com o primeiro bloco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901184" y="3218688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8741664" y="3218688"/>
            <a:ext cx="2755087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Horizonte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66928" y="3749040"/>
            <a:ext cx="11057839" cy="530352"/>
          </a:xfrm>
          <a:prstGeom prst="roundRect">
            <a:avLst>
              <a:gd name="adj" fmla="val 1551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3749040"/>
            <a:ext cx="39502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Descasamento do FPM em 2027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901184" y="3749040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1,5% a 1,8% do FPM de um exercício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8741664" y="3749040"/>
            <a:ext cx="2755087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Janeiro a junho de 2027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66928" y="4279392"/>
            <a:ext cx="11057839" cy="530352"/>
          </a:xfrm>
          <a:prstGeom prst="roundRect">
            <a:avLst>
              <a:gd name="adj" fmla="val 15517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4279392"/>
            <a:ext cx="39502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participação do IBS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901184" y="4279392"/>
            <a:ext cx="35844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Cerca de 10,7 anos de retenção integral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741664" y="4279392"/>
            <a:ext cx="2755087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 a 2077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66928" y="4864608"/>
            <a:ext cx="11057839" cy="822960"/>
          </a:xfrm>
          <a:prstGeom prst="roundRect">
            <a:avLst>
              <a:gd name="adj" fmla="val 1000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04672" y="5084064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04672" y="50840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1335024" y="5010912"/>
            <a:ext cx="10051999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1% de erro no seu coeficiente é 1% a menos em tudo o que a retenção lhe entregar por 49 anos — sobre uma massa equivalente a 23,9 anos de arrecadação integral.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566928" y="5888736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227/2026, arts. 109 e 110; ADCT, art. 131, § 1º, e art. 132, § 3º (divergência de um ano quanto ao fim da equalização: em público, “até a década de 2090”). Valor presente: estimativa nossa, base 2026, 5% reais.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fonte é o Siconfi — e há risco de estimativa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5474056" cy="2468880"/>
          </a:xfrm>
          <a:prstGeom prst="roundRect">
            <a:avLst>
              <a:gd name="adj" fmla="val 3333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828800"/>
            <a:ext cx="4998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sai o número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340864"/>
            <a:ext cx="49985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valores vêm das declarações do próprio município no Siconfi — na prática, a DCA, com o RREO como conferência.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CGIBS pode usar ainda o que o banco arrecadador informar do Simples e o que a SEFAZ-PI informar da cota-parte: a sua declaração tem de bater com essas fontes.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50712" y="1645920"/>
            <a:ext cx="5474056" cy="2468880"/>
          </a:xfrm>
          <a:prstGeom prst="roundRect">
            <a:avLst>
              <a:gd name="adj" fmla="val 3333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88456" y="1828800"/>
            <a:ext cx="4998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se não estiver lá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388456" y="2340864"/>
            <a:ext cx="49985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informação não estiver no Siconfi, ou estiver inconsistente, o valor será estimado.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Estimado por terceiro, sem a participação do município.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estimativa só cabe se não houver prestação de contas na forma da LRF ou se a informação for comprovadamente inconsistente, e se o CGIBS não tiver acesso a nenhuma outra fonte legal, com critérios divulgados previamente.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66928" y="4224528"/>
            <a:ext cx="11057839" cy="1097280"/>
          </a:xfrm>
          <a:prstGeom prst="roundRect">
            <a:avLst>
              <a:gd name="adj" fmla="val 750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4672" y="4581144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" y="4581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335024" y="4370832"/>
            <a:ext cx="10051999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não declarou bem entre 2019 e 2026 não será ouvido. Será estimado.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566928" y="55046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227/2026, art. 116, § 2º (fonte dos dados), § 3º (outras fontes legais) e § 4º (estimativa).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Siconfi na prática: oito declarações, 63 dias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7040880" cy="475488"/>
          </a:xfrm>
          <a:prstGeom prst="roundRect">
            <a:avLst>
              <a:gd name="adj" fmla="val 17308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572768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1170432" y="1572768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fazer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3090672" y="157276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66928" y="2048256"/>
            <a:ext cx="7040880" cy="475488"/>
          </a:xfrm>
          <a:prstGeom prst="roundRect">
            <a:avLst>
              <a:gd name="adj" fmla="val 17308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94944" y="2048256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1170432" y="2048256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Levantar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090672" y="2048256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oito declarações de 2019 a 2026 — DCA e RREO, exercício por exercício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694944" y="2523744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1170432" y="2523744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Conferir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3090672" y="2523744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linhas de ISS — inclusive o arrecadado pelo DAS do Simples — e de cota-parte do ICMS, contra a arrecadação e os extratos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66928" y="2999232"/>
            <a:ext cx="7040880" cy="475488"/>
          </a:xfrm>
          <a:prstGeom prst="roundRect">
            <a:avLst>
              <a:gd name="adj" fmla="val 17308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94944" y="2999232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1170432" y="2999232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3090672" y="2999232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declarados a menos — a subdeclaração é o erro típico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694944" y="3474720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170432" y="3474720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Retificar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3090672" y="347472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estiver errado, dentro de 2026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566928" y="3950208"/>
            <a:ext cx="7040880" cy="475488"/>
          </a:xfrm>
          <a:prstGeom prst="roundRect">
            <a:avLst>
              <a:gd name="adj" fmla="val 17308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94944" y="3950208"/>
            <a:ext cx="219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1170432" y="3950208"/>
            <a:ext cx="1664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Arquivar</a:t>
            </a:r>
            <a:endParaRPr lang="en-US" sz="1150" dirty="0"/>
          </a:p>
        </p:txBody>
      </p:sp>
      <p:sp>
        <p:nvSpPr>
          <p:cNvPr id="29" name="Text 26"/>
          <p:cNvSpPr txBox="1"/>
          <p:nvPr/>
        </p:nvSpPr>
        <p:spPr>
          <a:xfrm>
            <a:off x="3090672" y="3950208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memória de cálculo assinada: será a sua prova na contestação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7717536" y="1572768"/>
            <a:ext cx="3907231" cy="2852928"/>
          </a:xfrm>
          <a:prstGeom prst="roundRect">
            <a:avLst>
              <a:gd name="adj" fmla="val 288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955280" y="1755648"/>
            <a:ext cx="343174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aritmética, sem ilusão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7955280" y="2212848"/>
            <a:ext cx="3431743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média de oito exercícios sobe na proporção do que se acrescenta à soma.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Corrigir cinco exercícios subdeclarados em 20% cada → +12,5% na média.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Dobrar a arrecadação do 4º trimestre de 2026 → +3,1%.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exercício corrigido vale quatro trimestres de esforço de arrecadação.</a:t>
            </a:r>
            <a:endParaRPr lang="en-US" sz="1150" dirty="0"/>
          </a:p>
        </p:txBody>
      </p:sp>
      <p:sp>
        <p:nvSpPr>
          <p:cNvPr id="33" name="Shape 30"/>
          <p:cNvSpPr/>
          <p:nvPr/>
        </p:nvSpPr>
        <p:spPr>
          <a:xfrm>
            <a:off x="566928" y="4590288"/>
            <a:ext cx="11057839" cy="877824"/>
          </a:xfrm>
          <a:prstGeom prst="roundRect">
            <a:avLst>
              <a:gd name="adj" fmla="val 9375"/>
            </a:avLst>
          </a:prstGeom>
          <a:solidFill>
            <a:srgbClr val="D3E3F3"/>
          </a:solidFill>
          <a:ln w="12700">
            <a:solidFill>
              <a:srgbClr val="D3E3F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804672" y="4837176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804672" y="48371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1335024" y="4736592"/>
            <a:ext cx="10051999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Prioridade: retificação, e não arrecadação de última hora. A exceção é a dívida ativa — o ISS efetivamente arrecadado em 2026, com juros e multas, entra na base. .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Exemplos de cálculo sobre a média de oito exercícios do art. 115, § 2º, da LC 227/2026. As premissas de subdeclaração são ilustrativas: cada município deve refazer a conta com os seus números.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COEFICIENTE DE PARTICIPAÇÃO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janela única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737360"/>
            <a:ext cx="3612794" cy="1572768"/>
          </a:xfrm>
          <a:prstGeom prst="roundRect">
            <a:avLst>
              <a:gd name="adj" fmla="val 5233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335024" y="1938528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Publicação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2468880"/>
            <a:ext cx="310073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valores serão publicados no Diário Oficial da União.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289450" y="1737360"/>
            <a:ext cx="3612794" cy="1572768"/>
          </a:xfrm>
          <a:prstGeom prst="roundRect">
            <a:avLst>
              <a:gd name="adj" fmla="val 5233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45482" y="1975104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545482" y="1975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5057546" y="1938528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Trinta dias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545482" y="2468880"/>
            <a:ext cx="310073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data da publicação corre o prazo de contestação. São trinta dias.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011973" y="1737360"/>
            <a:ext cx="3612794" cy="1572768"/>
          </a:xfrm>
          <a:prstGeom prst="roundRect">
            <a:avLst>
              <a:gd name="adj" fmla="val 5233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68005" y="1975104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268005" y="19751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780069" y="1938528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268005" y="2468880"/>
            <a:ext cx="310073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disso, o coeficiente está definido — por quase cinco décadas.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566928" y="3602736"/>
            <a:ext cx="11057839" cy="1188720"/>
          </a:xfrm>
          <a:prstGeom prst="roundRect">
            <a:avLst>
              <a:gd name="adj" fmla="val 6923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04672" y="4005072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804672" y="4005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1335024" y="3749040"/>
            <a:ext cx="1005199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chega à janela sem a memória de cálculo pronta não contesta. Assiste.</a:t>
            </a:r>
            <a:endParaRPr lang="en-US" sz="1900" dirty="0"/>
          </a:p>
        </p:txBody>
      </p:sp>
      <p:sp>
        <p:nvSpPr>
          <p:cNvPr id="27" name="Shape 24"/>
          <p:cNvSpPr/>
          <p:nvPr/>
        </p:nvSpPr>
        <p:spPr>
          <a:xfrm>
            <a:off x="566928" y="4919472"/>
            <a:ext cx="11057839" cy="768096"/>
          </a:xfrm>
          <a:prstGeom prst="roundRect">
            <a:avLst>
              <a:gd name="adj" fmla="val 10714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04672" y="5102352"/>
            <a:ext cx="105823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preparar desde já: a planilha dos oito exercícios, as retificações feitas e a memória de cálculo assinada.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227/2026, art. 116, §§ 7º e 8º.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1481328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901952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cota-parte do IBS no Piauí: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Estado já regulamentou tudo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85216" y="3675888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352958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estadual nº 8.899/2025: os quatro critérios e quem faz a conta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85216" y="4242816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32688" y="409651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10% da educação: o IQEM e o indicador que multiplica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85216" y="4809744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32688" y="4663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5% do meio ambiente: o Selo Ambiental vale 5,00 — ou 3,00 — ou 1,35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85216" y="5376672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32688" y="523036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cláusula de barreira que vence em 31 de dezembro de 2026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piauiense — e quem faz a conta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Piauí já regulamentou os dois indicadores que dependiam do Executivo estadual — e os critérios já valem desde 2027.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956816"/>
            <a:ext cx="6400800" cy="420624"/>
          </a:xfrm>
          <a:prstGeom prst="roundRect">
            <a:avLst>
              <a:gd name="adj" fmla="val 1956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956816"/>
            <a:ext cx="18470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2798064" y="1956816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3712464" y="195681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Regulamentado por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66928" y="2377440"/>
            <a:ext cx="6400800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94944" y="2377440"/>
            <a:ext cx="18470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2798064" y="2377440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3712464" y="23774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66928" y="2798064"/>
            <a:ext cx="6400800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4944" y="2798064"/>
            <a:ext cx="18470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Educação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2798064" y="2798064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712464" y="279806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PI nº 24.630/2026 — IQEM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66928" y="3218688"/>
            <a:ext cx="6400800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66928" y="3218688"/>
            <a:ext cx="6400800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3218688"/>
            <a:ext cx="18470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 ambiente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2798064" y="3218688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3712464" y="3218688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PI nº 24.555/2026 — Selo Ambiental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3639312"/>
            <a:ext cx="18470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Partes iguais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2798064" y="3639312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3712464" y="36393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566928" y="4078224"/>
            <a:ext cx="6400800" cy="768096"/>
          </a:xfrm>
          <a:prstGeom prst="roundRect">
            <a:avLst>
              <a:gd name="adj" fmla="val 10714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04672" y="4261104"/>
            <a:ext cx="5925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Base: 25% da Receita Base do IBS do Piauí, creditados pelo CGIBS, deduzidos o Fundeb e o custeio do CGIBS.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7077456" y="1956816"/>
            <a:ext cx="4547311" cy="2889504"/>
          </a:xfrm>
          <a:prstGeom prst="roundRect">
            <a:avLst>
              <a:gd name="adj" fmla="val 2848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7315200" y="2139696"/>
            <a:ext cx="407182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faz a conta — e o seu direito sobre ela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7315200" y="2596896"/>
            <a:ext cx="4071823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cálculo dos coeficientes compete à SEFAZ-PI, com aferição e eventuais ajustes pelo TCE-PI.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Prefeitos, associações de municípios e seus representantes têm livre acesso às informações e aos documentos usados no cálculo.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ato da SEFAZ-PI que disciplinaria a lei ainda não foi localizado: a metodologia não está publicada.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566928" y="4974336"/>
            <a:ext cx="11057839" cy="713232"/>
          </a:xfrm>
          <a:prstGeom prst="roundRect">
            <a:avLst>
              <a:gd name="adj" fmla="val 11538"/>
            </a:avLst>
          </a:prstGeom>
          <a:solidFill>
            <a:srgbClr val="D3E3F3"/>
          </a:solidFill>
          <a:ln w="12700">
            <a:solidFill>
              <a:srgbClr val="D3E3F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804672" y="5138928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804672" y="51389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1335024" y="5120640"/>
            <a:ext cx="1005199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Recomendação: acionar esse direito de </a:t>
            </a:r>
            <a:r>
              <a:rPr lang="en-US" sz="13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acesso</a:t>
            </a: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coletivamente</a:t>
            </a: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 não individualmente depois.</a:t>
            </a:r>
            <a:endParaRPr lang="en-US" sz="1300" dirty="0"/>
          </a:p>
        </p:txBody>
      </p:sp>
      <p:sp>
        <p:nvSpPr>
          <p:cNvPr id="38" name="Text 35"/>
          <p:cNvSpPr txBox="1"/>
          <p:nvPr/>
        </p:nvSpPr>
        <p:spPr>
          <a:xfrm>
            <a:off x="566928" y="5815584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estadual nº 8.899/2025, art. 1º e art. 2º, incisos I a IV e §§ 1º a 4º. CF, art. 158, IV, "b", e § 2º. Início: ADCT, art. 125, § 3º (nada em 2026) e art. 127; LC 227/2026, arts. 118, § 3º, e 128.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10% da educação: o IQEM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5852160" cy="438912"/>
          </a:xfrm>
          <a:prstGeom prst="roundRect">
            <a:avLst>
              <a:gd name="adj" fmla="val 1875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645920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Componente do IDEPIM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4901184" y="1645920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66928" y="2084832"/>
            <a:ext cx="5852160" cy="438912"/>
          </a:xfrm>
          <a:prstGeom prst="roundRect">
            <a:avLst>
              <a:gd name="adj" fmla="val 1875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66928" y="2084832"/>
            <a:ext cx="5852160" cy="438912"/>
          </a:xfrm>
          <a:prstGeom prst="roundRect">
            <a:avLst>
              <a:gd name="adj" fmla="val 1875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94944" y="2084832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Alfabetização — 2º ano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4901184" y="2084832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694944" y="2523744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Anos iniciais — 5º ano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901184" y="2523744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66928" y="2962656"/>
            <a:ext cx="5852160" cy="438912"/>
          </a:xfrm>
          <a:prstGeom prst="roundRect">
            <a:avLst>
              <a:gd name="adj" fmla="val 1875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4944" y="2962656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Anos finais — 9º ano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4901184" y="2962656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694944" y="3401568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Equidade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4901184" y="3401568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566928" y="3840480"/>
            <a:ext cx="5852160" cy="438912"/>
          </a:xfrm>
          <a:prstGeom prst="roundRect">
            <a:avLst>
              <a:gd name="adj" fmla="val 1875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3840480"/>
            <a:ext cx="39502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socioeconômico — ISOC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4901184" y="3840480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6528816" y="1645920"/>
            <a:ext cx="5095951" cy="2633472"/>
          </a:xfrm>
          <a:prstGeom prst="roundRect">
            <a:avLst>
              <a:gd name="adj" fmla="val 312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766560" y="1828800"/>
            <a:ext cx="462046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engrenagem que decide o resultado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6766560" y="2304288"/>
            <a:ext cx="4620463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componente é o indicador de desempenho multiplicado pelo Indicador de Participação — o Ipart.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Ipart mede a presença dos alunos na avaliação.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IQEM é uma razão entre o resultado do município e a soma de todos: é jogo relativo entre os 224 municípios do Piauí.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566928" y="4443984"/>
            <a:ext cx="11057839" cy="1243584"/>
          </a:xfrm>
          <a:prstGeom prst="roundRect">
            <a:avLst>
              <a:gd name="adj" fmla="val 6618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804672" y="4873752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04672" y="4873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1335024" y="4590288"/>
            <a:ext cx="10051999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Aluno que falta à prova derruba a nota do município. Garantir presença no SAEPI é a ação de </a:t>
            </a:r>
            <a:r>
              <a:rPr lang="en-US" sz="17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baixo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tem efeito recorrente, ano após ano.</a:t>
            </a:r>
            <a:endParaRPr lang="en-US" sz="1700" dirty="0"/>
          </a:p>
        </p:txBody>
      </p:sp>
      <p:sp>
        <p:nvSpPr>
          <p:cNvPr id="32" name="Text 29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estadual nº 24.630, de 14/07/2026, arts. 2º, 4º, II, 5º a 7º e 12, em aplicação do art. 2º, II, da Lei estadual nº 8.899/2025.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5% do ambiental valem 5,00 — ou 3,00 — ou 1,35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Selo Ambiental é a condição para receber o IBS Ecológico. A categoria define em quantas faixas o município disputa.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956816"/>
            <a:ext cx="5394960" cy="420624"/>
          </a:xfrm>
          <a:prstGeom prst="roundRect">
            <a:avLst>
              <a:gd name="adj" fmla="val 1956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956816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Faixa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1609344" y="1956816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3163824" y="1956816"/>
            <a:ext cx="26700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disputa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66928" y="2377440"/>
            <a:ext cx="5394960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6928" y="2377440"/>
            <a:ext cx="5394960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2377440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1609344" y="2377440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 p.p.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3163824" y="2377440"/>
            <a:ext cx="26700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Somente a Categoria A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694944" y="2798064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1609344" y="279806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1,65 p.p.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163824" y="2798064"/>
            <a:ext cx="26700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Categorias A e B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66928" y="3218688"/>
            <a:ext cx="5394960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4944" y="3218688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1609344" y="3218688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1,35 p.p.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3163824" y="3218688"/>
            <a:ext cx="26700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Categorias A, B e C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694944" y="3639312"/>
            <a:ext cx="6583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1609344" y="3639312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 p.p.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3163824" y="3639312"/>
            <a:ext cx="26700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do IBS Ecológico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071616" y="1956816"/>
            <a:ext cx="5553151" cy="420624"/>
          </a:xfrm>
          <a:prstGeom prst="roundRect">
            <a:avLst>
              <a:gd name="adj" fmla="val 1956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6199632" y="1956816"/>
            <a:ext cx="14813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Categoria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7936992" y="1956816"/>
            <a:ext cx="12070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Faixas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9400032" y="1956816"/>
            <a:ext cx="211500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acessível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6071616" y="2377440"/>
            <a:ext cx="5553151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071616" y="2377440"/>
            <a:ext cx="5553151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199632" y="2377440"/>
            <a:ext cx="14813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7936992" y="2377440"/>
            <a:ext cx="12070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</a:t>
            </a:r>
            <a:endParaRPr lang="en-US" sz="1150" dirty="0"/>
          </a:p>
        </p:txBody>
      </p:sp>
      <p:sp>
        <p:nvSpPr>
          <p:cNvPr id="36" name="Text 33"/>
          <p:cNvSpPr txBox="1"/>
          <p:nvPr/>
        </p:nvSpPr>
        <p:spPr>
          <a:xfrm>
            <a:off x="9400032" y="2377440"/>
            <a:ext cx="211500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 p.p.</a:t>
            </a:r>
            <a:endParaRPr lang="en-US" sz="1150" dirty="0"/>
          </a:p>
        </p:txBody>
      </p:sp>
      <p:sp>
        <p:nvSpPr>
          <p:cNvPr id="37" name="Text 34"/>
          <p:cNvSpPr txBox="1"/>
          <p:nvPr/>
        </p:nvSpPr>
        <p:spPr>
          <a:xfrm>
            <a:off x="6199632" y="2798064"/>
            <a:ext cx="14813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50" dirty="0"/>
          </a:p>
        </p:txBody>
      </p:sp>
      <p:sp>
        <p:nvSpPr>
          <p:cNvPr id="38" name="Text 35"/>
          <p:cNvSpPr txBox="1"/>
          <p:nvPr/>
        </p:nvSpPr>
        <p:spPr>
          <a:xfrm>
            <a:off x="7936992" y="2798064"/>
            <a:ext cx="12070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</a:t>
            </a:r>
            <a:endParaRPr lang="en-US" sz="1150" dirty="0"/>
          </a:p>
        </p:txBody>
      </p:sp>
      <p:sp>
        <p:nvSpPr>
          <p:cNvPr id="39" name="Text 36"/>
          <p:cNvSpPr txBox="1"/>
          <p:nvPr/>
        </p:nvSpPr>
        <p:spPr>
          <a:xfrm>
            <a:off x="9400032" y="2798064"/>
            <a:ext cx="211500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3,00 p.p.</a:t>
            </a:r>
            <a:endParaRPr lang="en-US" sz="1150" dirty="0"/>
          </a:p>
        </p:txBody>
      </p:sp>
      <p:sp>
        <p:nvSpPr>
          <p:cNvPr id="40" name="Shape 37"/>
          <p:cNvSpPr/>
          <p:nvPr/>
        </p:nvSpPr>
        <p:spPr>
          <a:xfrm>
            <a:off x="6071616" y="3218688"/>
            <a:ext cx="5553151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6199632" y="3218688"/>
            <a:ext cx="14813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50" dirty="0"/>
          </a:p>
        </p:txBody>
      </p:sp>
      <p:sp>
        <p:nvSpPr>
          <p:cNvPr id="42" name="Text 39"/>
          <p:cNvSpPr txBox="1"/>
          <p:nvPr/>
        </p:nvSpPr>
        <p:spPr>
          <a:xfrm>
            <a:off x="7936992" y="3218688"/>
            <a:ext cx="12070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</a:t>
            </a:r>
            <a:endParaRPr lang="en-US" sz="1150" dirty="0"/>
          </a:p>
        </p:txBody>
      </p:sp>
      <p:sp>
        <p:nvSpPr>
          <p:cNvPr id="43" name="Text 40"/>
          <p:cNvSpPr txBox="1"/>
          <p:nvPr/>
        </p:nvSpPr>
        <p:spPr>
          <a:xfrm>
            <a:off x="9400032" y="3218688"/>
            <a:ext cx="211500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1,35 p.p.</a:t>
            </a:r>
            <a:endParaRPr lang="en-US" sz="1150" dirty="0"/>
          </a:p>
        </p:txBody>
      </p:sp>
      <p:sp>
        <p:nvSpPr>
          <p:cNvPr id="44" name="Text 41"/>
          <p:cNvSpPr txBox="1"/>
          <p:nvPr/>
        </p:nvSpPr>
        <p:spPr>
          <a:xfrm>
            <a:off x="6199632" y="3639312"/>
            <a:ext cx="14813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45" name="Text 42"/>
          <p:cNvSpPr txBox="1"/>
          <p:nvPr/>
        </p:nvSpPr>
        <p:spPr>
          <a:xfrm>
            <a:off x="7936992" y="3639312"/>
            <a:ext cx="120700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46" name="Text 43"/>
          <p:cNvSpPr txBox="1"/>
          <p:nvPr/>
        </p:nvSpPr>
        <p:spPr>
          <a:xfrm>
            <a:off x="9400032" y="3639312"/>
            <a:ext cx="211500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47" name="Shape 44"/>
          <p:cNvSpPr/>
          <p:nvPr/>
        </p:nvSpPr>
        <p:spPr>
          <a:xfrm>
            <a:off x="566928" y="4059936"/>
            <a:ext cx="11057839" cy="822960"/>
          </a:xfrm>
          <a:prstGeom prst="roundRect">
            <a:avLst>
              <a:gd name="adj" fmla="val 10000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804672" y="4242816"/>
            <a:ext cx="105823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cada faixa, a divisão é proporcional à quantidade de ações do município sobre o total de ações de todos os municípios do Estado — soma zero, por determinação legal.</a:t>
            </a:r>
            <a:endParaRPr lang="en-US" sz="1300" dirty="0"/>
          </a:p>
        </p:txBody>
      </p:sp>
      <p:sp>
        <p:nvSpPr>
          <p:cNvPr id="49" name="Shape 46"/>
          <p:cNvSpPr/>
          <p:nvPr/>
        </p:nvSpPr>
        <p:spPr>
          <a:xfrm>
            <a:off x="566928" y="4992624"/>
            <a:ext cx="11057839" cy="694944"/>
          </a:xfrm>
          <a:prstGeom prst="roundRect">
            <a:avLst>
              <a:gd name="adj" fmla="val 11842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04672" y="5148072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51" name="Text 48"/>
          <p:cNvSpPr txBox="1"/>
          <p:nvPr/>
        </p:nvSpPr>
        <p:spPr>
          <a:xfrm>
            <a:off x="804672" y="5148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52" name="Text 49"/>
          <p:cNvSpPr txBox="1"/>
          <p:nvPr/>
        </p:nvSpPr>
        <p:spPr>
          <a:xfrm>
            <a:off x="1335024" y="5138928"/>
            <a:ext cx="1005199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dinheiro não sobra: migra. Quem não se habilita financia quem se habilita.</a:t>
            </a:r>
            <a:endParaRPr lang="en-US" sz="1700" dirty="0"/>
          </a:p>
        </p:txBody>
      </p:sp>
      <p:sp>
        <p:nvSpPr>
          <p:cNvPr id="53" name="Text 50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estadual nº 5.813, de 03/12/2008, art. 3º, § 3º, I, "a" a "c", § 4º, e art. 6º, na redação da Lei estadual nº 6.581/2014; Decreto estadual nº 24.555/2026, art. 1º.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A COTA-PARTE PIAUIENSE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63 dias e os 40%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3612794" cy="2304288"/>
          </a:xfrm>
          <a:prstGeom prst="roundRect">
            <a:avLst>
              <a:gd name="adj" fmla="val 3571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810512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335024" y="1773936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cláusula de barreira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2304288"/>
            <a:ext cx="310073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certame de 2027, a destinação adequada de resíduos sólidos deve ser comprovada até 31 de dezembro de 2026.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falhar cai em "B5" compulsório e perde o acesso à faixa de 2,00 p.p. — isto é, 40% do bolo ambiental.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289450" y="1572768"/>
            <a:ext cx="3612794" cy="2304288"/>
          </a:xfrm>
          <a:prstGeom prst="roundRect">
            <a:avLst>
              <a:gd name="adj" fmla="val 3571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45482" y="1810512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545482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5057546" y="1773936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é o ano de maior alavancagem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545482" y="2304288"/>
            <a:ext cx="310073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certame de 2027, a nota é integralmente o desempenho de 2027.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Depois, esse mesmo 2027 volta com peso 2 em 2028 e peso 1 em 2029. Um bom 2027 rende em três certames.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011973" y="1572768"/>
            <a:ext cx="3612794" cy="2304288"/>
          </a:xfrm>
          <a:prstGeom prst="roundRect">
            <a:avLst>
              <a:gd name="adj" fmla="val 3571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68005" y="1810512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268005" y="18105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8780069" y="1773936"/>
            <a:ext cx="26435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ausência é punida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268005" y="2304288"/>
            <a:ext cx="310073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 que não participa, ou é considerado inapto, pontua 1.</a:t>
            </a: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esse 1 arrasta a média ponderada por três certames. Não se inscrever é pior do que se inscrever e ir mal.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566928" y="3968496"/>
            <a:ext cx="11057839" cy="1554480"/>
          </a:xfrm>
          <a:prstGeom prst="roundRect">
            <a:avLst>
              <a:gd name="adj" fmla="val 5294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04672" y="4151376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gargalo real do município pequeno é institucional, não financeiro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04672" y="4608576"/>
            <a:ext cx="10582351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Conselho Municipal de Defesa do Meio Ambiente em regular funcionamento  ·  secretaria ou pasta de meio ambiente com competências legais específicas e quadro mínimo  ·  Plano Diretor com capítulo ambiental, quando couber.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 em PDF pesquisável, assinada eletronicamente, com registro fotográfico georreferenciado. Cada documento pontua em um único requisito, e é vedada a juntada de novos documentos em recurso.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 de instrução não se corrige depois.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566928" y="5632704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estadual nº 24.555/2026, arts. 5º, § 1º, 6º, § 1º, 7º, 8º, §§ 1º e 2º, 15, 16, 23, 24, I a III, e 28; Lei estadual nº 5.813/2008, arts. 1º, § 2º, e 5º.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1481328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901952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máquina e o contribuinte de 2027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85216" y="3675888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3529584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CIB: a obrigação do Município que vence em 31 de dezembro de 2026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85216" y="4242816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32688" y="4096512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alertas que o senhor leva aos seus contribuintes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85216" y="4809744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32688" y="4663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tem de estar de pé em 1º de janeiro de 2027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85216" y="5376672"/>
            <a:ext cx="146304" cy="146304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32688" y="523036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4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Município como consumidor: compras e contratos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CIB vence em 31 de dezembro de 2026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Cadastro Imobiliário Brasileiro é obrigação do Município — não do contribuinte.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901952"/>
            <a:ext cx="11057839" cy="438912"/>
          </a:xfrm>
          <a:prstGeom prst="roundRect">
            <a:avLst>
              <a:gd name="adj" fmla="val 1875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901952"/>
            <a:ext cx="2670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3621024" y="1901952"/>
            <a:ext cx="787572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lei determina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566928" y="2340864"/>
            <a:ext cx="11057839" cy="438912"/>
          </a:xfrm>
          <a:prstGeom prst="roundRect">
            <a:avLst>
              <a:gd name="adj" fmla="val 1875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94944" y="2340864"/>
            <a:ext cx="2670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cadastro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3621024" y="2340864"/>
            <a:ext cx="787572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fins de IBS e CBS, o cadastro de imóveis urbanos e rurais é o CIB, integrante do Sinter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694944" y="2779776"/>
            <a:ext cx="2670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das capitais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3621024" y="2779776"/>
            <a:ext cx="787572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meses para incluir o código CIB em seus sistemas — já venceu em 31/12/2025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566928" y="3218688"/>
            <a:ext cx="11057839" cy="438912"/>
          </a:xfrm>
          <a:prstGeom prst="roundRect">
            <a:avLst>
              <a:gd name="adj" fmla="val 1875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66928" y="3218688"/>
            <a:ext cx="11057839" cy="438912"/>
          </a:xfrm>
          <a:prstGeom prst="roundRect">
            <a:avLst>
              <a:gd name="adj" fmla="val 1875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3218688"/>
            <a:ext cx="2670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dos demais municípios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621024" y="3218688"/>
            <a:ext cx="787572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meses, contados de 1º de janeiro de 2025, quando o dispositivo passou a produzir efeitos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694944" y="3657600"/>
            <a:ext cx="2670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conta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3621024" y="3657600"/>
            <a:ext cx="7875727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1º/01/2025 + 24 meses = 31 de dezembro de 2026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566928" y="4187952"/>
            <a:ext cx="11057839" cy="1609344"/>
          </a:xfrm>
          <a:prstGeom prst="roundRect">
            <a:avLst>
              <a:gd name="adj" fmla="val 5114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04672" y="4370832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depende disso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04672" y="4828032"/>
            <a:ext cx="10582351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CIB deve constar obrigatoriamente de todos os documentos relativos a obra de construção civil expedidos pelo Município.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apuração de IBS e CBS na construção civil é por empreendimento, com identificação cadastral da obra.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compartilhamento cadastral entre as administrações tributárias é obrigatório. Quem não integra perde o insumo que sustenta IPTU e ITBI — os tributos próprios que sobrevivem à reforma.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566928" y="5888736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59, § 1º, III, e § 2º; arts. 265, 266, II, "b", 269 e 270; art. 544, II (produção de efeitos do art. 266 desde 1º/01/2025).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quadro de alertas que você leva aos seus contribuintes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seu município, as empresas do Simples são a regra. Elas têm prazos nesta semana — e quem avisa é o senhor.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792224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79222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2889504" y="1792224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vence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473184" y="1792224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age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66928" y="2176272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6928" y="2176272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21762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amanhã — 30/10/2026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2889504" y="2176272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Fim da opção pelo regime regular de IBS e CBS, fora do DAS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9473184" y="2176272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66928" y="2560320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2560320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1º/11/2026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2889504" y="2560320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NFS-e de padrão nacional obrigatória para ME e EPP optantes, pelo Emissor Nacional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9473184" y="2560320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66928" y="2944368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294436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03/11 a 20/12/2026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2889504" y="2944368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cancelamento irretratável da opção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9473184" y="2944368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3328416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15/11/2026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889504" y="3328416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Primeiros eventos periódicos mensais da DeRE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473184" y="3328416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66928" y="3712464"/>
            <a:ext cx="11057839" cy="384048"/>
          </a:xfrm>
          <a:prstGeom prst="roundRect">
            <a:avLst>
              <a:gd name="adj" fmla="val 21429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94944" y="3712464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1º/12/2026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2889504" y="3712464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 fiscal para locações e arrendamentos, plataformas digitais, serviços residuais, NFGas, NFAg e NF-e ABI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473184" y="3712464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 e Município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694944" y="409651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1º/01/2027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2889504" y="4096512"/>
            <a:ext cx="6327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 passa a emitir com IBS e CBS; split payment dentro do Simples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9473184" y="4096512"/>
            <a:ext cx="20235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Contribuinte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566928" y="4572000"/>
            <a:ext cx="11057839" cy="1225296"/>
          </a:xfrm>
          <a:prstGeom prst="roundRect">
            <a:avLst>
              <a:gd name="adj" fmla="val 6716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694944" y="4754880"/>
            <a:ext cx="105823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</a:t>
            </a:r>
            <a:endParaRPr lang="en-US" sz="1300" dirty="0"/>
          </a:p>
        </p:txBody>
      </p:sp>
      <p:sp>
        <p:nvSpPr>
          <p:cNvPr id="38" name="Text 35"/>
          <p:cNvSpPr txBox="1"/>
          <p:nvPr/>
        </p:nvSpPr>
        <p:spPr>
          <a:xfrm>
            <a:off x="804672" y="5175504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opção de 30/10 tem efeito limitado ao primeiro semestre de 2027: a janela de março, que governaria o segundo semestre, não foi </a:t>
            </a:r>
            <a:r>
              <a:rPr lang="en-US" sz="115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regulamentada</a:t>
            </a:r>
            <a:r>
              <a:rPr lang="en-US" sz="115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39" name="Text 36"/>
          <p:cNvSpPr txBox="1"/>
          <p:nvPr/>
        </p:nvSpPr>
        <p:spPr>
          <a:xfrm>
            <a:off x="566928" y="5888736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CGSN nº 186/2026, alterada pela Resolução CGSN nº 194/2026, com fundamento no art. 41, §§ 3º e 4º, da LC 214/2025; Resolução CGSN nº 191/2026, art. 1º — a Resolução CGSN nº 189/2026 foi revogada pela nº 192/2026; Resolução CGSN nº 190/2026.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Obrigações e sistemas do Município em 2027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5474056" cy="2249424"/>
          </a:xfrm>
          <a:prstGeom prst="roundRect">
            <a:avLst>
              <a:gd name="adj" fmla="val 3659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755648"/>
            <a:ext cx="49985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tem de estar de pé em 1º de janeiro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23113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NFS-e de padrão nacional e o Emissor Nacional, inclusive para os optantes do Simples.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 — declaração e eventos periódicos mensais.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payment, inclusive dentro do Simples Nacional.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 fiscais com IBS e CBS: NF-e, NFC-e, NFS-e e os demais modelos.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150712" y="1572768"/>
            <a:ext cx="5474056" cy="2249424"/>
          </a:xfrm>
          <a:prstGeom prst="roundRect">
            <a:avLst>
              <a:gd name="adj" fmla="val 3659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88456" y="1755648"/>
            <a:ext cx="49985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normas técnicas que pautam a adequação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388456" y="223113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Atos Técnicos Conjuntos RFB/CGIBS nº 5 a 8 de 2026: split payment, DeRE v1.3, NFS-e e NF-e com a NT 2025.002-RTC v1.52.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Resoluções CGSN nº 190, 191, 192 e 194 de 2026, que reescrevem a Resolução CGSN nº 140/2018 para IBS, CBS e split payment, com efeitos em 1º/01/2027, e incluem o CGIBS na partilha da arrecadação do Simples.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66928" y="3986784"/>
            <a:ext cx="11057839" cy="1207008"/>
          </a:xfrm>
          <a:prstGeom prst="roundRect">
            <a:avLst>
              <a:gd name="adj" fmla="val 6818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04672" y="4398264"/>
            <a:ext cx="384048" cy="384048"/>
          </a:xfrm>
          <a:prstGeom prst="ellipse">
            <a:avLst/>
          </a:prstGeom>
          <a:solidFill>
            <a:srgbClr val="C08F00"/>
          </a:solidFill>
          <a:ln w="12700">
            <a:solidFill>
              <a:srgbClr val="C08F0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" y="43982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1335024" y="4133088"/>
            <a:ext cx="100519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ponto de caixa que passa despercebido: está autorizado, até 31 de dezembro de 2032, o uso do DAS para recolhimento do ISS por contribuintes do regime geral que utilizem o Módulo de Apuração Nacional da NFS-e nacional. Isso muda o fluxo de arrecadação e exige adequação dos sistemas municipais.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66928" y="59618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Atos Técnicos Conjuntos RFB/CGIBS nº 5, 6, 7 e 8/2026; Resoluções CGSN nº 190, 191, 192 e 194/2026; Resolução CGSN nº 188/2026, que revogou a Resolução CGSN nº 177/2024.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Compras públicas: o imposto volta para o seu caixa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Município paga IBS e CBS dentro do preço do que compra — e esse imposto tem regime próprio.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426464"/>
            <a:ext cx="5474056" cy="1463040"/>
          </a:xfrm>
          <a:prstGeom prst="roundRect">
            <a:avLst>
              <a:gd name="adj" fmla="val 5625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04672" y="1609344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desoneração — art. 472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804672" y="2066544"/>
            <a:ext cx="49985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compras do Município, as alíquotas de IBS e CBS são reduzidas por um redutor uniforme, fixado ano a ano até 2033.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50712" y="1426464"/>
            <a:ext cx="5474056" cy="1463040"/>
          </a:xfrm>
          <a:prstGeom prst="roundRect">
            <a:avLst>
              <a:gd name="adj" fmla="val 5625"/>
            </a:avLst>
          </a:prstGeom>
          <a:solidFill>
            <a:srgbClr val="E4F2EC"/>
          </a:solidFill>
          <a:ln w="12700">
            <a:solidFill>
              <a:srgbClr val="E4F2E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388456" y="1609344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6B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destinação — art. 473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388456" y="2066544"/>
            <a:ext cx="499856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Zera-se a CBS e o IBS estadual. A alíquota municipal do IBS é elevada ao equivalente à soma. O produto vai integralmente ao Município contratante.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66928" y="2999232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94944" y="2999232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2706624" y="2999232"/>
            <a:ext cx="879012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Município recebe do imposto das suas próprias compras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66928" y="3419856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3419856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2706624" y="3419856"/>
            <a:ext cx="879012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Nada. O regime de destinação integral não se aplica nem ao IBS nem à CBS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66928" y="3840480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4944" y="3840480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e 2028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2706624" y="3840480"/>
            <a:ext cx="879012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o IBS. Nada da CBS — a destinação integral ainda não alcança a contribuição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66928" y="4261104"/>
            <a:ext cx="11057839" cy="420624"/>
          </a:xfrm>
          <a:prstGeom prst="roundRect">
            <a:avLst>
              <a:gd name="adj" fmla="val 1956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94944" y="4261104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 a 2032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2706624" y="4261104"/>
            <a:ext cx="879012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o IBS e uma fração crescente da CBS: 10%, 20%, 30% e 40%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694944" y="4681728"/>
            <a:ext cx="17556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em diante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2706624" y="4681728"/>
            <a:ext cx="8790127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o IBS e toda a CBS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66928" y="5102352"/>
            <a:ext cx="11057839" cy="768096"/>
          </a:xfrm>
          <a:prstGeom prst="roundRect">
            <a:avLst>
              <a:gd name="adj" fmla="val 10714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04672" y="5294376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804672" y="5294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1335024" y="5248656"/>
            <a:ext cx="1005199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desoneração não alcança tudo. Pela LC 227/2026, o redutor não se aplica às aquisições sujeitas ao Simples Nacional ou ao MEI — que, </a:t>
            </a:r>
            <a:r>
              <a:rPr lang="en-US" sz="13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pequenos</a:t>
            </a: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Municípios</a:t>
            </a: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são a regra — nem às compras presenciais dispensadas de licitação.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566928" y="5925312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art. 472, caput e parágrafo único, na redação da LC 227/2026; art. 473, caput e § 1º, III; e art. 372, que rege a transição. O redutor anual é o do art. 370.</a:t>
            </a:r>
            <a:endParaRPr lang="en-US" sz="9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reequilíbrio dos contratos tem duas mãos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a mão que reduz o valor do contrato é obrigação de ofício do Município, não pedido do fornecedor.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426464"/>
            <a:ext cx="11057839" cy="768096"/>
          </a:xfrm>
          <a:prstGeom prst="roundRect">
            <a:avLst>
              <a:gd name="adj" fmla="val 10714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04672" y="1618488"/>
            <a:ext cx="384048" cy="384048"/>
          </a:xfrm>
          <a:prstGeom prst="ellipse">
            <a:avLst/>
          </a:prstGeom>
          <a:solidFill>
            <a:srgbClr val="F5B70A"/>
          </a:solidFill>
          <a:ln w="12700">
            <a:solidFill>
              <a:srgbClr val="F5B70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04672" y="16184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335024" y="1572768"/>
            <a:ext cx="1005199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 administração pública procederá à revisão de ofício para restabelecimento do equilíbrio econômico-financeiro quando constatada a redução da carga tributária efetiva suportada pela contratada.” — art. 375 da LC 214/2025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66928" y="2304288"/>
            <a:ext cx="5474056" cy="2103120"/>
          </a:xfrm>
          <a:prstGeom prst="roundRect">
            <a:avLst>
              <a:gd name="adj" fmla="val 3913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04672" y="248716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riscos que se avizinham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804672" y="2944368"/>
            <a:ext cx="4998568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 efetivo dos contratos sobe nos primeiros anos, antes de a arrecadação voltar.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Avalanche de pleitos que repassam aumento nominal sem descontar créditos.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risco inverso: não reduzir contrato cuja carga caiu é renúncia de receita.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6150712" y="2304288"/>
            <a:ext cx="5474056" cy="2103120"/>
          </a:xfrm>
          <a:prstGeom prst="roundRect">
            <a:avLst>
              <a:gd name="adj" fmla="val 3913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388456" y="248716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medidas de mitigação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388456" y="2944368"/>
            <a:ext cx="4998568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Comitê multidisciplinar: jurídico, finanças, controle e compras.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Mapear os contratos vigentes e achar os de carga reduzida.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municipal com a metodologia de cálculo — a lei autoriza.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Cláusulas preventivas nos novos editais.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804672" y="4700016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804672" y="5157216"/>
            <a:ext cx="105823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566928" y="5833872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arts. 373 a 376. O art. 374, § 2º, alcança inclusive contratos cuja matriz de risco atribua o risco tributário à contratada; o art. 376, § 3º, autoriza o Município a regulamentar a metodologia de cálculo. Cálculo do nosso simulador, versão 13.</a:t>
            </a:r>
            <a:endParaRPr lang="en-US" sz="9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A MÁQUINA E O CONTRIBUINTE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agenda normativa — o que vai à Câmara agora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abaixo é por prazo, não por importância.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463040"/>
            <a:ext cx="11057839" cy="658368"/>
          </a:xfrm>
          <a:prstGeom prst="roundRect">
            <a:avLst>
              <a:gd name="adj" fmla="val 12500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463040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3346704" y="1463040"/>
            <a:ext cx="57790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e qual é o prazo real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381744" y="1463040"/>
            <a:ext cx="211500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66928" y="2121408"/>
            <a:ext cx="11057839" cy="658368"/>
          </a:xfrm>
          <a:prstGeom prst="roundRect">
            <a:avLst>
              <a:gd name="adj" fmla="val 1250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6928" y="2121408"/>
            <a:ext cx="11057839" cy="658368"/>
          </a:xfrm>
          <a:prstGeom prst="roundRect">
            <a:avLst>
              <a:gd name="adj" fmla="val 1250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2121408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política municipal de meio ambiente e lei do Conselho Municipal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3346704" y="2121408"/>
            <a:ext cx="57790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Conselho em funcionamento e sem pasta com competência legal o município não se habilita ao Selo; a lei ainda pontua como critério. Prazo: a fase de postulação do edital de 2027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9381744" y="2121408"/>
            <a:ext cx="211500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Imediata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66928" y="2779776"/>
            <a:ext cx="11057839" cy="658368"/>
          </a:xfrm>
          <a:prstGeom prst="roundRect">
            <a:avLst>
              <a:gd name="adj" fmla="val 12500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2779776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da contribuição do art. 149-A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3346704" y="2779776"/>
            <a:ext cx="57790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EC 132/2023 ampliou a destinação para sistemas de monitoramento para segurança e preservação de logradouros públicos. Usar em 2027 exige lei municipal e dotação na LOA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9381744" y="2779776"/>
            <a:ext cx="211500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Imediata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66928" y="3438144"/>
            <a:ext cx="11057839" cy="658368"/>
          </a:xfrm>
          <a:prstGeom prst="roundRect">
            <a:avLst>
              <a:gd name="adj" fmla="val 12500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3438144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Código Tributário Municipal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3346704" y="3438144"/>
            <a:ext cx="57790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 na transição, IPTU, ITBI e taxas. O IPTU e o ITBI passam a ser os tributos próprios de maior peso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9381744" y="3438144"/>
            <a:ext cx="211500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4096512"/>
            <a:ext cx="2395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alíquota própria do IBS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3346704" y="4096512"/>
            <a:ext cx="57790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é necessária se o município quiser alíquota diferente da de referência, e só a partir de 2029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9381744" y="4096512"/>
            <a:ext cx="211500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66928" y="4882896"/>
            <a:ext cx="11057839" cy="841248"/>
          </a:xfrm>
          <a:prstGeom prst="roundRect">
            <a:avLst>
              <a:gd name="adj" fmla="val 9783"/>
            </a:avLst>
          </a:prstGeom>
          <a:solidFill>
            <a:srgbClr val="D3E3F3"/>
          </a:solidFill>
          <a:ln w="12700">
            <a:solidFill>
              <a:srgbClr val="D3E3F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04672" y="5111496"/>
            <a:ext cx="384048" cy="384048"/>
          </a:xfrm>
          <a:prstGeom prst="ellipse">
            <a:avLst/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804672" y="51114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1335024" y="5029200"/>
            <a:ext cx="100519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município não precisa de lei para receber IBS em 2027: a alíquota municipal de 0,05% é fixada pelo art. 127 do ADCT. E a partir de 2029, se não houver lei própria, aplica-se a alíquota de referência do Senado.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566928" y="5815584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CF, art. 149-A, na redação da EC 132/2023; CF, art. 156-A, § 1º, V e XII; ADCT, arts. 127 e 128; Lei estadual nº 5.813/2008, art. 5º; Decreto estadual nº 24.555/2026, arts. 3º, IX, e 15.</a:t>
            </a:r>
            <a:endParaRPr lang="en-US" sz="9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63 dias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 linhas. Cada uma com um nome.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463040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463040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1207008" y="1463040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fazer até 31 de dezembro de 2026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8156448" y="1463040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Responsável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66928" y="1956816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66928" y="1956816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94944" y="1956816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1207008" y="1956816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Levantar, conferir e retificar as oito declarações do Siconfi, de 2019 a 2026; cobrar e receber a dívida ativa de ISS ainda em 2026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8156448" y="1956816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Contador e procurador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694944" y="2450592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1207008" y="2450592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Incluir o código CIB nos sistemas do município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8156448" y="2450592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e cadastro imobiliário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66928" y="2944368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66928" y="2944368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94944" y="2944368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207008" y="2944368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Comprovar a destinação adequada de resíduos sólidos e habilitar o município ao certame 2027 do Selo Ambiental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8156448" y="2944368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 ambiente e procurador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3438144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7" name="Text 24"/>
          <p:cNvSpPr txBox="1"/>
          <p:nvPr/>
        </p:nvSpPr>
        <p:spPr>
          <a:xfrm>
            <a:off x="1207008" y="3438144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 a previsão do FPM na LOA de 2027, não orçar a compensação e constituir reserva de liquidez para janeiro a junho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8156448" y="3438144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Contador, controlador e prefeito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566928" y="3931920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94944" y="3931920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8"/>
          <p:cNvSpPr txBox="1"/>
          <p:nvPr/>
        </p:nvSpPr>
        <p:spPr>
          <a:xfrm>
            <a:off x="1207008" y="3931920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 err="1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Alertar</a:t>
            </a: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os </a:t>
            </a:r>
            <a:r>
              <a:rPr lang="en-US" sz="1150" dirty="0" err="1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optantes</a:t>
            </a: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pelo</a:t>
            </a: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Simples: o prazo de 30/10 e a NFS-e nacional em 1º/11</a:t>
            </a:r>
            <a:endParaRPr lang="en-US" sz="1150" dirty="0"/>
          </a:p>
        </p:txBody>
      </p:sp>
      <p:sp>
        <p:nvSpPr>
          <p:cNvPr id="32" name="Text 29"/>
          <p:cNvSpPr txBox="1"/>
          <p:nvPr/>
        </p:nvSpPr>
        <p:spPr>
          <a:xfrm>
            <a:off x="8156448" y="3931920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Secretário de finanças</a:t>
            </a:r>
            <a:endParaRPr lang="en-US" sz="1150" dirty="0"/>
          </a:p>
        </p:txBody>
      </p:sp>
      <p:sp>
        <p:nvSpPr>
          <p:cNvPr id="33" name="Text 30"/>
          <p:cNvSpPr txBox="1"/>
          <p:nvPr/>
        </p:nvSpPr>
        <p:spPr>
          <a:xfrm>
            <a:off x="694944" y="4425696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4" name="Text 31"/>
          <p:cNvSpPr txBox="1"/>
          <p:nvPr/>
        </p:nvSpPr>
        <p:spPr>
          <a:xfrm>
            <a:off x="1207008" y="4425696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 a presença dos alunos no SAEPI</a:t>
            </a:r>
            <a:endParaRPr lang="en-US" sz="1150" dirty="0"/>
          </a:p>
        </p:txBody>
      </p:sp>
      <p:sp>
        <p:nvSpPr>
          <p:cNvPr id="35" name="Text 32"/>
          <p:cNvSpPr txBox="1"/>
          <p:nvPr/>
        </p:nvSpPr>
        <p:spPr>
          <a:xfrm>
            <a:off x="8156448" y="4425696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Secretário de educação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566928" y="4919472"/>
            <a:ext cx="11057839" cy="493776"/>
          </a:xfrm>
          <a:prstGeom prst="roundRect">
            <a:avLst>
              <a:gd name="adj" fmla="val 16667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694944" y="4919472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50" dirty="0"/>
          </a:p>
        </p:txBody>
      </p:sp>
      <p:sp>
        <p:nvSpPr>
          <p:cNvPr id="38" name="Text 35"/>
          <p:cNvSpPr txBox="1"/>
          <p:nvPr/>
        </p:nvSpPr>
        <p:spPr>
          <a:xfrm>
            <a:off x="1207008" y="4919472"/>
            <a:ext cx="6693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Levar à Câmara a lei ambiental municipal e a adequação da contribuição do art. 149-A</a:t>
            </a:r>
            <a:endParaRPr lang="en-US" sz="1150" dirty="0"/>
          </a:p>
        </p:txBody>
      </p:sp>
      <p:sp>
        <p:nvSpPr>
          <p:cNvPr id="39" name="Text 36"/>
          <p:cNvSpPr txBox="1"/>
          <p:nvPr/>
        </p:nvSpPr>
        <p:spPr>
          <a:xfrm>
            <a:off x="8156448" y="4919472"/>
            <a:ext cx="3340303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Procurador e meio ambiente</a:t>
            </a:r>
            <a:endParaRPr lang="en-US" sz="1150" dirty="0"/>
          </a:p>
        </p:txBody>
      </p:sp>
      <p:sp>
        <p:nvSpPr>
          <p:cNvPr id="43" name="Text 40"/>
          <p:cNvSpPr txBox="1"/>
          <p:nvPr/>
        </p:nvSpPr>
        <p:spPr>
          <a:xfrm>
            <a:off x="1335024" y="5650992"/>
            <a:ext cx="10051999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endParaRPr lang="en-US" sz="11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FECHO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Fontes, ressalvas e onde conferir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572768"/>
            <a:ext cx="5474056" cy="2212848"/>
          </a:xfrm>
          <a:prstGeom prst="roundRect">
            <a:avLst>
              <a:gd name="adj" fmla="val 3719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755648"/>
            <a:ext cx="49985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norma e o que é estimativa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231136"/>
            <a:ext cx="4998568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 as referências normativas desta apresentação estão citadas slide por slide.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números do FPM são estimativas do nosso modelo, posição de outubro de 2026. Não são previsão oficial: o processo do TCU está parado e não existe valor de referência oficial.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cálculos de valor presente e o exemplo do contrato são estimativas nossas, com memória de cálculo disponível.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50712" y="1572768"/>
            <a:ext cx="5474056" cy="2212848"/>
          </a:xfrm>
          <a:prstGeom prst="roundRect">
            <a:avLst>
              <a:gd name="adj" fmla="val 3719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88456" y="1755648"/>
            <a:ext cx="49985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conferir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388456" y="2231136"/>
            <a:ext cx="4998568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Diário Oficial da União e Diário Oficial do Estado do Piauí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do Simples Nacional  ·  Portal do CGIBS  ·  Portal DF-e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Siconfi  ·  Tesouro Transparente</a:t>
            </a: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endParaRPr lang="en-US" sz="1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SEMARH-PI, para o edital do Selo Ambiental  ·  SEFAZ-PI, para o coeficiente estadual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335024" y="4096512"/>
            <a:ext cx="10051999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66928" y="4937760"/>
            <a:ext cx="110578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Júnior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566928" y="5376672"/>
            <a:ext cx="110578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00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Palestrante e Auditor Fiscal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horizontal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58368"/>
            <a:ext cx="3566160" cy="97840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2359152"/>
            <a:ext cx="1060704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 coeficiente que vigora até 2077 não será decidido em 2029.</a:t>
            </a:r>
            <a:endParaRPr lang="en-US" sz="2600" dirty="0"/>
          </a:p>
          <a:p>
            <a:pPr marL="0" indent="0">
              <a:lnSpc>
                <a:spcPct val="114000"/>
              </a:lnSpc>
              <a:buNone/>
            </a:pPr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está sendo decidido agora, nas declarações de 2026.”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3931920"/>
            <a:ext cx="106070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5B7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Faltam 63 dias.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539496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B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Júnior  ·  Palestrante e Auditor Fiscal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9FB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Piauí, 29 de outubro de 2026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· não apresentar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1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queda do FPM começa em janeiro, e não em março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11057839" cy="512064"/>
          </a:xfrm>
          <a:prstGeom prst="roundRect">
            <a:avLst>
              <a:gd name="adj" fmla="val 16071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645920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Mecânica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3986784" y="1645920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foi observado nos dados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66928" y="2157984"/>
            <a:ext cx="11057839" cy="512064"/>
          </a:xfrm>
          <a:prstGeom prst="roundRect">
            <a:avLst>
              <a:gd name="adj" fmla="val 16071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" y="2157984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Crédito por decêndio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3986784" y="2157984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crédito do FPM em cada decêndio é um coeficiente fixo aplicado à base de IR, IPI e IS do decêndio anterior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" y="2670048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do 3º decêndio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986784" y="2670048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por cerca de 58% da arrecadação mensal do IPI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6928" y="3182112"/>
            <a:ext cx="11057839" cy="512064"/>
          </a:xfrm>
          <a:prstGeom prst="roundRect">
            <a:avLst>
              <a:gd name="adj" fmla="val 16071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94944" y="3182112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Repartição no tempo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3986784" y="3182112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Cerca de 42% do IPI recolhido num mês é creditado no próprio mês, e 58% no mês seguinte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694944" y="3694176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Recolhimento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986784" y="3694176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IPI doméstico é recolhido no mês seguinte ao fato gerador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66928" y="4206240"/>
            <a:ext cx="11057839" cy="512064"/>
          </a:xfrm>
          <a:prstGeom prst="roundRect">
            <a:avLst>
              <a:gd name="adj" fmla="val 16071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94944" y="4206240"/>
            <a:ext cx="3035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150" dirty="0"/>
          </a:p>
        </p:txBody>
      </p:sp>
      <p:sp>
        <p:nvSpPr>
          <p:cNvPr id="23" name="Text 20"/>
          <p:cNvSpPr txBox="1"/>
          <p:nvPr/>
        </p:nvSpPr>
        <p:spPr>
          <a:xfrm>
            <a:off x="3986784" y="4206240"/>
            <a:ext cx="7509967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do IPI de dezembro de 2026 é creditada em janeiro de 2027, e fevereiro sente a maior parte da perda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566928" y="4791456"/>
            <a:ext cx="11057839" cy="859536"/>
          </a:xfrm>
          <a:prstGeom prst="roundRect">
            <a:avLst>
              <a:gd name="adj" fmla="val 9574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04672" y="502920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04672" y="5029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1335024" y="4937760"/>
            <a:ext cx="100519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Premissa corrigida durante o trabalho: a hipótese inicial de que a queda começaria em março estava errada. Os dados decendiais de 2022 a 2026 mostram que o descasamento começa em janeiro.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566928" y="5760720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Mecânica validada nos dados decendiais de 2022 a 2026 do nosso modelo. Estimativa interna, não previsão oficial.</a:t>
            </a:r>
            <a:endParaRPr lang="en-US" sz="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· não apresentar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2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Estado também perde: não conte com socorro estadual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737360"/>
            <a:ext cx="11057839" cy="1920240"/>
          </a:xfrm>
          <a:prstGeom prst="roundRect">
            <a:avLst>
              <a:gd name="adj" fmla="val 4286"/>
            </a:avLst>
          </a:prstGeom>
          <a:solidFill>
            <a:srgbClr val="E8F0F9"/>
          </a:solidFill>
          <a:ln w="12700">
            <a:solidFill>
              <a:srgbClr val="E8F0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4672" y="1920240"/>
            <a:ext cx="105823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efeito não é só municipal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395728"/>
            <a:ext cx="10582351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compensação do art. 7º da EC 132/2023 alcança os fundos do art. 159, I e II, da Constituição Federal — logo, atinge também o FPE e os fundos regionais.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SEFAZ-PI estimou o efeito nos repasses do Estado nos dois primeiros meses de 2027.</a:t>
            </a: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endParaRPr lang="en-US" sz="125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 institucional: o Estado enfrenta o mesmo descasamento de calendário. Não há margem para socorro estadual ao caixa municipal em 2027.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66928" y="3822192"/>
            <a:ext cx="11057839" cy="914400"/>
          </a:xfrm>
          <a:prstGeom prst="roundRect">
            <a:avLst>
              <a:gd name="adj" fmla="val 9000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04672" y="408736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04672" y="4087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335024" y="3968496"/>
            <a:ext cx="1005199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13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de conduta: não criticar publicamente a metodologia da nota técnica da SEFAZ-PI. Usar apenas a conclusão institucional.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· não apresentar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3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acréscimo de 2% e as vinculações da compensação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645920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3803904" y="1645920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lei diz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66928" y="2212848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" y="2212848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acréscimo de 2%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3803904" y="2212848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 sobre a referência de 2027. É um degrau sobre a base de cálculo da referência, não ganho real recorrente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" y="2779776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Critérios e garantias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803904" y="2779776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compensação segue os mesmos critérios, prazos e garantias do art. 159 da Constituição Federal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6928" y="3346704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94944" y="3346704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Vinculações admitidas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3803904" y="3346704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Saúde (art. 198, § 2º), educação (art. 212) e Fundeb (art. 212-A); é vedada a retenção de que trata o art. 160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694944" y="3913632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negativo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803904" y="3913632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tem piso: é deduzido da apuração do mês subsequente. Funciona como conta corrente, não como garantia de mínimo mensal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566928" y="4590288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214/2025, arts. 478 e 479.</a:t>
            </a:r>
            <a:endParaRPr lang="en-US" sz="9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· não apresentar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ISS não morre em 2027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66928" y="1645920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94944" y="1645920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3803904" y="1645920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66928" y="2212848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94944" y="2212848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Competência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3803904" y="2212848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competência municipal sobre o ISS subsiste até 2032; a extinção é a partir de 2033</a:t>
            </a:r>
            <a:endParaRPr lang="en-US" sz="1150" dirty="0"/>
          </a:p>
        </p:txBody>
      </p:sp>
      <p:sp>
        <p:nvSpPr>
          <p:cNvPr id="14" name="Text 11"/>
          <p:cNvSpPr txBox="1"/>
          <p:nvPr/>
        </p:nvSpPr>
        <p:spPr>
          <a:xfrm>
            <a:off x="694944" y="2779776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Transição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803904" y="2779776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2029 a 2032 as alíquotas são fixadas em 9/10, 8/10, 7/10 e 6/10 das alíquotas da legislação municipal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6928" y="3346704"/>
            <a:ext cx="11057839" cy="566928"/>
          </a:xfrm>
          <a:prstGeom prst="roundRect">
            <a:avLst>
              <a:gd name="adj" fmla="val 14516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94944" y="3346704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</a:t>
            </a:r>
            <a:endParaRPr lang="en-US" sz="1150" dirty="0"/>
          </a:p>
        </p:txBody>
      </p:sp>
      <p:sp>
        <p:nvSpPr>
          <p:cNvPr id="18" name="Text 15"/>
          <p:cNvSpPr txBox="1"/>
          <p:nvPr/>
        </p:nvSpPr>
        <p:spPr>
          <a:xfrm>
            <a:off x="3803904" y="3346704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receita de ISS de 2027 a 2032 é inteiramente sua, e não entra na base do coeficiente, cuja janela se encerra em 2026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694944" y="3913632"/>
            <a:ext cx="2852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Controvérsia</a:t>
            </a:r>
            <a:endParaRPr lang="en-US" sz="1150" dirty="0"/>
          </a:p>
        </p:txBody>
      </p:sp>
      <p:sp>
        <p:nvSpPr>
          <p:cNvPr id="20" name="Text 17"/>
          <p:cNvSpPr txBox="1"/>
          <p:nvPr/>
        </p:nvSpPr>
        <p:spPr>
          <a:xfrm>
            <a:off x="3803904" y="3913632"/>
            <a:ext cx="769284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em formação a tese sobre inclusão de IBS e CBS na base de cálculo do ISS. Sem decisão identificada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66928" y="5376672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ADCT, arts. 128 e 129 (EC 132/2023); ADCT, art. 133. Controvérsia C02 do acervo: tese em formação, sem decisão.</a:t>
            </a:r>
            <a:endParaRPr lang="en-US" sz="9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ca/logo_i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6336792"/>
            <a:ext cx="27432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2688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8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 TEIXEIRA DE CARVALHO JR.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6504127" y="635508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· não apresentar</a:t>
            </a:r>
            <a:endParaRPr lang="en-US" sz="850" dirty="0"/>
          </a:p>
        </p:txBody>
      </p:sp>
      <p:sp>
        <p:nvSpPr>
          <p:cNvPr id="5" name="Text 2"/>
          <p:cNvSpPr txBox="1"/>
          <p:nvPr/>
        </p:nvSpPr>
        <p:spPr>
          <a:xfrm>
            <a:off x="11295583" y="6355080"/>
            <a:ext cx="3291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45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74320"/>
            <a:ext cx="1105783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08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 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12064"/>
            <a:ext cx="1105783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como as três faixas repartem o IBS Ecológico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950976"/>
            <a:ext cx="1105783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 hipotéticos e cinco municípios, em vez de 224, só para mostrar a mecânica.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66928" y="1463040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0D2B4E"/>
          </a:solidFill>
          <a:ln w="12700">
            <a:solidFill>
              <a:srgbClr val="0D2B4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94944" y="1463040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2706624" y="1463040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Categoria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4169664" y="1463040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5084064" y="146304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Faixa a — 20,0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6638544" y="146304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Faixa b — 16,5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8193024" y="146304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Faixa c — 13,5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9747504" y="1463040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66928" y="1865376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66928" y="1865376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94944" y="1865376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2706624" y="1865376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4169664" y="1865376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5084064" y="186537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11,43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638544" y="186537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6,95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8193024" y="186537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4,91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9747504" y="1865376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23,29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694944" y="2267712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2706624" y="2267712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4169664" y="2267712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5084064" y="2267712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8,57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6638544" y="2267712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5,21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8193024" y="2267712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3,68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747504" y="2267712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17,46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566928" y="2670048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94944" y="2670048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Gama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2706624" y="2670048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4169664" y="2670048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5084064" y="2670048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38" name="Text 35"/>
          <p:cNvSpPr txBox="1"/>
          <p:nvPr/>
        </p:nvSpPr>
        <p:spPr>
          <a:xfrm>
            <a:off x="6638544" y="2670048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4,34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8193024" y="2670048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3,07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9747504" y="2670048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7,41</a:t>
            </a:r>
            <a:endParaRPr lang="en-US" sz="1100" dirty="0"/>
          </a:p>
        </p:txBody>
      </p:sp>
      <p:sp>
        <p:nvSpPr>
          <p:cNvPr id="41" name="Text 38"/>
          <p:cNvSpPr txBox="1"/>
          <p:nvPr/>
        </p:nvSpPr>
        <p:spPr>
          <a:xfrm>
            <a:off x="694944" y="3072384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2706624" y="3072384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100" dirty="0"/>
          </a:p>
        </p:txBody>
      </p:sp>
      <p:sp>
        <p:nvSpPr>
          <p:cNvPr id="43" name="Text 40"/>
          <p:cNvSpPr txBox="1"/>
          <p:nvPr/>
        </p:nvSpPr>
        <p:spPr>
          <a:xfrm>
            <a:off x="4169664" y="3072384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44" name="Text 41"/>
          <p:cNvSpPr txBox="1"/>
          <p:nvPr/>
        </p:nvSpPr>
        <p:spPr>
          <a:xfrm>
            <a:off x="5084064" y="3072384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6638544" y="3072384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46" name="Text 43"/>
          <p:cNvSpPr txBox="1"/>
          <p:nvPr/>
        </p:nvSpPr>
        <p:spPr>
          <a:xfrm>
            <a:off x="8193024" y="3072384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1,84</a:t>
            </a:r>
            <a:endParaRPr lang="en-US" sz="1100" dirty="0"/>
          </a:p>
        </p:txBody>
      </p:sp>
      <p:sp>
        <p:nvSpPr>
          <p:cNvPr id="47" name="Text 44"/>
          <p:cNvSpPr txBox="1"/>
          <p:nvPr/>
        </p:nvSpPr>
        <p:spPr>
          <a:xfrm>
            <a:off x="9747504" y="3072384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1,84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566928" y="3474720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EFF4FA"/>
          </a:solidFill>
          <a:ln w="12700">
            <a:solidFill>
              <a:srgbClr val="EFF4FA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566928" y="3474720"/>
            <a:ext cx="11057839" cy="402336"/>
          </a:xfrm>
          <a:prstGeom prst="roundRect">
            <a:avLst>
              <a:gd name="adj" fmla="val 20455"/>
            </a:avLst>
          </a:prstGeom>
          <a:solidFill>
            <a:srgbClr val="FFF4D6"/>
          </a:solidFill>
          <a:ln w="12700">
            <a:solidFill>
              <a:srgbClr val="FFF4D6"/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694944" y="3474720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Épsilon</a:t>
            </a:r>
            <a:endParaRPr lang="en-US" sz="1100" dirty="0"/>
          </a:p>
        </p:txBody>
      </p:sp>
      <p:sp>
        <p:nvSpPr>
          <p:cNvPr id="51" name="Text 48"/>
          <p:cNvSpPr txBox="1"/>
          <p:nvPr/>
        </p:nvSpPr>
        <p:spPr>
          <a:xfrm>
            <a:off x="2706624" y="3474720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habilitado</a:t>
            </a:r>
            <a:endParaRPr lang="en-US" sz="1100" dirty="0"/>
          </a:p>
        </p:txBody>
      </p:sp>
      <p:sp>
        <p:nvSpPr>
          <p:cNvPr id="52" name="Text 49"/>
          <p:cNvSpPr txBox="1"/>
          <p:nvPr/>
        </p:nvSpPr>
        <p:spPr>
          <a:xfrm>
            <a:off x="4169664" y="3474720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53" name="Text 50"/>
          <p:cNvSpPr txBox="1"/>
          <p:nvPr/>
        </p:nvSpPr>
        <p:spPr>
          <a:xfrm>
            <a:off x="5084064" y="347472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54" name="Text 51"/>
          <p:cNvSpPr txBox="1"/>
          <p:nvPr/>
        </p:nvSpPr>
        <p:spPr>
          <a:xfrm>
            <a:off x="6638544" y="347472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8193024" y="3474720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100" dirty="0"/>
          </a:p>
        </p:txBody>
      </p:sp>
      <p:sp>
        <p:nvSpPr>
          <p:cNvPr id="56" name="Text 53"/>
          <p:cNvSpPr txBox="1"/>
          <p:nvPr/>
        </p:nvSpPr>
        <p:spPr>
          <a:xfrm>
            <a:off x="9747504" y="3474720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0,00</a:t>
            </a:r>
            <a:endParaRPr lang="en-US" sz="1100" dirty="0"/>
          </a:p>
        </p:txBody>
      </p:sp>
      <p:sp>
        <p:nvSpPr>
          <p:cNvPr id="57" name="Text 54"/>
          <p:cNvSpPr txBox="1"/>
          <p:nvPr/>
        </p:nvSpPr>
        <p:spPr>
          <a:xfrm>
            <a:off x="694944" y="3877056"/>
            <a:ext cx="1755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D2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</a:t>
            </a:r>
            <a:endParaRPr lang="en-US" sz="1100" dirty="0"/>
          </a:p>
        </p:txBody>
      </p:sp>
      <p:sp>
        <p:nvSpPr>
          <p:cNvPr id="58" name="Text 55"/>
          <p:cNvSpPr txBox="1"/>
          <p:nvPr/>
        </p:nvSpPr>
        <p:spPr>
          <a:xfrm>
            <a:off x="2706624" y="3877056"/>
            <a:ext cx="12070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59" name="Text 56"/>
          <p:cNvSpPr txBox="1"/>
          <p:nvPr/>
        </p:nvSpPr>
        <p:spPr>
          <a:xfrm>
            <a:off x="4169664" y="3877056"/>
            <a:ext cx="6583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60" name="Text 57"/>
          <p:cNvSpPr txBox="1"/>
          <p:nvPr/>
        </p:nvSpPr>
        <p:spPr>
          <a:xfrm>
            <a:off x="5084064" y="387705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20,00</a:t>
            </a:r>
            <a:endParaRPr lang="en-US" sz="1100" dirty="0"/>
          </a:p>
        </p:txBody>
      </p:sp>
      <p:sp>
        <p:nvSpPr>
          <p:cNvPr id="61" name="Text 58"/>
          <p:cNvSpPr txBox="1"/>
          <p:nvPr/>
        </p:nvSpPr>
        <p:spPr>
          <a:xfrm>
            <a:off x="6638544" y="387705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16,50</a:t>
            </a:r>
            <a:endParaRPr lang="en-US" sz="1100" dirty="0"/>
          </a:p>
        </p:txBody>
      </p:sp>
      <p:sp>
        <p:nvSpPr>
          <p:cNvPr id="62" name="Text 59"/>
          <p:cNvSpPr txBox="1"/>
          <p:nvPr/>
        </p:nvSpPr>
        <p:spPr>
          <a:xfrm>
            <a:off x="8193024" y="3877056"/>
            <a:ext cx="1298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13,50</a:t>
            </a:r>
            <a:endParaRPr lang="en-US" sz="1100" dirty="0"/>
          </a:p>
        </p:txBody>
      </p:sp>
      <p:sp>
        <p:nvSpPr>
          <p:cNvPr id="63" name="Text 60"/>
          <p:cNvSpPr txBox="1"/>
          <p:nvPr/>
        </p:nvSpPr>
        <p:spPr>
          <a:xfrm>
            <a:off x="9747504" y="3877056"/>
            <a:ext cx="174924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50,00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566928" y="4389120"/>
            <a:ext cx="11057839" cy="1280160"/>
          </a:xfrm>
          <a:prstGeom prst="roundRect">
            <a:avLst>
              <a:gd name="adj" fmla="val 6429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65" name="Text 62"/>
          <p:cNvSpPr txBox="1"/>
          <p:nvPr/>
        </p:nvSpPr>
        <p:spPr>
          <a:xfrm>
            <a:off x="804672" y="4572000"/>
            <a:ext cx="1058235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cláusula de barreira faz com esse quadro</a:t>
            </a:r>
            <a:endParaRPr lang="en-US" sz="1500" dirty="0"/>
          </a:p>
        </p:txBody>
      </p:sp>
      <p:sp>
        <p:nvSpPr>
          <p:cNvPr id="66" name="Text 63"/>
          <p:cNvSpPr txBox="1"/>
          <p:nvPr/>
        </p:nvSpPr>
        <p:spPr>
          <a:xfrm>
            <a:off x="804672" y="5029200"/>
            <a:ext cx="105823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Alfa não comprovar a destinação de resíduos sólidos até 31/12/2026, cai em “B5” compulsório — mantendo as 8 ações no cômputo — e deixa de disputar a faixa “a”.</a:t>
            </a:r>
            <a:endParaRPr lang="en-US" sz="11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162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 cai de 23,29 para 11,86 (−49%) e Beta sobe de 17,46 para 28,89 (+65%). Transferência exata de 11,43, por um único requisito não comprovado.</a:t>
            </a:r>
            <a:endParaRPr lang="en-US" sz="1100" dirty="0"/>
          </a:p>
        </p:txBody>
      </p:sp>
      <p:sp>
        <p:nvSpPr>
          <p:cNvPr id="67" name="Text 64"/>
          <p:cNvSpPr txBox="1"/>
          <p:nvPr/>
        </p:nvSpPr>
        <p:spPr>
          <a:xfrm>
            <a:off x="566928" y="5760720"/>
            <a:ext cx="1105783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C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Cota-parte municipal hipotética de R$ 1.000 mi; bolo ambiental de 5% = R$ 50 mi, repartido em 2,00 : 1,65 : 1,35. Lei estadual nº 5.813/2008, art. 3º, §§ 3º e 4º; Decreto estadual nº 24.555/2026, art. 8º, §§ 1º e 2º.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8863</Words>
  <Application>Microsoft Office PowerPoint</Application>
  <PresentationFormat>Widescreen</PresentationFormat>
  <Paragraphs>836</Paragraphs>
  <Slides>35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Palestrante e Auditor Fiscal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Tributária e os Municípios do Piauí</dc:title>
  <dc:subject>Palestra de 50 minutos — 29/10/2026</dc:subject>
  <dc:creator>Ricardo Teixeira de Carvalho Júnior</dc:creator>
  <cp:lastModifiedBy>ricardo teixeira de carvalho junior</cp:lastModifiedBy>
  <cp:revision>9</cp:revision>
  <dcterms:created xsi:type="dcterms:W3CDTF">2026-10-28T17:12:32Z</dcterms:created>
  <dcterms:modified xsi:type="dcterms:W3CDTF">2026-10-29T20:21:43Z</dcterms:modified>
</cp:coreProperties>
</file>