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60" r:id="rId5"/>
    <p:sldId id="271" r:id="rId6"/>
    <p:sldId id="272" r:id="rId7"/>
    <p:sldId id="273" r:id="rId8"/>
    <p:sldId id="261" r:id="rId9"/>
    <p:sldId id="262" r:id="rId10"/>
    <p:sldId id="263" r:id="rId11"/>
    <p:sldId id="264" r:id="rId12"/>
    <p:sldId id="269" r:id="rId13"/>
    <p:sldId id="265" r:id="rId14"/>
    <p:sldId id="266" r:id="rId15"/>
    <p:sldId id="267" r:id="rId16"/>
    <p:sldId id="268" r:id="rId17"/>
  </p:sldIdLst>
  <p:sldSz cx="9144000" cy="5143500" type="screen16x9"/>
  <p:notesSz cx="5143500" cy="9144000"/>
  <p:embeddedFontLst>
    <p:embeddedFont>
      <p:font typeface="Brygada 1918" panose="020B0604020202020204" charset="0"/>
      <p:regular r:id="rId19"/>
    </p:embeddedFont>
    <p:embeddedFont>
      <p:font typeface="Brygada 1918 SemiBold" panose="020B0604020202020204" charset="0"/>
      <p:regular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4" d="100"/>
          <a:sy n="94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4253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C06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EBD4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10" Type="http://schemas.openxmlformats.org/officeDocument/2006/relationships/image" Target="../media/image37.svg"/><Relationship Id="rId4" Type="http://schemas.openxmlformats.org/officeDocument/2006/relationships/image" Target="../media/image31.svg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13" Type="http://schemas.openxmlformats.org/officeDocument/2006/relationships/image" Target="../media/image4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sv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svg"/><Relationship Id="rId4" Type="http://schemas.openxmlformats.org/officeDocument/2006/relationships/image" Target="../media/image39.svg"/><Relationship Id="rId9" Type="http://schemas.openxmlformats.org/officeDocument/2006/relationships/image" Target="../media/image44.png"/><Relationship Id="rId14" Type="http://schemas.openxmlformats.org/officeDocument/2006/relationships/image" Target="../media/image4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svg"/><Relationship Id="rId13" Type="http://schemas.openxmlformats.org/officeDocument/2006/relationships/image" Target="../media/image60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9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sv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5" Type="http://schemas.openxmlformats.org/officeDocument/2006/relationships/image" Target="../media/image62.png"/><Relationship Id="rId10" Type="http://schemas.openxmlformats.org/officeDocument/2006/relationships/image" Target="../media/image57.svg"/><Relationship Id="rId4" Type="http://schemas.openxmlformats.org/officeDocument/2006/relationships/image" Target="../media/image51.svg"/><Relationship Id="rId9" Type="http://schemas.openxmlformats.org/officeDocument/2006/relationships/image" Target="../media/image56.png"/><Relationship Id="rId14" Type="http://schemas.openxmlformats.org/officeDocument/2006/relationships/image" Target="../media/image61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sv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svg"/><Relationship Id="rId5" Type="http://schemas.openxmlformats.org/officeDocument/2006/relationships/image" Target="../media/image68.png"/><Relationship Id="rId10" Type="http://schemas.openxmlformats.org/officeDocument/2006/relationships/image" Target="../media/image73.svg"/><Relationship Id="rId4" Type="http://schemas.openxmlformats.org/officeDocument/2006/relationships/image" Target="../media/image67.svg"/><Relationship Id="rId9" Type="http://schemas.openxmlformats.org/officeDocument/2006/relationships/image" Target="../media/image7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svg"/><Relationship Id="rId13" Type="http://schemas.openxmlformats.org/officeDocument/2006/relationships/image" Target="../media/image84.png"/><Relationship Id="rId18" Type="http://schemas.openxmlformats.org/officeDocument/2006/relationships/image" Target="../media/image89.svg"/><Relationship Id="rId3" Type="http://schemas.openxmlformats.org/officeDocument/2006/relationships/image" Target="../media/image74.png"/><Relationship Id="rId21" Type="http://schemas.openxmlformats.org/officeDocument/2006/relationships/image" Target="../media/image92.png"/><Relationship Id="rId7" Type="http://schemas.openxmlformats.org/officeDocument/2006/relationships/image" Target="../media/image78.png"/><Relationship Id="rId12" Type="http://schemas.openxmlformats.org/officeDocument/2006/relationships/image" Target="../media/image83.svg"/><Relationship Id="rId17" Type="http://schemas.openxmlformats.org/officeDocument/2006/relationships/image" Target="../media/image88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87.svg"/><Relationship Id="rId20" Type="http://schemas.openxmlformats.org/officeDocument/2006/relationships/image" Target="../media/image9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sv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5" Type="http://schemas.openxmlformats.org/officeDocument/2006/relationships/image" Target="../media/image86.png"/><Relationship Id="rId10" Type="http://schemas.openxmlformats.org/officeDocument/2006/relationships/image" Target="../media/image81.svg"/><Relationship Id="rId19" Type="http://schemas.openxmlformats.org/officeDocument/2006/relationships/image" Target="../media/image90.png"/><Relationship Id="rId4" Type="http://schemas.openxmlformats.org/officeDocument/2006/relationships/image" Target="../media/image75.svg"/><Relationship Id="rId9" Type="http://schemas.openxmlformats.org/officeDocument/2006/relationships/image" Target="../media/image80.png"/><Relationship Id="rId14" Type="http://schemas.openxmlformats.org/officeDocument/2006/relationships/image" Target="../media/image85.svg"/><Relationship Id="rId22" Type="http://schemas.openxmlformats.org/officeDocument/2006/relationships/image" Target="../media/image93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411633" cy="5546526"/>
          </a:xfrm>
          <a:prstGeom prst="rect">
            <a:avLst/>
          </a:prstGeom>
          <a:solidFill>
            <a:srgbClr val="F6EBD4">
              <a:alpha val="8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1617315" y="428997"/>
            <a:ext cx="6208663" cy="3239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Processo Administrativo no Tribunal de Contas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2567136" y="718245"/>
            <a:ext cx="6366570" cy="1386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16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Rito, Prevenção e Poder Sancionatório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1617315" y="1074390"/>
            <a:ext cx="1442442" cy="173013"/>
          </a:xfrm>
          <a:prstGeom prst="roundRect">
            <a:avLst>
              <a:gd name="adj" fmla="val 71907"/>
            </a:avLst>
          </a:prstGeom>
          <a:solidFill>
            <a:srgbClr val="EAEDDE"/>
          </a:solidFill>
          <a:ln/>
        </p:spPr>
      </p:sp>
      <p:sp>
        <p:nvSpPr>
          <p:cNvPr id="7" name="Text 4"/>
          <p:cNvSpPr/>
          <p:nvPr/>
        </p:nvSpPr>
        <p:spPr>
          <a:xfrm>
            <a:off x="1679451" y="1105421"/>
            <a:ext cx="1775371" cy="1109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1000"/>
              </a:lnSpc>
              <a:buNone/>
            </a:pPr>
            <a:r>
              <a:rPr lang="en-US" sz="6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LUANNA PORTELA — ADVOGADA</a:t>
            </a:r>
            <a:endParaRPr lang="en-US" sz="650" dirty="0"/>
          </a:p>
        </p:txBody>
      </p:sp>
      <p:sp>
        <p:nvSpPr>
          <p:cNvPr id="8" name="Shape 5"/>
          <p:cNvSpPr/>
          <p:nvPr/>
        </p:nvSpPr>
        <p:spPr>
          <a:xfrm>
            <a:off x="1617315" y="1325761"/>
            <a:ext cx="414635" cy="622027"/>
          </a:xfrm>
          <a:prstGeom prst="roundRect">
            <a:avLst>
              <a:gd name="adj" fmla="val 360052"/>
            </a:avLst>
          </a:prstGeom>
          <a:solidFill>
            <a:srgbClr val="626C3B"/>
          </a:solidFill>
          <a:ln w="4763">
            <a:solidFill>
              <a:srgbClr val="7B855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746870" y="1539553"/>
            <a:ext cx="155451" cy="1943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2101602" y="1429420"/>
            <a:ext cx="1818605" cy="161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Função do Tribunal de Contas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1617315" y="2017440"/>
            <a:ext cx="414635" cy="622027"/>
          </a:xfrm>
          <a:prstGeom prst="roundRect">
            <a:avLst>
              <a:gd name="adj" fmla="val 360052"/>
            </a:avLst>
          </a:prstGeom>
          <a:solidFill>
            <a:srgbClr val="83792E"/>
          </a:solidFill>
          <a:ln w="4763">
            <a:solidFill>
              <a:srgbClr val="9C924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746870" y="2231231"/>
            <a:ext cx="155451" cy="1943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2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2101602" y="2121098"/>
            <a:ext cx="1469454" cy="161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Dever de Prestar Contas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1617315" y="2709118"/>
            <a:ext cx="414635" cy="622027"/>
          </a:xfrm>
          <a:prstGeom prst="roundRect">
            <a:avLst>
              <a:gd name="adj" fmla="val 360052"/>
            </a:avLst>
          </a:prstGeom>
          <a:solidFill>
            <a:srgbClr val="E8AF3B"/>
          </a:solidFill>
          <a:ln w="4763">
            <a:solidFill>
              <a:srgbClr val="CE9521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746870" y="2922910"/>
            <a:ext cx="155451" cy="1943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3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2101602" y="2812777"/>
            <a:ext cx="1295921" cy="161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Rito Processual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1617315" y="3400797"/>
            <a:ext cx="414635" cy="622027"/>
          </a:xfrm>
          <a:prstGeom prst="roundRect">
            <a:avLst>
              <a:gd name="adj" fmla="val 360052"/>
            </a:avLst>
          </a:prstGeom>
          <a:solidFill>
            <a:srgbClr val="CC914D"/>
          </a:solidFill>
          <a:ln w="4763">
            <a:solidFill>
              <a:srgbClr val="B2773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1746870" y="3614589"/>
            <a:ext cx="155451" cy="1943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2101602" y="3504456"/>
            <a:ext cx="4417185" cy="3045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n-US" sz="1600" dirty="0" err="1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Poder</a:t>
            </a:r>
            <a:r>
              <a:rPr lang="en-US" sz="16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 </a:t>
            </a:r>
            <a:r>
              <a:rPr lang="en-US" sz="1600" dirty="0" err="1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Sancionatório</a:t>
            </a:r>
            <a:endParaRPr lang="en-US" sz="1600" dirty="0"/>
          </a:p>
          <a:p>
            <a:pPr marL="0" indent="0" algn="l">
              <a:lnSpc>
                <a:spcPct val="104000"/>
              </a:lnSpc>
              <a:buNone/>
            </a:pP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1617315" y="4151469"/>
            <a:ext cx="414635" cy="622027"/>
          </a:xfrm>
          <a:prstGeom prst="roundRect">
            <a:avLst>
              <a:gd name="adj" fmla="val 360052"/>
            </a:avLst>
          </a:prstGeom>
          <a:solidFill>
            <a:srgbClr val="626C3B"/>
          </a:solidFill>
          <a:ln w="4763">
            <a:solidFill>
              <a:srgbClr val="7B8554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1746870" y="4306267"/>
            <a:ext cx="155451" cy="1943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5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2101602" y="4196135"/>
            <a:ext cx="1754237" cy="1619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Prevenção e Boa Governança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029569" y="482278"/>
            <a:ext cx="4403824" cy="2787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Qual a Função do Tribunal de </a:t>
            </a:r>
            <a:r>
              <a:rPr lang="en-US" sz="1750" dirty="0" err="1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Contas</a:t>
            </a:r>
            <a:r>
              <a:rPr lang="en-US" sz="17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?</a:t>
            </a:r>
          </a:p>
          <a:p>
            <a:pPr marL="0" indent="0" algn="l">
              <a:lnSpc>
                <a:spcPct val="104000"/>
              </a:lnSpc>
              <a:buNone/>
            </a:pP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2014575" y="1297857"/>
            <a:ext cx="2516609" cy="902419"/>
          </a:xfrm>
          <a:prstGeom prst="roundRect">
            <a:avLst>
              <a:gd name="adj" fmla="val 14828"/>
            </a:avLst>
          </a:prstGeom>
          <a:solidFill>
            <a:srgbClr val="626C3B"/>
          </a:solidFill>
          <a:ln w="4763">
            <a:solidFill>
              <a:srgbClr val="626C3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123480" y="1353815"/>
            <a:ext cx="267593" cy="267593"/>
          </a:xfrm>
          <a:prstGeom prst="roundRect">
            <a:avLst>
              <a:gd name="adj" fmla="val 21354925"/>
            </a:avLst>
          </a:prstGeom>
          <a:solidFill>
            <a:srgbClr val="626C3B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97075" y="1427411"/>
            <a:ext cx="120402" cy="12040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536553" y="1405049"/>
            <a:ext cx="1115095" cy="2645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Fiscalizadora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2185019" y="1681405"/>
            <a:ext cx="2328788" cy="2251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Acompanhar a </a:t>
            </a:r>
            <a:r>
              <a:rPr lang="en-US" sz="1000" dirty="0" err="1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execução</a:t>
            </a:r>
            <a:r>
              <a:rPr lang="en-US" sz="10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</a:t>
            </a:r>
            <a:r>
              <a:rPr lang="en-US" sz="1000" dirty="0" err="1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contábil</a:t>
            </a:r>
            <a:r>
              <a:rPr lang="en-US" sz="10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, </a:t>
            </a:r>
            <a:r>
              <a:rPr lang="en-US" sz="1000" dirty="0" err="1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orçamentária</a:t>
            </a:r>
            <a:r>
              <a:rPr lang="en-US" sz="10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, financeira e patrimonial de órgãos públicos.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4597747" y="1259904"/>
            <a:ext cx="2516609" cy="902419"/>
          </a:xfrm>
          <a:prstGeom prst="roundRect">
            <a:avLst>
              <a:gd name="adj" fmla="val 14828"/>
            </a:avLst>
          </a:prstGeom>
          <a:solidFill>
            <a:srgbClr val="626C3B"/>
          </a:solidFill>
          <a:ln w="4763">
            <a:solidFill>
              <a:srgbClr val="83792E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691658" y="1353815"/>
            <a:ext cx="267593" cy="267593"/>
          </a:xfrm>
          <a:prstGeom prst="roundRect">
            <a:avLst>
              <a:gd name="adj" fmla="val 21354925"/>
            </a:avLst>
          </a:prstGeom>
          <a:solidFill>
            <a:srgbClr val="83792E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65253" y="1427411"/>
            <a:ext cx="120402" cy="12040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031991" y="1454423"/>
            <a:ext cx="1115095" cy="1393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Julgadora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4785568" y="1762721"/>
            <a:ext cx="2328788" cy="2251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Analisar a regularidade das contas prestadas pelos gestores públicos.</a:t>
            </a:r>
            <a:endParaRPr lang="en-US" sz="1000" dirty="0"/>
          </a:p>
        </p:txBody>
      </p:sp>
      <p:sp>
        <p:nvSpPr>
          <p:cNvPr id="14" name="Shape 10"/>
          <p:cNvSpPr/>
          <p:nvPr/>
        </p:nvSpPr>
        <p:spPr>
          <a:xfrm>
            <a:off x="2044340" y="2222712"/>
            <a:ext cx="2516609" cy="902419"/>
          </a:xfrm>
          <a:prstGeom prst="roundRect">
            <a:avLst>
              <a:gd name="adj" fmla="val 14828"/>
            </a:avLst>
          </a:prstGeom>
          <a:solidFill>
            <a:srgbClr val="626C3B"/>
          </a:solidFill>
          <a:ln w="4763">
            <a:solidFill>
              <a:srgbClr val="E8AF3B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2123480" y="2307803"/>
            <a:ext cx="267593" cy="267593"/>
          </a:xfrm>
          <a:prstGeom prst="roundRect">
            <a:avLst>
              <a:gd name="adj" fmla="val 21354925"/>
            </a:avLst>
          </a:prstGeom>
          <a:solidFill>
            <a:srgbClr val="E8AF3B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97075" y="2381399"/>
            <a:ext cx="120402" cy="12040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2484984" y="2360488"/>
            <a:ext cx="1115095" cy="139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Sancionadora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2138250" y="2643225"/>
            <a:ext cx="2328788" cy="2251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Aplicar multas e penalidades, além de determinar a devolução de valores aos cofres públicos.</a:t>
            </a:r>
            <a:endParaRPr lang="en-US" sz="1000" dirty="0"/>
          </a:p>
        </p:txBody>
      </p:sp>
      <p:sp>
        <p:nvSpPr>
          <p:cNvPr id="19" name="Shape 14"/>
          <p:cNvSpPr/>
          <p:nvPr/>
        </p:nvSpPr>
        <p:spPr>
          <a:xfrm>
            <a:off x="4597747" y="2213893"/>
            <a:ext cx="2516609" cy="902419"/>
          </a:xfrm>
          <a:prstGeom prst="roundRect">
            <a:avLst>
              <a:gd name="adj" fmla="val 14828"/>
            </a:avLst>
          </a:prstGeom>
          <a:solidFill>
            <a:srgbClr val="626C3B"/>
          </a:solidFill>
          <a:ln w="4763">
            <a:solidFill>
              <a:srgbClr val="CC914D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4691658" y="2307803"/>
            <a:ext cx="267593" cy="267593"/>
          </a:xfrm>
          <a:prstGeom prst="roundRect">
            <a:avLst>
              <a:gd name="adj" fmla="val 21354925"/>
            </a:avLst>
          </a:prstGeom>
          <a:solidFill>
            <a:srgbClr val="CC914D"/>
          </a:solidFill>
          <a:ln/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65253" y="2381399"/>
            <a:ext cx="120402" cy="120402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5053162" y="2331244"/>
            <a:ext cx="1115095" cy="1393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Consultiva</a:t>
            </a:r>
            <a:endParaRPr lang="en-US" sz="1600" dirty="0"/>
          </a:p>
        </p:txBody>
      </p:sp>
      <p:sp>
        <p:nvSpPr>
          <p:cNvPr id="23" name="Text 17"/>
          <p:cNvSpPr/>
          <p:nvPr/>
        </p:nvSpPr>
        <p:spPr>
          <a:xfrm>
            <a:off x="4721833" y="2625217"/>
            <a:ext cx="2328788" cy="2251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Responder a consultas formuladas por autoridades sobre a aplicação de leis.</a:t>
            </a:r>
            <a:endParaRPr lang="en-US" sz="1000" dirty="0"/>
          </a:p>
        </p:txBody>
      </p:sp>
      <p:sp>
        <p:nvSpPr>
          <p:cNvPr id="24" name="Shape 18"/>
          <p:cNvSpPr/>
          <p:nvPr/>
        </p:nvSpPr>
        <p:spPr>
          <a:xfrm>
            <a:off x="2029569" y="3167881"/>
            <a:ext cx="2516609" cy="902419"/>
          </a:xfrm>
          <a:prstGeom prst="roundRect">
            <a:avLst>
              <a:gd name="adj" fmla="val 14828"/>
            </a:avLst>
          </a:prstGeom>
          <a:solidFill>
            <a:srgbClr val="626C3B"/>
          </a:solidFill>
          <a:ln w="4763">
            <a:solidFill>
              <a:srgbClr val="626C3B"/>
            </a:solidFill>
            <a:prstDash val="solid"/>
          </a:ln>
        </p:spPr>
      </p:sp>
      <p:sp>
        <p:nvSpPr>
          <p:cNvPr id="25" name="Shape 19"/>
          <p:cNvSpPr/>
          <p:nvPr/>
        </p:nvSpPr>
        <p:spPr>
          <a:xfrm>
            <a:off x="2123480" y="3261792"/>
            <a:ext cx="267593" cy="267593"/>
          </a:xfrm>
          <a:prstGeom prst="roundRect">
            <a:avLst>
              <a:gd name="adj" fmla="val 21354925"/>
            </a:avLst>
          </a:prstGeom>
          <a:solidFill>
            <a:srgbClr val="626C3B"/>
          </a:solidFill>
          <a:ln/>
        </p:spPr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132856" y="3317416"/>
            <a:ext cx="120402" cy="120402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2304976" y="3353209"/>
            <a:ext cx="1159222" cy="139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Preventiva e Corretiva</a:t>
            </a:r>
            <a:endParaRPr lang="en-US" sz="1600" dirty="0"/>
          </a:p>
        </p:txBody>
      </p:sp>
      <p:sp>
        <p:nvSpPr>
          <p:cNvPr id="28" name="Text 21"/>
          <p:cNvSpPr/>
          <p:nvPr/>
        </p:nvSpPr>
        <p:spPr>
          <a:xfrm>
            <a:off x="2152315" y="3587353"/>
            <a:ext cx="2328788" cy="2251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Orientar gestores para evitar falhas ou suspender cautelarmente atos e contratos irregulares.</a:t>
            </a:r>
            <a:endParaRPr lang="en-US" sz="1000" dirty="0"/>
          </a:p>
        </p:txBody>
      </p:sp>
      <p:sp>
        <p:nvSpPr>
          <p:cNvPr id="29" name="Shape 22"/>
          <p:cNvSpPr/>
          <p:nvPr/>
        </p:nvSpPr>
        <p:spPr>
          <a:xfrm>
            <a:off x="4597747" y="3167881"/>
            <a:ext cx="2516609" cy="902419"/>
          </a:xfrm>
          <a:prstGeom prst="roundRect">
            <a:avLst>
              <a:gd name="adj" fmla="val 14828"/>
            </a:avLst>
          </a:prstGeom>
          <a:solidFill>
            <a:srgbClr val="626C3B"/>
          </a:solidFill>
          <a:ln w="4763">
            <a:solidFill>
              <a:srgbClr val="83792E"/>
            </a:solidFill>
            <a:prstDash val="solid"/>
          </a:ln>
        </p:spPr>
      </p:sp>
      <p:sp>
        <p:nvSpPr>
          <p:cNvPr id="30" name="Shape 23"/>
          <p:cNvSpPr/>
          <p:nvPr/>
        </p:nvSpPr>
        <p:spPr>
          <a:xfrm>
            <a:off x="4691658" y="3261792"/>
            <a:ext cx="267593" cy="267593"/>
          </a:xfrm>
          <a:prstGeom prst="roundRect">
            <a:avLst>
              <a:gd name="adj" fmla="val 21354925"/>
            </a:avLst>
          </a:prstGeom>
          <a:solidFill>
            <a:srgbClr val="83792E"/>
          </a:solidFill>
          <a:ln/>
        </p:spPr>
      </p:sp>
      <p:pic>
        <p:nvPicPr>
          <p:cNvPr id="31" name="Image 5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765253" y="3335387"/>
            <a:ext cx="120402" cy="120402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5018708" y="3294348"/>
            <a:ext cx="1115095" cy="139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Normativa</a:t>
            </a:r>
            <a:endParaRPr lang="en-US" sz="1600" dirty="0"/>
          </a:p>
        </p:txBody>
      </p:sp>
      <p:sp>
        <p:nvSpPr>
          <p:cNvPr id="33" name="Text 25"/>
          <p:cNvSpPr/>
          <p:nvPr/>
        </p:nvSpPr>
        <p:spPr>
          <a:xfrm>
            <a:off x="4758036" y="3570554"/>
            <a:ext cx="2328788" cy="2251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Editar atos normativos, instruções e resoluções para padronizar procedimentos de fiscalização.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0023" y="458391"/>
            <a:ext cx="6823323" cy="4444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Quem Tem o Dever de Prestar Contas?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0023" y="1165101"/>
            <a:ext cx="19050" cy="951012"/>
          </a:xfrm>
          <a:prstGeom prst="roundRect">
            <a:avLst>
              <a:gd name="adj" fmla="val 60000"/>
            </a:avLst>
          </a:prstGeom>
          <a:solidFill>
            <a:srgbClr val="626C3B"/>
          </a:solidFill>
          <a:ln/>
        </p:spPr>
      </p:sp>
      <p:sp>
        <p:nvSpPr>
          <p:cNvPr id="4" name="Text 2"/>
          <p:cNvSpPr/>
          <p:nvPr/>
        </p:nvSpPr>
        <p:spPr>
          <a:xfrm>
            <a:off x="753368" y="1312590"/>
            <a:ext cx="7850609" cy="6561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100" b="1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Art. 70, parágrafo único da CF:</a:t>
            </a:r>
            <a:r>
              <a:rPr lang="en-US" sz="11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Prestará contas qualquer pessoa física ou jurídica, pública ou privada, que utilize, arrecade, guarde, gerencie ou administre dinheiros, bens e valores públicos ou pelos quais a União responda, ou que, em nome desta, assuma obrigações de natureza pecuniária.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79760" y="2394793"/>
            <a:ext cx="2235324" cy="222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79760" y="2748186"/>
            <a:ext cx="3778969" cy="10935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763256" y="2218098"/>
            <a:ext cx="3000333" cy="176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Tipos de </a:t>
            </a:r>
            <a:r>
              <a:rPr lang="en-US" sz="1400" dirty="0" err="1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Responsáveis</a:t>
            </a:r>
            <a:r>
              <a:rPr lang="en-US" sz="14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 </a:t>
            </a:r>
            <a:endParaRPr lang="en-US" sz="14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9073" y="2721545"/>
            <a:ext cx="1882676" cy="1772989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761327" y="2932024"/>
            <a:ext cx="1483965" cy="222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Prefeitos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705182" y="3258776"/>
            <a:ext cx="1483965" cy="2187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1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Contas de Governo</a:t>
            </a:r>
            <a:endParaRPr lang="en-US" sz="1100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63715" y="2644193"/>
            <a:ext cx="1882750" cy="1772989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363070" y="2923577"/>
            <a:ext cx="1484040" cy="444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Ordenadores de Despesa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3363070" y="3392705"/>
            <a:ext cx="1484040" cy="874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1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Contas de Gestão — Prefeito, Secretários, Presidente da Câmara Municipal</a:t>
            </a:r>
            <a:endParaRPr lang="en-US" sz="1100" dirty="0"/>
          </a:p>
        </p:txBody>
      </p:sp>
      <p:sp>
        <p:nvSpPr>
          <p:cNvPr id="17" name="Text 10">
            <a:extLst>
              <a:ext uri="{FF2B5EF4-FFF2-40B4-BE49-F238E27FC236}">
                <a16:creationId xmlns:a16="http://schemas.microsoft.com/office/drawing/2014/main" id="{CCF477AA-1634-1F7E-E70B-8401F0F00B7E}"/>
              </a:ext>
            </a:extLst>
          </p:cNvPr>
          <p:cNvSpPr/>
          <p:nvPr/>
        </p:nvSpPr>
        <p:spPr>
          <a:xfrm>
            <a:off x="5967023" y="3137131"/>
            <a:ext cx="1484040" cy="874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1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3550" y="0"/>
            <a:ext cx="360045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0023" y="441647"/>
            <a:ext cx="4634954" cy="6930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Rito Processual — Tipos de Processo no TCE</a:t>
            </a:r>
            <a:endParaRPr lang="en-US" sz="2150" dirty="0"/>
          </a:p>
        </p:txBody>
      </p:sp>
      <p:sp>
        <p:nvSpPr>
          <p:cNvPr id="4" name="Text 1"/>
          <p:cNvSpPr/>
          <p:nvPr/>
        </p:nvSpPr>
        <p:spPr>
          <a:xfrm>
            <a:off x="540023" y="1254249"/>
            <a:ext cx="463495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8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O Tribunal de Contas opera por meio de diferentes tipos de processos, cada um com rito e finalidade específicos. Conhecer esses ritos é essencial para a adequada defesa dos gestores públicos.</a:t>
            </a:r>
            <a:endParaRPr lang="en-US" sz="8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0023" y="1801118"/>
            <a:ext cx="4634954" cy="66541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90563" y="2029867"/>
            <a:ext cx="166315" cy="20791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3"/>
          <p:cNvSpPr/>
          <p:nvPr/>
        </p:nvSpPr>
        <p:spPr>
          <a:xfrm>
            <a:off x="1077590" y="1926282"/>
            <a:ext cx="1386334" cy="1732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Processos de Contas</a:t>
            </a:r>
            <a:endParaRPr lang="en-US" sz="1050" dirty="0"/>
          </a:p>
        </p:txBody>
      </p:sp>
      <p:sp>
        <p:nvSpPr>
          <p:cNvPr id="8" name="Text 4"/>
          <p:cNvSpPr/>
          <p:nvPr/>
        </p:nvSpPr>
        <p:spPr>
          <a:xfrm>
            <a:off x="1077590" y="2147292"/>
            <a:ext cx="3972223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8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Prestação de Contas, Tomada de Contas e Tomada de Contas Especial.</a:t>
            </a:r>
            <a:endParaRPr lang="en-US" sz="8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40023" y="2546226"/>
            <a:ext cx="4634954" cy="66541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90563" y="2774975"/>
            <a:ext cx="166315" cy="20791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6"/>
          <p:cNvSpPr/>
          <p:nvPr/>
        </p:nvSpPr>
        <p:spPr>
          <a:xfrm>
            <a:off x="1077590" y="2671390"/>
            <a:ext cx="1534864" cy="1732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Atos Sujeitos a Registro</a:t>
            </a:r>
            <a:endParaRPr lang="en-US" sz="1050" dirty="0"/>
          </a:p>
        </p:txBody>
      </p:sp>
      <p:sp>
        <p:nvSpPr>
          <p:cNvPr id="12" name="Text 7"/>
          <p:cNvSpPr/>
          <p:nvPr/>
        </p:nvSpPr>
        <p:spPr>
          <a:xfrm>
            <a:off x="1077590" y="2892400"/>
            <a:ext cx="3972223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8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Admissão de pessoal e concessão de aposentadorias e pensões.</a:t>
            </a:r>
            <a:endParaRPr lang="en-US" sz="8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40023" y="3291334"/>
            <a:ext cx="4634954" cy="66541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90563" y="3520083"/>
            <a:ext cx="166315" cy="20791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3</a:t>
            </a:r>
            <a:endParaRPr lang="en-US" sz="1300" dirty="0"/>
          </a:p>
        </p:txBody>
      </p:sp>
      <p:sp>
        <p:nvSpPr>
          <p:cNvPr id="15" name="Text 9"/>
          <p:cNvSpPr/>
          <p:nvPr/>
        </p:nvSpPr>
        <p:spPr>
          <a:xfrm>
            <a:off x="1077590" y="3416498"/>
            <a:ext cx="2577926" cy="1732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Consultas, Denúncias e Representações</a:t>
            </a:r>
            <a:endParaRPr lang="en-US" sz="1050" dirty="0"/>
          </a:p>
        </p:txBody>
      </p:sp>
      <p:sp>
        <p:nvSpPr>
          <p:cNvPr id="16" name="Text 10"/>
          <p:cNvSpPr/>
          <p:nvPr/>
        </p:nvSpPr>
        <p:spPr>
          <a:xfrm>
            <a:off x="1077590" y="3637508"/>
            <a:ext cx="3972223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8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Instrumentos de controle social e orientação aos gestores públicos.</a:t>
            </a:r>
            <a:endParaRPr lang="en-US" sz="850" dirty="0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40023" y="4036442"/>
            <a:ext cx="4634954" cy="665411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690563" y="4265191"/>
            <a:ext cx="166315" cy="20791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4</a:t>
            </a:r>
            <a:endParaRPr lang="en-US" sz="1300" dirty="0"/>
          </a:p>
        </p:txBody>
      </p:sp>
      <p:sp>
        <p:nvSpPr>
          <p:cNvPr id="19" name="Text 12"/>
          <p:cNvSpPr/>
          <p:nvPr/>
        </p:nvSpPr>
        <p:spPr>
          <a:xfrm>
            <a:off x="1077590" y="4161606"/>
            <a:ext cx="2100337" cy="1732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Processos de Fiscalização Direta</a:t>
            </a:r>
            <a:endParaRPr lang="en-US" sz="1050" dirty="0"/>
          </a:p>
        </p:txBody>
      </p:sp>
      <p:sp>
        <p:nvSpPr>
          <p:cNvPr id="20" name="Text 13"/>
          <p:cNvSpPr/>
          <p:nvPr/>
        </p:nvSpPr>
        <p:spPr>
          <a:xfrm>
            <a:off x="1077590" y="4382616"/>
            <a:ext cx="3972223" cy="152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8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Auditoria, Inspeção, Levantamento, Acompanhamento e Monitoramento.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43F08BC7-2CA7-8F43-0D4D-E70609FF24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427" y="0"/>
            <a:ext cx="760114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505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4828336-5F98-DF9B-320D-153432FD6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925" y="0"/>
            <a:ext cx="706615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697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BD2F7A6-45C6-42A7-FBE8-2E06FB5247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645" y="0"/>
            <a:ext cx="712871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798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4049" y="430709"/>
            <a:ext cx="5404842" cy="4219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Sujeitos dos Processos e Prazos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724049" y="1147911"/>
            <a:ext cx="2739851" cy="2109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Partes e Sujeitos Processuais</a:t>
            </a:r>
            <a:endParaRPr lang="en-US" sz="13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4049" y="1491779"/>
            <a:ext cx="337542" cy="33754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24049" y="1976958"/>
            <a:ext cx="1687711" cy="2109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Partes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724049" y="2306017"/>
            <a:ext cx="1767780" cy="4049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0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Responsável e o Interessado no processo.</a:t>
            </a:r>
            <a:endParaRPr lang="en-US" sz="10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39467" y="1491779"/>
            <a:ext cx="337542" cy="33754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639467" y="1976958"/>
            <a:ext cx="1687711" cy="2109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Relator</a:t>
            </a:r>
            <a:endParaRPr lang="en-US" sz="1300" dirty="0"/>
          </a:p>
        </p:txBody>
      </p:sp>
      <p:sp>
        <p:nvSpPr>
          <p:cNvPr id="9" name="Text 5"/>
          <p:cNvSpPr/>
          <p:nvPr/>
        </p:nvSpPr>
        <p:spPr>
          <a:xfrm>
            <a:off x="2639467" y="2306017"/>
            <a:ext cx="1767855" cy="4049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0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Presidirá toda a instrução processual.</a:t>
            </a:r>
            <a:endParaRPr lang="en-US" sz="10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4049" y="2947243"/>
            <a:ext cx="337542" cy="337542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24049" y="3432423"/>
            <a:ext cx="1767780" cy="421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Ministério Público de Contas</a:t>
            </a:r>
            <a:endParaRPr lang="en-US" sz="1300" dirty="0"/>
          </a:p>
        </p:txBody>
      </p:sp>
      <p:sp>
        <p:nvSpPr>
          <p:cNvPr id="12" name="Text 7"/>
          <p:cNvSpPr/>
          <p:nvPr/>
        </p:nvSpPr>
        <p:spPr>
          <a:xfrm>
            <a:off x="724049" y="3972446"/>
            <a:ext cx="1767780" cy="607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0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Obrigatório em todos os processos sujeitos a deliberação. Emite parecer.</a:t>
            </a:r>
            <a:endParaRPr lang="en-US" sz="10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639467" y="2947243"/>
            <a:ext cx="337542" cy="337542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2639467" y="3432423"/>
            <a:ext cx="1767855" cy="421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Secretaria do Tribunal</a:t>
            </a:r>
            <a:endParaRPr lang="en-US" sz="1300" dirty="0"/>
          </a:p>
        </p:txBody>
      </p:sp>
      <p:sp>
        <p:nvSpPr>
          <p:cNvPr id="15" name="Text 9"/>
          <p:cNvSpPr/>
          <p:nvPr/>
        </p:nvSpPr>
        <p:spPr>
          <a:xfrm>
            <a:off x="2639467" y="3972446"/>
            <a:ext cx="1767855" cy="607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0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Prática dos atos processuais, comunicação e movimentação.</a:t>
            </a:r>
            <a:endParaRPr lang="en-US" sz="1050" dirty="0"/>
          </a:p>
        </p:txBody>
      </p:sp>
      <p:sp>
        <p:nvSpPr>
          <p:cNvPr id="16" name="Shape 10"/>
          <p:cNvSpPr/>
          <p:nvPr/>
        </p:nvSpPr>
        <p:spPr>
          <a:xfrm>
            <a:off x="4644256" y="1029816"/>
            <a:ext cx="3877642" cy="3682975"/>
          </a:xfrm>
          <a:prstGeom prst="roundRect">
            <a:avLst>
              <a:gd name="adj" fmla="val 8798"/>
            </a:avLst>
          </a:prstGeom>
          <a:solidFill>
            <a:srgbClr val="83792E"/>
          </a:solidFill>
          <a:ln/>
        </p:spPr>
      </p:sp>
      <p:sp>
        <p:nvSpPr>
          <p:cNvPr id="17" name="Text 11"/>
          <p:cNvSpPr/>
          <p:nvPr/>
        </p:nvSpPr>
        <p:spPr>
          <a:xfrm>
            <a:off x="4779243" y="1147911"/>
            <a:ext cx="2144911" cy="2109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Prazos Processuais</a:t>
            </a:r>
            <a:endParaRPr lang="en-US" sz="1300" dirty="0"/>
          </a:p>
        </p:txBody>
      </p:sp>
      <p:sp>
        <p:nvSpPr>
          <p:cNvPr id="18" name="Text 12"/>
          <p:cNvSpPr/>
          <p:nvPr/>
        </p:nvSpPr>
        <p:spPr>
          <a:xfrm>
            <a:off x="4779243" y="1476970"/>
            <a:ext cx="4064868" cy="202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Os prazos são contados a partir de:</a:t>
            </a:r>
            <a:endParaRPr lang="en-US" sz="1050" dirty="0"/>
          </a:p>
        </p:txBody>
      </p:sp>
      <p:sp>
        <p:nvSpPr>
          <p:cNvPr id="19" name="Text 13"/>
          <p:cNvSpPr/>
          <p:nvPr/>
        </p:nvSpPr>
        <p:spPr>
          <a:xfrm>
            <a:off x="4779243" y="1785714"/>
            <a:ext cx="3607668" cy="6900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25000"/>
              </a:lnSpc>
              <a:buSzPct val="100000"/>
              <a:buChar char="•"/>
            </a:pPr>
            <a:r>
              <a:rPr lang="en-US" sz="1050" dirty="0">
                <a:solidFill>
                  <a:srgbClr val="000000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Data da juntada da AR nos autos</a:t>
            </a:r>
            <a:endParaRPr lang="en-US" sz="1050" dirty="0"/>
          </a:p>
          <a:p>
            <a:pPr marL="342900" indent="-342900" algn="l">
              <a:lnSpc>
                <a:spcPct val="125000"/>
              </a:lnSpc>
              <a:buSzPct val="100000"/>
              <a:buChar char="•"/>
            </a:pPr>
            <a:r>
              <a:rPr lang="en-US" sz="1050" dirty="0">
                <a:solidFill>
                  <a:srgbClr val="000000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Publicação da decisão</a:t>
            </a:r>
            <a:endParaRPr lang="en-US" sz="1050" dirty="0"/>
          </a:p>
          <a:p>
            <a:pPr marL="342900" indent="-342900" algn="l">
              <a:lnSpc>
                <a:spcPct val="125000"/>
              </a:lnSpc>
              <a:buSzPct val="100000"/>
              <a:buChar char="•"/>
            </a:pPr>
            <a:r>
              <a:rPr lang="en-US" sz="1050" dirty="0">
                <a:solidFill>
                  <a:srgbClr val="000000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Comunicação eletrônica</a:t>
            </a:r>
            <a:endParaRPr lang="en-US" sz="1050" dirty="0"/>
          </a:p>
        </p:txBody>
      </p:sp>
      <p:sp>
        <p:nvSpPr>
          <p:cNvPr id="20" name="Shape 14"/>
          <p:cNvSpPr/>
          <p:nvPr/>
        </p:nvSpPr>
        <p:spPr>
          <a:xfrm>
            <a:off x="4779243" y="2642369"/>
            <a:ext cx="3607668" cy="16818"/>
          </a:xfrm>
          <a:prstGeom prst="roundRect">
            <a:avLst>
              <a:gd name="adj" fmla="val 1204218"/>
            </a:avLst>
          </a:prstGeom>
          <a:solidFill>
            <a:srgbClr val="000000">
              <a:alpha val="50000"/>
            </a:srgbClr>
          </a:solidFill>
          <a:ln/>
        </p:spPr>
      </p:sp>
      <p:sp>
        <p:nvSpPr>
          <p:cNvPr id="21" name="Text 15"/>
          <p:cNvSpPr/>
          <p:nvPr/>
        </p:nvSpPr>
        <p:spPr>
          <a:xfrm>
            <a:off x="4779243" y="2825800"/>
            <a:ext cx="2144911" cy="2109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Exemplos Práticos</a:t>
            </a:r>
            <a:endParaRPr lang="en-US" sz="1300" dirty="0"/>
          </a:p>
        </p:txBody>
      </p:sp>
      <p:sp>
        <p:nvSpPr>
          <p:cNvPr id="22" name="Text 16"/>
          <p:cNvSpPr/>
          <p:nvPr/>
        </p:nvSpPr>
        <p:spPr>
          <a:xfrm>
            <a:off x="4779243" y="3154859"/>
            <a:ext cx="3607668" cy="9161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Defesa em prestação de contas:</a:t>
            </a:r>
            <a:r>
              <a:rPr lang="en-US" sz="1050" dirty="0">
                <a:solidFill>
                  <a:srgbClr val="000000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15 dias úteis contados da juntada da AR nos autos.</a:t>
            </a:r>
            <a:endParaRPr lang="en-US" sz="105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Recursos:</a:t>
            </a:r>
            <a:r>
              <a:rPr lang="en-US" sz="1050" dirty="0">
                <a:solidFill>
                  <a:srgbClr val="000000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30 dias úteis, contados da publicação da decisão.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228478" y="474092"/>
            <a:ext cx="4513585" cy="2712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4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Rito Processual das Prestações de Contas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2185095" y="973113"/>
            <a:ext cx="86767" cy="390525"/>
          </a:xfrm>
          <a:prstGeom prst="roundRect">
            <a:avLst>
              <a:gd name="adj" fmla="val 150051"/>
            </a:avLst>
          </a:prstGeom>
          <a:solidFill>
            <a:srgbClr val="626C3B"/>
          </a:solidFill>
          <a:ln w="4763">
            <a:solidFill>
              <a:srgbClr val="7B855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098328" y="916186"/>
            <a:ext cx="260375" cy="260375"/>
          </a:xfrm>
          <a:prstGeom prst="roundRect">
            <a:avLst>
              <a:gd name="adj" fmla="val 109746"/>
            </a:avLst>
          </a:prstGeom>
          <a:solidFill>
            <a:srgbClr val="626C3B"/>
          </a:solidFill>
          <a:ln w="4763">
            <a:solidFill>
              <a:srgbClr val="7B8554"/>
            </a:solidFill>
            <a:prstDash val="solid"/>
          </a:ln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63440" y="981298"/>
            <a:ext cx="130150" cy="13015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407518" y="929729"/>
            <a:ext cx="1084957" cy="135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I — </a:t>
            </a:r>
            <a:r>
              <a:rPr lang="en-US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Instauração</a:t>
            </a: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2532236" y="1180654"/>
            <a:ext cx="4638154" cy="108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Abertura formal do processo de prestação de contas</a:t>
            </a:r>
            <a:r>
              <a:rPr lang="en-US" sz="6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.</a:t>
            </a:r>
            <a:endParaRPr lang="en-US" sz="650" dirty="0"/>
          </a:p>
        </p:txBody>
      </p:sp>
      <p:sp>
        <p:nvSpPr>
          <p:cNvPr id="8" name="Shape 5"/>
          <p:cNvSpPr/>
          <p:nvPr/>
        </p:nvSpPr>
        <p:spPr>
          <a:xfrm>
            <a:off x="2315245" y="1542678"/>
            <a:ext cx="86767" cy="390525"/>
          </a:xfrm>
          <a:prstGeom prst="roundRect">
            <a:avLst>
              <a:gd name="adj" fmla="val 150051"/>
            </a:avLst>
          </a:prstGeom>
          <a:solidFill>
            <a:srgbClr val="83792E"/>
          </a:solidFill>
          <a:ln w="4763">
            <a:solidFill>
              <a:srgbClr val="9C9247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2228478" y="1485751"/>
            <a:ext cx="260375" cy="260375"/>
          </a:xfrm>
          <a:prstGeom prst="roundRect">
            <a:avLst>
              <a:gd name="adj" fmla="val 109746"/>
            </a:avLst>
          </a:prstGeom>
          <a:solidFill>
            <a:srgbClr val="83792E"/>
          </a:solidFill>
          <a:ln w="4763">
            <a:solidFill>
              <a:srgbClr val="9C9247"/>
            </a:solidFill>
            <a:prstDash val="solid"/>
          </a:ln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93590" y="1550863"/>
            <a:ext cx="130150" cy="13015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537668" y="1499295"/>
            <a:ext cx="1084957" cy="135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II — Instrução</a:t>
            </a:r>
            <a:endParaRPr lang="en-US" dirty="0"/>
          </a:p>
        </p:txBody>
      </p:sp>
      <p:sp>
        <p:nvSpPr>
          <p:cNvPr id="12" name="Text 8"/>
          <p:cNvSpPr/>
          <p:nvPr/>
        </p:nvSpPr>
        <p:spPr>
          <a:xfrm>
            <a:off x="2553965" y="1750219"/>
            <a:ext cx="4508004" cy="108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Relatório elaborado pelo órgão técnico do TCE com análise das contas</a:t>
            </a:r>
            <a:r>
              <a:rPr lang="en-US" sz="6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.</a:t>
            </a:r>
            <a:endParaRPr lang="en-US" sz="650" dirty="0"/>
          </a:p>
        </p:txBody>
      </p:sp>
      <p:sp>
        <p:nvSpPr>
          <p:cNvPr id="13" name="Shape 9"/>
          <p:cNvSpPr/>
          <p:nvPr/>
        </p:nvSpPr>
        <p:spPr>
          <a:xfrm>
            <a:off x="2445469" y="2112243"/>
            <a:ext cx="86767" cy="390525"/>
          </a:xfrm>
          <a:prstGeom prst="roundRect">
            <a:avLst>
              <a:gd name="adj" fmla="val 150051"/>
            </a:avLst>
          </a:prstGeom>
          <a:solidFill>
            <a:srgbClr val="E8AF3B"/>
          </a:solidFill>
          <a:ln w="4763">
            <a:solidFill>
              <a:srgbClr val="CE9521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2358703" y="2055316"/>
            <a:ext cx="260375" cy="260375"/>
          </a:xfrm>
          <a:prstGeom prst="roundRect">
            <a:avLst>
              <a:gd name="adj" fmla="val 109746"/>
            </a:avLst>
          </a:prstGeom>
          <a:solidFill>
            <a:srgbClr val="E8AF3B"/>
          </a:solidFill>
          <a:ln w="4763">
            <a:solidFill>
              <a:srgbClr val="CE9521"/>
            </a:solidFill>
            <a:prstDash val="solid"/>
          </a:ln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23815" y="2120429"/>
            <a:ext cx="130150" cy="13015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2667893" y="2068860"/>
            <a:ext cx="1774924" cy="135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III — Contraditório e Ampla Defesa</a:t>
            </a:r>
            <a:endParaRPr lang="en-US" dirty="0"/>
          </a:p>
        </p:txBody>
      </p:sp>
      <p:sp>
        <p:nvSpPr>
          <p:cNvPr id="17" name="Text 12"/>
          <p:cNvSpPr/>
          <p:nvPr/>
        </p:nvSpPr>
        <p:spPr>
          <a:xfrm>
            <a:off x="2684190" y="2349029"/>
            <a:ext cx="4377779" cy="108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Garantia constitucional de defesa </a:t>
            </a:r>
            <a:r>
              <a:rPr lang="en-US" sz="1600" dirty="0" err="1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ao</a:t>
            </a:r>
            <a:r>
              <a:rPr lang="en-US" sz="16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</a:t>
            </a:r>
            <a:r>
              <a:rPr lang="en-US" sz="1600" dirty="0" err="1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responsável</a:t>
            </a:r>
            <a:r>
              <a:rPr lang="en-US" sz="16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(</a:t>
            </a:r>
            <a:r>
              <a:rPr lang="en-US" sz="1600" dirty="0" err="1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revelia</a:t>
            </a:r>
            <a:r>
              <a:rPr lang="en-US" sz="16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)</a:t>
            </a:r>
            <a:endParaRPr lang="en-US" sz="1600" dirty="0"/>
          </a:p>
        </p:txBody>
      </p:sp>
      <p:sp>
        <p:nvSpPr>
          <p:cNvPr id="18" name="Shape 13"/>
          <p:cNvSpPr/>
          <p:nvPr/>
        </p:nvSpPr>
        <p:spPr>
          <a:xfrm>
            <a:off x="2575620" y="2681808"/>
            <a:ext cx="86767" cy="390525"/>
          </a:xfrm>
          <a:prstGeom prst="roundRect">
            <a:avLst>
              <a:gd name="adj" fmla="val 150051"/>
            </a:avLst>
          </a:prstGeom>
          <a:solidFill>
            <a:srgbClr val="CC914D"/>
          </a:solidFill>
          <a:ln w="4763">
            <a:solidFill>
              <a:srgbClr val="B27733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2488853" y="2624882"/>
            <a:ext cx="260375" cy="260375"/>
          </a:xfrm>
          <a:prstGeom prst="roundRect">
            <a:avLst>
              <a:gd name="adj" fmla="val 109746"/>
            </a:avLst>
          </a:prstGeom>
          <a:solidFill>
            <a:srgbClr val="CC914D"/>
          </a:solidFill>
          <a:ln w="4763">
            <a:solidFill>
              <a:srgbClr val="B27733"/>
            </a:solidFill>
            <a:prstDash val="solid"/>
          </a:ln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553965" y="2689994"/>
            <a:ext cx="130150" cy="13015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2798043" y="2638425"/>
            <a:ext cx="1610097" cy="135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IV — Relatório do Contraditório</a:t>
            </a:r>
            <a:endParaRPr lang="en-US" dirty="0"/>
          </a:p>
        </p:txBody>
      </p:sp>
      <p:sp>
        <p:nvSpPr>
          <p:cNvPr id="22" name="Text 16"/>
          <p:cNvSpPr/>
          <p:nvPr/>
        </p:nvSpPr>
        <p:spPr>
          <a:xfrm>
            <a:off x="2776835" y="2926779"/>
            <a:ext cx="4247629" cy="108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Análise das alegações de defesa apresentadas pelo responsável.</a:t>
            </a:r>
            <a:endParaRPr lang="en-US" sz="1600" dirty="0"/>
          </a:p>
        </p:txBody>
      </p:sp>
      <p:sp>
        <p:nvSpPr>
          <p:cNvPr id="23" name="Shape 17"/>
          <p:cNvSpPr/>
          <p:nvPr/>
        </p:nvSpPr>
        <p:spPr>
          <a:xfrm>
            <a:off x="2445469" y="3251374"/>
            <a:ext cx="86767" cy="390525"/>
          </a:xfrm>
          <a:prstGeom prst="roundRect">
            <a:avLst>
              <a:gd name="adj" fmla="val 150051"/>
            </a:avLst>
          </a:prstGeom>
          <a:solidFill>
            <a:srgbClr val="626C3B"/>
          </a:solidFill>
          <a:ln w="4763">
            <a:solidFill>
              <a:srgbClr val="7B8554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2358703" y="3194447"/>
            <a:ext cx="260375" cy="260375"/>
          </a:xfrm>
          <a:prstGeom prst="roundRect">
            <a:avLst>
              <a:gd name="adj" fmla="val 109746"/>
            </a:avLst>
          </a:prstGeom>
          <a:solidFill>
            <a:srgbClr val="626C3B"/>
          </a:solidFill>
          <a:ln w="4763">
            <a:solidFill>
              <a:srgbClr val="7B8554"/>
            </a:solidFill>
            <a:prstDash val="solid"/>
          </a:ln>
        </p:spPr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423815" y="3259559"/>
            <a:ext cx="130150" cy="130150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2667893" y="3207990"/>
            <a:ext cx="1765325" cy="135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V — Manifestação do MP de Contas</a:t>
            </a:r>
            <a:endParaRPr lang="en-US" dirty="0"/>
          </a:p>
        </p:txBody>
      </p:sp>
      <p:sp>
        <p:nvSpPr>
          <p:cNvPr id="27" name="Text 20"/>
          <p:cNvSpPr/>
          <p:nvPr/>
        </p:nvSpPr>
        <p:spPr>
          <a:xfrm>
            <a:off x="2684190" y="3533478"/>
            <a:ext cx="4377779" cy="108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Parecer </a:t>
            </a:r>
            <a:r>
              <a:rPr lang="en-US" sz="1600" dirty="0" err="1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obrigatório</a:t>
            </a:r>
            <a:r>
              <a:rPr lang="en-US" sz="16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do MPC sobre o processo.</a:t>
            </a:r>
            <a:endParaRPr lang="en-US" sz="1600" dirty="0"/>
          </a:p>
        </p:txBody>
      </p:sp>
      <p:sp>
        <p:nvSpPr>
          <p:cNvPr id="28" name="Shape 21"/>
          <p:cNvSpPr/>
          <p:nvPr/>
        </p:nvSpPr>
        <p:spPr>
          <a:xfrm>
            <a:off x="2315245" y="3820939"/>
            <a:ext cx="86767" cy="390525"/>
          </a:xfrm>
          <a:prstGeom prst="roundRect">
            <a:avLst>
              <a:gd name="adj" fmla="val 150051"/>
            </a:avLst>
          </a:prstGeom>
          <a:solidFill>
            <a:srgbClr val="83792E"/>
          </a:solidFill>
          <a:ln w="4763">
            <a:solidFill>
              <a:srgbClr val="9C9247"/>
            </a:solidFill>
            <a:prstDash val="solid"/>
          </a:ln>
        </p:spPr>
      </p:sp>
      <p:sp>
        <p:nvSpPr>
          <p:cNvPr id="29" name="Shape 22"/>
          <p:cNvSpPr/>
          <p:nvPr/>
        </p:nvSpPr>
        <p:spPr>
          <a:xfrm>
            <a:off x="2228478" y="3764012"/>
            <a:ext cx="260375" cy="260375"/>
          </a:xfrm>
          <a:prstGeom prst="roundRect">
            <a:avLst>
              <a:gd name="adj" fmla="val 109746"/>
            </a:avLst>
          </a:prstGeom>
          <a:solidFill>
            <a:srgbClr val="83792E"/>
          </a:solidFill>
          <a:ln w="4763">
            <a:solidFill>
              <a:srgbClr val="9C9247"/>
            </a:solidFill>
            <a:prstDash val="solid"/>
          </a:ln>
        </p:spPr>
      </p:sp>
      <p:pic>
        <p:nvPicPr>
          <p:cNvPr id="30" name="Image 5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293590" y="3829124"/>
            <a:ext cx="130150" cy="130150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2537668" y="3777555"/>
            <a:ext cx="1084957" cy="1355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VI — Decisão</a:t>
            </a:r>
            <a:endParaRPr lang="en-US" dirty="0"/>
          </a:p>
        </p:txBody>
      </p:sp>
      <p:sp>
        <p:nvSpPr>
          <p:cNvPr id="32" name="Text 24"/>
          <p:cNvSpPr/>
          <p:nvPr/>
        </p:nvSpPr>
        <p:spPr>
          <a:xfrm>
            <a:off x="2537668" y="3970176"/>
            <a:ext cx="4508004" cy="108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Deliberação final do Tribunal.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en-US" sz="1600" dirty="0" err="1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Após</a:t>
            </a:r>
            <a:r>
              <a:rPr lang="en-US" sz="16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a decisão, cabem recursos como o recurso de reconsideração.</a:t>
            </a:r>
            <a:endParaRPr lang="en-US" sz="1600" dirty="0"/>
          </a:p>
        </p:txBody>
      </p:sp>
      <p:sp>
        <p:nvSpPr>
          <p:cNvPr id="35" name="Text 26"/>
          <p:cNvSpPr/>
          <p:nvPr/>
        </p:nvSpPr>
        <p:spPr>
          <a:xfrm>
            <a:off x="2380357" y="4332015"/>
            <a:ext cx="4578548" cy="2168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endParaRPr lang="en-US" sz="6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823442" y="430113"/>
            <a:ext cx="2868216" cy="3013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Poder Sancionatório</a:t>
            </a:r>
            <a:endParaRPr lang="en-US" sz="1850" dirty="0"/>
          </a:p>
        </p:txBody>
      </p:sp>
      <p:sp>
        <p:nvSpPr>
          <p:cNvPr id="3" name="Text 1"/>
          <p:cNvSpPr/>
          <p:nvPr/>
        </p:nvSpPr>
        <p:spPr>
          <a:xfrm>
            <a:off x="1823442" y="852041"/>
            <a:ext cx="5497116" cy="2506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O Tribunal de Contas dispõe de um robusto arsenal de sanções para responsabilizar gestores que causem danos ao erário ou descumpram normas legais.</a:t>
            </a:r>
            <a:endParaRPr lang="en-US" sz="7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09155" y="1170459"/>
            <a:ext cx="2732708" cy="103487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977033" y="1281187"/>
            <a:ext cx="1220316" cy="150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Multa Administrativa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1977033" y="1468041"/>
            <a:ext cx="2454101" cy="626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Sanções pecuniárias aplicadas pela prática de infrações à lei, podendo ser simples ou proporcionais ao valor do dano. Os tetos máximos são definidos nos regimentos internos dos tribunais — </a:t>
            </a:r>
            <a:r>
              <a:rPr lang="en-US" sz="750" b="1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até 15 mil unidades fiscais</a:t>
            </a:r>
            <a:r>
              <a:rPr lang="en-US" sz="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.</a:t>
            </a:r>
            <a:endParaRPr lang="en-US" sz="7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87850" y="1170459"/>
            <a:ext cx="2732708" cy="103487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755728" y="1281187"/>
            <a:ext cx="1244054" cy="150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Imputação de Débitos</a:t>
            </a:r>
            <a:endParaRPr lang="en-US" sz="900" dirty="0"/>
          </a:p>
        </p:txBody>
      </p:sp>
      <p:sp>
        <p:nvSpPr>
          <p:cNvPr id="9" name="Text 5"/>
          <p:cNvSpPr/>
          <p:nvPr/>
        </p:nvSpPr>
        <p:spPr>
          <a:xfrm>
            <a:off x="4755728" y="1468041"/>
            <a:ext cx="2454101" cy="2506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Responsabilização pessoal do gestor pelo valor do dano causado ao patrimônio público.</a:t>
            </a:r>
            <a:endParaRPr lang="en-US" sz="7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09155" y="2265611"/>
            <a:ext cx="2732708" cy="78425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977033" y="2376339"/>
            <a:ext cx="1835721" cy="150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Ressarcimento Integral do Dano</a:t>
            </a:r>
            <a:endParaRPr lang="en-US" sz="900" dirty="0"/>
          </a:p>
        </p:txBody>
      </p:sp>
      <p:sp>
        <p:nvSpPr>
          <p:cNvPr id="12" name="Text 7"/>
          <p:cNvSpPr/>
          <p:nvPr/>
        </p:nvSpPr>
        <p:spPr>
          <a:xfrm>
            <a:off x="1977033" y="2563192"/>
            <a:ext cx="2454101" cy="3759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Obrigação de devolver aos cofres públicos o valor exato correspondente ao prejuízo causado ao patrimônio por atos de gestão irregulares.</a:t>
            </a:r>
            <a:endParaRPr lang="en-US" sz="7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87850" y="2265611"/>
            <a:ext cx="2732708" cy="78425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4755728" y="2376339"/>
            <a:ext cx="2119610" cy="150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Inabilitação para Cargo em Comissão</a:t>
            </a:r>
            <a:endParaRPr lang="en-US" sz="900" dirty="0"/>
          </a:p>
        </p:txBody>
      </p:sp>
      <p:sp>
        <p:nvSpPr>
          <p:cNvPr id="15" name="Text 9"/>
          <p:cNvSpPr/>
          <p:nvPr/>
        </p:nvSpPr>
        <p:spPr>
          <a:xfrm>
            <a:off x="4755728" y="2563192"/>
            <a:ext cx="2454101" cy="3759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Inabilitação para exercício de cargo em comissão ou função de confiança na administração estadual </a:t>
            </a:r>
            <a:r>
              <a:rPr lang="en-US" sz="750" dirty="0" err="1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ou</a:t>
            </a:r>
            <a:r>
              <a:rPr lang="en-US" sz="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municipal, </a:t>
            </a:r>
            <a:r>
              <a:rPr lang="en-US" sz="750" dirty="0" err="1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pelo</a:t>
            </a:r>
            <a:r>
              <a:rPr lang="en-US" sz="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</a:t>
            </a:r>
            <a:r>
              <a:rPr lang="en-US" sz="750" dirty="0" err="1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prazo</a:t>
            </a:r>
            <a:r>
              <a:rPr lang="en-US" sz="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</a:t>
            </a:r>
            <a:r>
              <a:rPr lang="en-US" sz="750" dirty="0" err="1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não</a:t>
            </a:r>
            <a:r>
              <a:rPr lang="en-US" sz="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superior a </a:t>
            </a:r>
            <a:r>
              <a:rPr lang="en-US" sz="750" b="1" dirty="0" err="1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cinco</a:t>
            </a:r>
            <a:r>
              <a:rPr lang="en-US" sz="750" b="1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</a:t>
            </a:r>
            <a:r>
              <a:rPr lang="en-US" sz="750" b="1" dirty="0" err="1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anos</a:t>
            </a:r>
            <a:r>
              <a:rPr lang="en-US" sz="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.</a:t>
            </a:r>
            <a:endParaRPr lang="en-US" sz="75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809155" y="3110136"/>
            <a:ext cx="2732708" cy="1060252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1977033" y="3220864"/>
            <a:ext cx="2454101" cy="301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Inabilitação para Transferências Voluntárias</a:t>
            </a:r>
            <a:endParaRPr lang="en-US" sz="900" dirty="0"/>
          </a:p>
        </p:txBody>
      </p:sp>
      <p:sp>
        <p:nvSpPr>
          <p:cNvPr id="18" name="Text 11"/>
          <p:cNvSpPr/>
          <p:nvPr/>
        </p:nvSpPr>
        <p:spPr>
          <a:xfrm>
            <a:off x="1977033" y="3558406"/>
            <a:ext cx="2454101" cy="5012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Vedação ao recebimento de transferências voluntárias de órgãos ou entidades sujeitas à jurisdição do Tribunal de Contas, por prazo não superior a </a:t>
            </a:r>
            <a:r>
              <a:rPr lang="en-US" sz="750" b="1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cinco anos</a:t>
            </a:r>
            <a:r>
              <a:rPr lang="en-US" sz="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.</a:t>
            </a:r>
            <a:endParaRPr lang="en-US" sz="750" dirty="0"/>
          </a:p>
        </p:txBody>
      </p:sp>
      <p:pic>
        <p:nvPicPr>
          <p:cNvPr id="19" name="Image 5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587850" y="3110136"/>
            <a:ext cx="2732708" cy="1060252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4755728" y="3220864"/>
            <a:ext cx="2454101" cy="301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Proibição de Contratação com o Poder Público</a:t>
            </a:r>
            <a:endParaRPr lang="en-US" sz="900" dirty="0"/>
          </a:p>
        </p:txBody>
      </p:sp>
      <p:sp>
        <p:nvSpPr>
          <p:cNvPr id="21" name="Text 13"/>
          <p:cNvSpPr/>
          <p:nvPr/>
        </p:nvSpPr>
        <p:spPr>
          <a:xfrm>
            <a:off x="4755728" y="3558406"/>
            <a:ext cx="2454101" cy="3759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7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Proibição de contratação com o poder público estadual ou municipal do agente público que praticou o ato irregular e do terceiro envolvido.</a:t>
            </a:r>
            <a:endParaRPr lang="en-US" sz="750" dirty="0"/>
          </a:p>
        </p:txBody>
      </p:sp>
      <p:sp>
        <p:nvSpPr>
          <p:cNvPr id="22" name="Shape 14"/>
          <p:cNvSpPr/>
          <p:nvPr/>
        </p:nvSpPr>
        <p:spPr>
          <a:xfrm>
            <a:off x="1839292" y="4281116"/>
            <a:ext cx="5497116" cy="407343"/>
          </a:xfrm>
          <a:prstGeom prst="roundRect">
            <a:avLst>
              <a:gd name="adj" fmla="val 35513"/>
            </a:avLst>
          </a:prstGeom>
          <a:solidFill>
            <a:srgbClr val="FCF2B5"/>
          </a:solidFill>
          <a:ln/>
        </p:spPr>
      </p:sp>
      <p:pic>
        <p:nvPicPr>
          <p:cNvPr id="23" name="Image 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919883" y="4360069"/>
            <a:ext cx="120551" cy="96441"/>
          </a:xfrm>
          <a:prstGeom prst="rect">
            <a:avLst/>
          </a:prstGeom>
        </p:spPr>
      </p:pic>
      <p:sp>
        <p:nvSpPr>
          <p:cNvPr id="24" name="Text 15"/>
          <p:cNvSpPr/>
          <p:nvPr/>
        </p:nvSpPr>
        <p:spPr>
          <a:xfrm>
            <a:off x="1823442" y="4281116"/>
            <a:ext cx="5087243" cy="5805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E a Inelegibilidade?</a:t>
            </a:r>
            <a:r>
              <a:rPr lang="en-US" sz="1100" dirty="0">
                <a:solidFill>
                  <a:srgbClr val="000000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A condenação pelo Tribunal de Contas pode gerar reflexos na elegibilidade do gestor, conforme a Lei da Ficha Limpa (LC nº 135/2010), tornando-o inelegível por 8 anos.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2733" y="458391"/>
            <a:ext cx="7899053" cy="4143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Importância da Prevenção e da Boa Governança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792733" y="1100584"/>
            <a:ext cx="7558534" cy="3943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4000"/>
              </a:lnSpc>
              <a:buNone/>
            </a:pPr>
            <a:r>
              <a:rPr lang="en-US" sz="10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</a:t>
            </a:r>
            <a:r>
              <a:rPr lang="en-US" sz="1600" b="1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A MELHOR DEFESA É A PREVENÇÃO DIÁRIA</a:t>
            </a:r>
            <a:r>
              <a:rPr lang="en-US" sz="10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.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792733" y="1623120"/>
            <a:ext cx="3722266" cy="944687"/>
          </a:xfrm>
          <a:prstGeom prst="roundRect">
            <a:avLst>
              <a:gd name="adj" fmla="val 21056"/>
            </a:avLst>
          </a:prstGeom>
          <a:solidFill>
            <a:srgbClr val="626C3B"/>
          </a:solidFill>
          <a:ln w="4763">
            <a:solidFill>
              <a:srgbClr val="7B855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30101" y="1760488"/>
            <a:ext cx="1657573" cy="2072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 err="1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Saúde</a:t>
            </a:r>
            <a:r>
              <a:rPr lang="en-US" sz="1300" dirty="0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 (</a:t>
            </a:r>
            <a:r>
              <a:rPr lang="en-US" sz="1300" dirty="0" err="1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mínimo</a:t>
            </a:r>
            <a:r>
              <a:rPr lang="en-US" sz="1300" dirty="0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 15%)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30101" y="2036043"/>
            <a:ext cx="3447529" cy="3943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Aplicação mínima obrigatória de recursos em ações e serviços públicos de saúde.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4628927" y="1623120"/>
            <a:ext cx="3722340" cy="944687"/>
          </a:xfrm>
          <a:prstGeom prst="roundRect">
            <a:avLst>
              <a:gd name="adj" fmla="val 21056"/>
            </a:avLst>
          </a:prstGeom>
          <a:solidFill>
            <a:srgbClr val="83792E"/>
          </a:solidFill>
          <a:ln w="4763">
            <a:solidFill>
              <a:srgbClr val="9C924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766295" y="1760488"/>
            <a:ext cx="1657573" cy="2072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 err="1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Educação</a:t>
            </a:r>
            <a:r>
              <a:rPr lang="en-US" sz="1300" dirty="0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 (</a:t>
            </a:r>
            <a:r>
              <a:rPr lang="en-US" sz="1300" dirty="0" err="1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mínimo</a:t>
            </a:r>
            <a:r>
              <a:rPr lang="en-US" sz="1300" dirty="0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 25%)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766295" y="2036043"/>
            <a:ext cx="3447604" cy="3943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Cumprimento dos percentuais mínimos constitucionais de investimento em educação.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792733" y="2681734"/>
            <a:ext cx="3722266" cy="944687"/>
          </a:xfrm>
          <a:prstGeom prst="roundRect">
            <a:avLst>
              <a:gd name="adj" fmla="val 21056"/>
            </a:avLst>
          </a:prstGeom>
          <a:solidFill>
            <a:srgbClr val="E8AF3B"/>
          </a:solidFill>
          <a:ln w="4763">
            <a:solidFill>
              <a:srgbClr val="CE952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30101" y="2819102"/>
            <a:ext cx="1657573" cy="2072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FUNDEB (</a:t>
            </a:r>
            <a:r>
              <a:rPr lang="en-US" sz="1300" dirty="0" err="1">
                <a:solidFill>
                  <a:srgbClr val="000000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mínimo</a:t>
            </a:r>
            <a:r>
              <a:rPr lang="en-US" sz="1300" dirty="0">
                <a:solidFill>
                  <a:srgbClr val="000000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 70%)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930101" y="3094658"/>
            <a:ext cx="3447529" cy="3943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Aplicação correta dos recursos do Fundo de Manutenção e Desenvolvimento da Educação Básica.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628927" y="2681734"/>
            <a:ext cx="3722340" cy="944687"/>
          </a:xfrm>
          <a:prstGeom prst="roundRect">
            <a:avLst>
              <a:gd name="adj" fmla="val 21056"/>
            </a:avLst>
          </a:prstGeom>
          <a:solidFill>
            <a:srgbClr val="CC914D"/>
          </a:solidFill>
          <a:ln w="4763">
            <a:solidFill>
              <a:srgbClr val="B2773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766295" y="2819102"/>
            <a:ext cx="1657573" cy="2072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Gasto com </a:t>
            </a:r>
            <a:r>
              <a:rPr lang="en-US" sz="1300" dirty="0" err="1">
                <a:solidFill>
                  <a:srgbClr val="000000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Pessoal</a:t>
            </a:r>
            <a:r>
              <a:rPr lang="en-US" sz="1300" dirty="0">
                <a:solidFill>
                  <a:srgbClr val="000000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 (</a:t>
            </a:r>
            <a:r>
              <a:rPr lang="en-US" sz="1300" dirty="0" err="1">
                <a:solidFill>
                  <a:srgbClr val="000000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máximo</a:t>
            </a:r>
            <a:r>
              <a:rPr lang="en-US" sz="1300" dirty="0">
                <a:solidFill>
                  <a:srgbClr val="000000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 de 54%)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766295" y="3094658"/>
            <a:ext cx="3447604" cy="3943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Observância dos limites da Lei de Responsabilidade Fiscal para despesas com pessoal.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792733" y="3740348"/>
            <a:ext cx="3722266" cy="944687"/>
          </a:xfrm>
          <a:prstGeom prst="roundRect">
            <a:avLst>
              <a:gd name="adj" fmla="val 21056"/>
            </a:avLst>
          </a:prstGeom>
          <a:solidFill>
            <a:srgbClr val="626C3B"/>
          </a:solidFill>
          <a:ln w="4763">
            <a:solidFill>
              <a:srgbClr val="7B855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30101" y="3877717"/>
            <a:ext cx="1740247" cy="2072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Repasse </a:t>
            </a:r>
            <a:r>
              <a:rPr lang="en-US" sz="1300" dirty="0" err="1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ao</a:t>
            </a:r>
            <a:r>
              <a:rPr lang="en-US" sz="1300" dirty="0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 </a:t>
            </a:r>
            <a:r>
              <a:rPr lang="en-US" sz="1300" dirty="0" err="1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Legislativo</a:t>
            </a:r>
            <a:r>
              <a:rPr lang="en-US" sz="1300" dirty="0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 (</a:t>
            </a:r>
            <a:r>
              <a:rPr lang="en-US" sz="800" dirty="0" err="1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até</a:t>
            </a:r>
            <a:r>
              <a:rPr lang="en-US" sz="800" dirty="0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 7% - </a:t>
            </a:r>
            <a:r>
              <a:rPr lang="en-US" sz="800" dirty="0" err="1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teto</a:t>
            </a:r>
            <a:r>
              <a:rPr lang="en-US" sz="800" dirty="0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 </a:t>
            </a:r>
            <a:r>
              <a:rPr lang="en-US" sz="800" dirty="0" err="1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até</a:t>
            </a:r>
            <a:r>
              <a:rPr lang="en-US" sz="800" dirty="0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 100 mil </a:t>
            </a:r>
            <a:r>
              <a:rPr lang="en-US" sz="800" dirty="0" err="1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habitantes</a:t>
            </a:r>
            <a:r>
              <a:rPr lang="en-US" sz="1300" dirty="0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)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30101" y="4153272"/>
            <a:ext cx="3447529" cy="3943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Cumprimento dos repasses obrigatórios à Câmara Municipal nos prazos legais.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4628927" y="3740348"/>
            <a:ext cx="3722340" cy="944687"/>
          </a:xfrm>
          <a:prstGeom prst="roundRect">
            <a:avLst>
              <a:gd name="adj" fmla="val 21056"/>
            </a:avLst>
          </a:prstGeom>
          <a:solidFill>
            <a:srgbClr val="83792E"/>
          </a:solidFill>
          <a:ln w="4763">
            <a:solidFill>
              <a:srgbClr val="9C924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766295" y="3877717"/>
            <a:ext cx="1657573" cy="2072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 err="1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Créditos</a:t>
            </a:r>
            <a:r>
              <a:rPr lang="en-US" sz="1300" dirty="0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 </a:t>
            </a:r>
            <a:r>
              <a:rPr lang="en-US" sz="1300" dirty="0" err="1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Adicionais</a:t>
            </a:r>
            <a:r>
              <a:rPr lang="en-US" sz="1300" dirty="0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 (</a:t>
            </a:r>
            <a:r>
              <a:rPr lang="en-US" sz="1300" dirty="0" err="1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autorização</a:t>
            </a:r>
            <a:r>
              <a:rPr lang="en-US" sz="1300" dirty="0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 </a:t>
            </a:r>
            <a:r>
              <a:rPr lang="en-US" sz="1300" dirty="0" err="1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na</a:t>
            </a:r>
            <a:r>
              <a:rPr lang="en-US" sz="1300" dirty="0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 LOA)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766295" y="4153272"/>
            <a:ext cx="3447604" cy="3943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Abertura de créditos adicionais dentro dos limites e condições legais estabelecidos.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7D0FDB6-080E-B36C-DE14-BF31F7DCF4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980" y="507047"/>
            <a:ext cx="5400040" cy="4129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5DDFE47-1490-B0A3-2FD1-622EEBAF32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340" y="0"/>
            <a:ext cx="693731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9456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892126" y="429592"/>
            <a:ext cx="5359673" cy="5875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77500" lnSpcReduction="20000"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IEGM — Índice de Efetividade da </a:t>
            </a:r>
            <a:r>
              <a:rPr lang="en-US" sz="1850" dirty="0" err="1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Gestão</a:t>
            </a:r>
            <a:r>
              <a:rPr lang="en-US" sz="18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 Municipal: </a:t>
            </a:r>
          </a:p>
          <a:p>
            <a:pPr marL="0" indent="0" algn="l">
              <a:lnSpc>
                <a:spcPct val="104000"/>
              </a:lnSpc>
              <a:buNone/>
            </a:pPr>
            <a:endParaRPr lang="en-US" sz="1850" dirty="0">
              <a:solidFill>
                <a:srgbClr val="403011"/>
              </a:solidFill>
              <a:latin typeface="Brygada 1918 SemiBold" pitchFamily="34" charset="0"/>
              <a:ea typeface="Brygada 1918 SemiBold" pitchFamily="34" charset="-122"/>
              <a:cs typeface="Brygada 1918 SemiBold" pitchFamily="34" charset="-120"/>
            </a:endParaRPr>
          </a:p>
          <a:p>
            <a:pPr marL="0" indent="0" algn="l">
              <a:lnSpc>
                <a:spcPct val="104000"/>
              </a:lnSpc>
              <a:buNone/>
            </a:pPr>
            <a:r>
              <a:rPr lang="en-US" sz="1850" dirty="0" err="1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Avaliação</a:t>
            </a:r>
            <a:r>
              <a:rPr lang="en-US" sz="18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 de 7 INDICADORES para </a:t>
            </a:r>
            <a:r>
              <a:rPr lang="en-US" sz="1850" dirty="0" err="1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correção</a:t>
            </a:r>
            <a:r>
              <a:rPr lang="en-US" sz="18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 </a:t>
            </a:r>
            <a:r>
              <a:rPr lang="en-US" sz="1850" dirty="0" err="1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pelos</a:t>
            </a:r>
            <a:r>
              <a:rPr lang="en-US" sz="18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 </a:t>
            </a:r>
            <a:r>
              <a:rPr lang="en-US" sz="1850" dirty="0" err="1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gestores</a:t>
            </a:r>
            <a:r>
              <a:rPr lang="en-US" sz="18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 </a:t>
            </a:r>
            <a:endParaRPr lang="en-US" sz="18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676" y="1092174"/>
            <a:ext cx="7038974" cy="35369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0023" y="613990"/>
            <a:ext cx="4836021" cy="482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Portal da Transparência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0023" y="1404789"/>
            <a:ext cx="8063954" cy="493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O Portal da Transparência é o </a:t>
            </a:r>
            <a:r>
              <a:rPr lang="en-US" sz="1200" b="1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principal mecanismo que permite ao cidadão fiscalizar o uso do dinheiro público</a:t>
            </a:r>
            <a:r>
              <a:rPr lang="en-US" sz="12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. Para os Tribunais de Contas, esses portais são ferramentas essenciais de controle social.</a:t>
            </a:r>
            <a:endParaRPr lang="en-US" sz="12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0023" y="2072134"/>
            <a:ext cx="385763" cy="38576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118667" y="2072134"/>
            <a:ext cx="3167509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Verificação do Cumprimento Legal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118667" y="2405807"/>
            <a:ext cx="3356893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Permite verificar se prefeituras e órgãos cumprem as leis e regulamentos aplicáveis à gestão pública.</a:t>
            </a:r>
            <a:endParaRPr lang="en-US" sz="12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68441" y="2072134"/>
            <a:ext cx="385763" cy="38576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247084" y="2072134"/>
            <a:ext cx="1983804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Combate à Corrupção</a:t>
            </a:r>
            <a:endParaRPr lang="en-US" sz="1500" dirty="0"/>
          </a:p>
        </p:txBody>
      </p:sp>
      <p:sp>
        <p:nvSpPr>
          <p:cNvPr id="9" name="Text 5"/>
          <p:cNvSpPr/>
          <p:nvPr/>
        </p:nvSpPr>
        <p:spPr>
          <a:xfrm>
            <a:off x="5247084" y="2405807"/>
            <a:ext cx="3356893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Exposição pública das informações financeiras dificulta desvios e irregularidades na aplicação dos recursos.</a:t>
            </a:r>
            <a:endParaRPr lang="en-US" sz="12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0023" y="3455119"/>
            <a:ext cx="385763" cy="38576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118667" y="3455119"/>
            <a:ext cx="1928813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Indução à Eficiência</a:t>
            </a:r>
            <a:endParaRPr lang="en-US" sz="1500" dirty="0"/>
          </a:p>
        </p:txBody>
      </p:sp>
      <p:sp>
        <p:nvSpPr>
          <p:cNvPr id="12" name="Text 7"/>
          <p:cNvSpPr/>
          <p:nvPr/>
        </p:nvSpPr>
        <p:spPr>
          <a:xfrm>
            <a:off x="1118667" y="3788792"/>
            <a:ext cx="3356893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A transparência estimula gestores a buscarem melhores resultados e maior eficiência na aplicação dos recursos.</a:t>
            </a:r>
            <a:endParaRPr lang="en-US" sz="12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68441" y="3455119"/>
            <a:ext cx="385763" cy="385763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5247084" y="3455119"/>
            <a:ext cx="2092226" cy="241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Avaliação Institucional</a:t>
            </a:r>
            <a:endParaRPr lang="en-US" sz="1500" dirty="0"/>
          </a:p>
        </p:txBody>
      </p:sp>
      <p:sp>
        <p:nvSpPr>
          <p:cNvPr id="15" name="Text 9"/>
          <p:cNvSpPr/>
          <p:nvPr/>
        </p:nvSpPr>
        <p:spPr>
          <a:xfrm>
            <a:off x="5247084" y="3788792"/>
            <a:ext cx="3356893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Possibilita a avaliação contínua do desempenho institucional dos órgãos públicos pela sociedade e pelo TCE.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479872" y="438373"/>
            <a:ext cx="3169593" cy="339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Sistemas do TCE</a:t>
            </a:r>
            <a:endParaRPr lang="en-US" sz="2100" dirty="0"/>
          </a:p>
        </p:txBody>
      </p:sp>
      <p:sp>
        <p:nvSpPr>
          <p:cNvPr id="3" name="Text 1"/>
          <p:cNvSpPr/>
          <p:nvPr/>
        </p:nvSpPr>
        <p:spPr>
          <a:xfrm>
            <a:off x="1479872" y="929953"/>
            <a:ext cx="6184255" cy="2955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8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O Tribunal de Contas disponibiliza um conjunto integrado de sistemas eletrônicos que facilitam a prestação de contas e o acompanhamento da gestão pública municipal em tempo real.</a:t>
            </a:r>
            <a:endParaRPr lang="en-US" sz="8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79872" y="1311325"/>
            <a:ext cx="2010519" cy="2102123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20020" y="1408956"/>
            <a:ext cx="130150" cy="1301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602656" y="1745307"/>
            <a:ext cx="1356196" cy="1695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SAGRES</a:t>
            </a:r>
            <a:endParaRPr lang="en-US" sz="1050" dirty="0"/>
          </a:p>
        </p:txBody>
      </p:sp>
      <p:sp>
        <p:nvSpPr>
          <p:cNvPr id="7" name="Text 3"/>
          <p:cNvSpPr/>
          <p:nvPr/>
        </p:nvSpPr>
        <p:spPr>
          <a:xfrm>
            <a:off x="1602656" y="1960587"/>
            <a:ext cx="1764953" cy="13300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850" b="1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Sagres Contabilidade e Sagres Folha:</a:t>
            </a:r>
            <a:r>
              <a:rPr lang="en-US" sz="8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Coração da prestação de contas eletrônica. Simplifica o envio de dados ao Tribunal e gera informações gerenciais. O gestor em fim de mandato pode levar consigo uma cópia eletrônica de toda a gestão — </a:t>
            </a:r>
            <a:r>
              <a:rPr lang="en-US" sz="850" b="1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salvaguarda futura</a:t>
            </a:r>
            <a:r>
              <a:rPr lang="en-US" sz="8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.</a:t>
            </a:r>
            <a:endParaRPr lang="en-US" sz="8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66666" y="1311325"/>
            <a:ext cx="2010594" cy="2102123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06813" y="1408956"/>
            <a:ext cx="130150" cy="130150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3689449" y="1745307"/>
            <a:ext cx="1356196" cy="1695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Documentação Web</a:t>
            </a:r>
            <a:endParaRPr lang="en-US" sz="1050" dirty="0"/>
          </a:p>
        </p:txBody>
      </p:sp>
      <p:sp>
        <p:nvSpPr>
          <p:cNvPr id="11" name="Text 5"/>
          <p:cNvSpPr/>
          <p:nvPr/>
        </p:nvSpPr>
        <p:spPr>
          <a:xfrm>
            <a:off x="3689449" y="1960587"/>
            <a:ext cx="1765027" cy="8696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8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Canal oficial para o envio das prestações de contas anuais exigidas por lei, de forma eletrônica e segura.</a:t>
            </a:r>
            <a:endParaRPr lang="en-US" sz="850" dirty="0"/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53534" y="1311325"/>
            <a:ext cx="2010519" cy="2102123"/>
          </a:xfrm>
          <a:prstGeom prst="rect">
            <a:avLst/>
          </a:prstGeom>
        </p:spPr>
      </p:pic>
      <p:pic>
        <p:nvPicPr>
          <p:cNvPr id="13" name="Image 5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593681" y="1408956"/>
            <a:ext cx="130150" cy="130150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5776317" y="1745307"/>
            <a:ext cx="1726853" cy="1695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Licitações e Contratos Web</a:t>
            </a:r>
            <a:endParaRPr lang="en-US" sz="1050" dirty="0"/>
          </a:p>
        </p:txBody>
      </p:sp>
      <p:sp>
        <p:nvSpPr>
          <p:cNvPr id="15" name="Text 7"/>
          <p:cNvSpPr/>
          <p:nvPr/>
        </p:nvSpPr>
        <p:spPr>
          <a:xfrm>
            <a:off x="5776317" y="1960587"/>
            <a:ext cx="1764953" cy="7389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8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Onde obrigatoriamente devem ser cadastrados todos os certames licitatórios e contratos em vigor, permitindo o acompanhamento concomitante do Tribunal.</a:t>
            </a:r>
            <a:endParaRPr lang="en-US" sz="850" dirty="0"/>
          </a:p>
        </p:txBody>
      </p:sp>
      <p:pic>
        <p:nvPicPr>
          <p:cNvPr id="16" name="Image 6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479872" y="3489722"/>
            <a:ext cx="3053953" cy="1215405"/>
          </a:xfrm>
          <a:prstGeom prst="rect">
            <a:avLst/>
          </a:prstGeom>
        </p:spPr>
      </p:pic>
      <p:pic>
        <p:nvPicPr>
          <p:cNvPr id="17" name="Image 7" descr="preencoded.png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941737" y="3587353"/>
            <a:ext cx="130150" cy="130150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1602656" y="3923705"/>
            <a:ext cx="1356196" cy="1695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Obras Web</a:t>
            </a:r>
            <a:endParaRPr lang="en-US" sz="1050" dirty="0"/>
          </a:p>
        </p:txBody>
      </p:sp>
      <p:sp>
        <p:nvSpPr>
          <p:cNvPr id="19" name="Text 9"/>
          <p:cNvSpPr/>
          <p:nvPr/>
        </p:nvSpPr>
        <p:spPr>
          <a:xfrm>
            <a:off x="1602656" y="4138985"/>
            <a:ext cx="2808387" cy="4433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8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Sistema destinado ao cadastramento eletrônico detalhado de obras e serviços de engenharia executados de forma direta ou indireta pelo município.</a:t>
            </a:r>
            <a:endParaRPr lang="en-US" sz="850" dirty="0"/>
          </a:p>
        </p:txBody>
      </p:sp>
      <p:pic>
        <p:nvPicPr>
          <p:cNvPr id="20" name="Image 8" descr="preencoded.png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610100" y="3489722"/>
            <a:ext cx="3053953" cy="1215405"/>
          </a:xfrm>
          <a:prstGeom prst="rect">
            <a:avLst/>
          </a:prstGeom>
        </p:spPr>
      </p:pic>
      <p:pic>
        <p:nvPicPr>
          <p:cNvPr id="21" name="Image 9" descr="preencoded.png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6071964" y="3587353"/>
            <a:ext cx="130150" cy="130150"/>
          </a:xfrm>
          <a:prstGeom prst="rect">
            <a:avLst/>
          </a:prstGeom>
        </p:spPr>
      </p:pic>
      <p:sp>
        <p:nvSpPr>
          <p:cNvPr id="22" name="Text 10"/>
          <p:cNvSpPr/>
          <p:nvPr/>
        </p:nvSpPr>
        <p:spPr>
          <a:xfrm>
            <a:off x="4732883" y="3923705"/>
            <a:ext cx="1356196" cy="1695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RHWEB</a:t>
            </a:r>
            <a:endParaRPr lang="en-US" sz="1050" dirty="0"/>
          </a:p>
        </p:txBody>
      </p:sp>
      <p:sp>
        <p:nvSpPr>
          <p:cNvPr id="23" name="Text 11"/>
          <p:cNvSpPr/>
          <p:nvPr/>
        </p:nvSpPr>
        <p:spPr>
          <a:xfrm>
            <a:off x="4732883" y="4138985"/>
            <a:ext cx="2808387" cy="4433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8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Banco de dados focado no cadastro de todos os servidores públicos, concursos vigentes e processos seletivos do município.</a:t>
            </a:r>
            <a:endParaRPr lang="en-US" sz="8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1417" y="594717"/>
            <a:ext cx="14288" cy="1458739"/>
          </a:xfrm>
          <a:prstGeom prst="roundRect">
            <a:avLst>
              <a:gd name="adj" fmla="val 59998"/>
            </a:avLst>
          </a:prstGeom>
          <a:solidFill>
            <a:srgbClr val="626C3B"/>
          </a:solidFill>
          <a:ln/>
        </p:spPr>
      </p:sp>
      <p:sp>
        <p:nvSpPr>
          <p:cNvPr id="3" name="Text 1"/>
          <p:cNvSpPr/>
          <p:nvPr/>
        </p:nvSpPr>
        <p:spPr>
          <a:xfrm>
            <a:off x="1056680" y="759470"/>
            <a:ext cx="7225829" cy="8136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5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"Não há punição que repare integralmente o dano causado."</a:t>
            </a:r>
            <a:endParaRPr lang="en-US" sz="2550" dirty="0"/>
          </a:p>
        </p:txBody>
      </p:sp>
      <p:sp>
        <p:nvSpPr>
          <p:cNvPr id="4" name="Text 2"/>
          <p:cNvSpPr/>
          <p:nvPr/>
        </p:nvSpPr>
        <p:spPr>
          <a:xfrm>
            <a:off x="1056680" y="1737866"/>
            <a:ext cx="7683029" cy="192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0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— Min. Jorge Oliveira, Tribunal de Contas da União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61417" y="2176983"/>
            <a:ext cx="7421091" cy="576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3000"/>
              </a:lnSpc>
              <a:buNone/>
            </a:pPr>
            <a:r>
              <a:rPr lang="en-US" sz="10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A melhor defesa de um gestor público começa </a:t>
            </a:r>
            <a:r>
              <a:rPr lang="en-US" sz="1000" b="1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antes</a:t>
            </a:r>
            <a:r>
              <a:rPr lang="en-US" sz="10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de qualquer irregularidade. Conhecer o rito processual, respeitar os índices legais, utilizar corretamente os sistemas do TCE e manter a transparência são os pilares de uma gestão pública íntegra e eficiente.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861417" y="2876699"/>
            <a:ext cx="7421091" cy="1115244"/>
          </a:xfrm>
          <a:prstGeom prst="roundRect">
            <a:avLst>
              <a:gd name="adj" fmla="val 17511"/>
            </a:avLst>
          </a:prstGeom>
          <a:solidFill>
            <a:srgbClr val="626C3B"/>
          </a:solidFill>
          <a:ln w="4763">
            <a:solidFill>
              <a:srgbClr val="7B8554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6180" y="2881461"/>
            <a:ext cx="2470472" cy="1105719"/>
          </a:xfrm>
          <a:prstGeom prst="rect">
            <a:avLst/>
          </a:prstGeom>
          <a:solidFill>
            <a:srgbClr val="626C3B"/>
          </a:solidFill>
          <a:ln/>
        </p:spPr>
      </p:sp>
      <p:sp>
        <p:nvSpPr>
          <p:cNvPr id="8" name="Text 6"/>
          <p:cNvSpPr/>
          <p:nvPr/>
        </p:nvSpPr>
        <p:spPr>
          <a:xfrm>
            <a:off x="996330" y="3011612"/>
            <a:ext cx="1627436" cy="2033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Prevenir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996330" y="3280842"/>
            <a:ext cx="2210172" cy="576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Conhecer as normas e agir com transparência desde o início do mandato.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3336652" y="2881461"/>
            <a:ext cx="2470547" cy="1105719"/>
          </a:xfrm>
          <a:prstGeom prst="rect">
            <a:avLst/>
          </a:prstGeom>
          <a:solidFill>
            <a:srgbClr val="626C3B"/>
          </a:solidFill>
          <a:ln/>
        </p:spPr>
      </p:sp>
      <p:sp>
        <p:nvSpPr>
          <p:cNvPr id="11" name="Shape 9"/>
          <p:cNvSpPr/>
          <p:nvPr/>
        </p:nvSpPr>
        <p:spPr>
          <a:xfrm>
            <a:off x="3336652" y="2881461"/>
            <a:ext cx="14288" cy="1105719"/>
          </a:xfrm>
          <a:prstGeom prst="roundRect">
            <a:avLst>
              <a:gd name="adj" fmla="val 1366828"/>
            </a:avLst>
          </a:prstGeom>
          <a:solidFill>
            <a:srgbClr val="9C9247"/>
          </a:solidFill>
          <a:ln/>
        </p:spPr>
      </p:sp>
      <p:sp>
        <p:nvSpPr>
          <p:cNvPr id="12" name="Text 10"/>
          <p:cNvSpPr/>
          <p:nvPr/>
        </p:nvSpPr>
        <p:spPr>
          <a:xfrm>
            <a:off x="3466802" y="3011612"/>
            <a:ext cx="1627436" cy="2033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Gerir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3466802" y="3280842"/>
            <a:ext cx="2210246" cy="576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Aplicar corretamente os recursos públicos com eficiência e responsabilidade.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5807199" y="2881461"/>
            <a:ext cx="2470547" cy="1105719"/>
          </a:xfrm>
          <a:prstGeom prst="rect">
            <a:avLst/>
          </a:prstGeom>
          <a:solidFill>
            <a:srgbClr val="626C3B"/>
          </a:solidFill>
          <a:ln/>
        </p:spPr>
      </p:sp>
      <p:sp>
        <p:nvSpPr>
          <p:cNvPr id="15" name="Shape 13"/>
          <p:cNvSpPr/>
          <p:nvPr/>
        </p:nvSpPr>
        <p:spPr>
          <a:xfrm>
            <a:off x="5807199" y="2881461"/>
            <a:ext cx="14288" cy="1105719"/>
          </a:xfrm>
          <a:prstGeom prst="roundRect">
            <a:avLst>
              <a:gd name="adj" fmla="val 1366828"/>
            </a:avLst>
          </a:prstGeom>
          <a:solidFill>
            <a:srgbClr val="CE9521"/>
          </a:solidFill>
          <a:ln/>
        </p:spPr>
      </p:sp>
      <p:sp>
        <p:nvSpPr>
          <p:cNvPr id="16" name="Text 14"/>
          <p:cNvSpPr/>
          <p:nvPr/>
        </p:nvSpPr>
        <p:spPr>
          <a:xfrm>
            <a:off x="5937349" y="3011612"/>
            <a:ext cx="1627436" cy="2033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Prestar Contas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5937349" y="3280842"/>
            <a:ext cx="2210246" cy="576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Cumprir rigorosamente os prazos e ritos processuais perante o Tribunal de Contas.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861417" y="4431060"/>
            <a:ext cx="1821061" cy="241176"/>
          </a:xfrm>
          <a:prstGeom prst="roundRect">
            <a:avLst>
              <a:gd name="adj" fmla="val 64780"/>
            </a:avLst>
          </a:prstGeom>
          <a:noFill/>
          <a:ln w="4763">
            <a:solidFill>
              <a:srgbClr val="626C3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44240" y="4474815"/>
            <a:ext cx="2112615" cy="1536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800" dirty="0">
                <a:solidFill>
                  <a:srgbClr val="626C3B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LUANNA PORTELA — ADVOGADA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</TotalTime>
  <Words>1309</Words>
  <Application>Microsoft Office PowerPoint</Application>
  <PresentationFormat>Apresentação na tela (16:9)</PresentationFormat>
  <Paragraphs>156</Paragraphs>
  <Slides>16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1" baseType="lpstr">
      <vt:lpstr>Arial</vt:lpstr>
      <vt:lpstr>Calibri</vt:lpstr>
      <vt:lpstr>Brygada 1918 SemiBold</vt:lpstr>
      <vt:lpstr>Brygada 1918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Luanna Portela</dc:creator>
  <cp:lastModifiedBy>Luanna Portela</cp:lastModifiedBy>
  <cp:revision>7</cp:revision>
  <dcterms:created xsi:type="dcterms:W3CDTF">2026-06-17T01:20:23Z</dcterms:created>
  <dcterms:modified xsi:type="dcterms:W3CDTF">2026-10-29T23:40:43Z</dcterms:modified>
</cp:coreProperties>
</file>