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9"/>
  </p:notesMasterIdLst>
  <p:sldIdLst>
    <p:sldId id="256" r:id="rId5"/>
    <p:sldId id="497" r:id="rId6"/>
    <p:sldId id="498" r:id="rId7"/>
    <p:sldId id="364" r:id="rId8"/>
    <p:sldId id="373" r:id="rId9"/>
    <p:sldId id="342" r:id="rId10"/>
    <p:sldId id="505" r:id="rId11"/>
    <p:sldId id="466" r:id="rId12"/>
    <p:sldId id="484" r:id="rId13"/>
    <p:sldId id="404" r:id="rId14"/>
    <p:sldId id="490" r:id="rId15"/>
    <p:sldId id="358" r:id="rId16"/>
    <p:sldId id="491" r:id="rId17"/>
    <p:sldId id="492" r:id="rId18"/>
    <p:sldId id="493" r:id="rId19"/>
    <p:sldId id="506" r:id="rId20"/>
    <p:sldId id="507" r:id="rId21"/>
    <p:sldId id="494" r:id="rId22"/>
    <p:sldId id="352" r:id="rId23"/>
    <p:sldId id="496" r:id="rId24"/>
    <p:sldId id="495" r:id="rId25"/>
    <p:sldId id="508" r:id="rId26"/>
    <p:sldId id="257" r:id="rId27"/>
    <p:sldId id="28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pa" id="{40BC3296-21F7-47ED-9D86-0E7178F52BEA}">
          <p14:sldIdLst>
            <p14:sldId id="256"/>
            <p14:sldId id="497"/>
            <p14:sldId id="498"/>
            <p14:sldId id="364"/>
            <p14:sldId id="373"/>
            <p14:sldId id="342"/>
            <p14:sldId id="505"/>
            <p14:sldId id="466"/>
            <p14:sldId id="484"/>
            <p14:sldId id="404"/>
            <p14:sldId id="490"/>
            <p14:sldId id="358"/>
            <p14:sldId id="491"/>
            <p14:sldId id="492"/>
            <p14:sldId id="493"/>
            <p14:sldId id="506"/>
            <p14:sldId id="507"/>
            <p14:sldId id="494"/>
            <p14:sldId id="352"/>
            <p14:sldId id="496"/>
            <p14:sldId id="495"/>
            <p14:sldId id="508"/>
            <p14:sldId id="257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E42970-FAAD-1D84-6A6C-BF1562306D89}" name="Yuri Cavalcante de Araújo" initials="YC" userId="S::yuri.cavalcante@tce.pi.gov.br::f7e1b305-de82-45e9-a5c6-4d0e6c3654f0" providerId="AD"/>
  <p188:author id="{A3271899-2E6D-FD64-4B56-CE31DB267B3D}" name="Leonardo Santana Pereira" initials="LS" userId="S::leonardo.pereira@tce.pi.gov.br::2faa340f-c196-4bbc-9551-b169eee7db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4068"/>
    <a:srgbClr val="032D49"/>
    <a:srgbClr val="054E7F"/>
    <a:srgbClr val="233C88"/>
    <a:srgbClr val="CCCCFF"/>
    <a:srgbClr val="FFE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05F9A5-BC88-4F27-9FD2-09394517E7F3}" v="1" dt="2026-10-30T03:06:02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na de Castro Melo" userId="5d791645-6a6a-4031-9390-ad957d549955" providerId="ADAL" clId="{D4DDFA51-9E5A-4787-B776-148A1130C3CB}"/>
    <pc:docChg chg="custSel addSld delSld modSld modSection">
      <pc:chgData name="Liana de Castro Melo" userId="5d791645-6a6a-4031-9390-ad957d549955" providerId="ADAL" clId="{D4DDFA51-9E5A-4787-B776-148A1130C3CB}" dt="2026-10-30T03:16:56.312" v="136" actId="207"/>
      <pc:docMkLst>
        <pc:docMk/>
      </pc:docMkLst>
      <pc:sldChg chg="modSp mod">
        <pc:chgData name="Liana de Castro Melo" userId="5d791645-6a6a-4031-9390-ad957d549955" providerId="ADAL" clId="{D4DDFA51-9E5A-4787-B776-148A1130C3CB}" dt="2026-10-30T02:54:18.568" v="11" actId="27636"/>
        <pc:sldMkLst>
          <pc:docMk/>
          <pc:sldMk cId="1173773885" sldId="256"/>
        </pc:sldMkLst>
        <pc:spChg chg="mod">
          <ac:chgData name="Liana de Castro Melo" userId="5d791645-6a6a-4031-9390-ad957d549955" providerId="ADAL" clId="{D4DDFA51-9E5A-4787-B776-148A1130C3CB}" dt="2026-10-30T02:54:18.568" v="11" actId="27636"/>
          <ac:spMkLst>
            <pc:docMk/>
            <pc:sldMk cId="1173773885" sldId="256"/>
            <ac:spMk id="6" creationId="{7BC4CD45-470C-6266-B226-5CEB8A1887B3}"/>
          </ac:spMkLst>
        </pc:spChg>
      </pc:sldChg>
      <pc:sldChg chg="delSp modSp add mod setBg">
        <pc:chgData name="Liana de Castro Melo" userId="5d791645-6a6a-4031-9390-ad957d549955" providerId="ADAL" clId="{D4DDFA51-9E5A-4787-B776-148A1130C3CB}" dt="2026-10-30T03:16:56.312" v="136" actId="207"/>
        <pc:sldMkLst>
          <pc:docMk/>
          <pc:sldMk cId="0" sldId="257"/>
        </pc:sldMkLst>
        <pc:spChg chg="mod">
          <ac:chgData name="Liana de Castro Melo" userId="5d791645-6a6a-4031-9390-ad957d549955" providerId="ADAL" clId="{D4DDFA51-9E5A-4787-B776-148A1130C3CB}" dt="2026-10-30T03:16:56.312" v="136" actId="207"/>
          <ac:spMkLst>
            <pc:docMk/>
            <pc:sldMk cId="0" sldId="257"/>
            <ac:spMk id="4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30T03:07:24.586" v="135" actId="478"/>
          <ac:spMkLst>
            <pc:docMk/>
            <pc:sldMk cId="0" sldId="257"/>
            <ac:spMk id="24" creationId="{00000000-0000-0000-0000-000000000000}"/>
          </ac:spMkLst>
        </pc:spChg>
      </pc:sldChg>
      <pc:sldChg chg="del">
        <pc:chgData name="Liana de Castro Melo" userId="5d791645-6a6a-4031-9390-ad957d549955" providerId="ADAL" clId="{D4DDFA51-9E5A-4787-B776-148A1130C3CB}" dt="2026-10-30T02:54:37.589" v="12" actId="47"/>
        <pc:sldMkLst>
          <pc:docMk/>
          <pc:sldMk cId="1839478182" sldId="366"/>
        </pc:sldMkLst>
      </pc:sldChg>
      <pc:sldChg chg="del">
        <pc:chgData name="Liana de Castro Melo" userId="5d791645-6a6a-4031-9390-ad957d549955" providerId="ADAL" clId="{D4DDFA51-9E5A-4787-B776-148A1130C3CB}" dt="2026-10-30T03:05:59.460" v="13" actId="47"/>
        <pc:sldMkLst>
          <pc:docMk/>
          <pc:sldMk cId="901771816" sldId="405"/>
        </pc:sldMkLst>
      </pc:sldChg>
      <pc:sldChg chg="addSp delSp modSp add mod setBg">
        <pc:chgData name="Liana de Castro Melo" userId="5d791645-6a6a-4031-9390-ad957d549955" providerId="ADAL" clId="{D4DDFA51-9E5A-4787-B776-148A1130C3CB}" dt="2026-10-30T03:07:01.102" v="134" actId="20577"/>
        <pc:sldMkLst>
          <pc:docMk/>
          <pc:sldMk cId="0" sldId="508"/>
        </pc:sldMkLst>
        <pc:spChg chg="mod">
          <ac:chgData name="Liana de Castro Melo" userId="5d791645-6a6a-4031-9390-ad957d549955" providerId="ADAL" clId="{D4DDFA51-9E5A-4787-B776-148A1130C3CB}" dt="2026-10-30T03:06:09.599" v="15" actId="207"/>
          <ac:spMkLst>
            <pc:docMk/>
            <pc:sldMk cId="0" sldId="508"/>
            <ac:spMk id="4" creationId="{00000000-0000-0000-0000-000000000000}"/>
          </ac:spMkLst>
        </pc:spChg>
        <pc:spChg chg="add mod">
          <ac:chgData name="Liana de Castro Melo" userId="5d791645-6a6a-4031-9390-ad957d549955" providerId="ADAL" clId="{D4DDFA51-9E5A-4787-B776-148A1130C3CB}" dt="2026-10-30T03:07:01.102" v="134" actId="20577"/>
          <ac:spMkLst>
            <pc:docMk/>
            <pc:sldMk cId="0" sldId="508"/>
            <ac:spMk id="7" creationId="{B6B9DFEE-5996-A5E5-FCED-2411A6E6EF51}"/>
          </ac:spMkLst>
        </pc:spChg>
        <pc:spChg chg="del">
          <ac:chgData name="Liana de Castro Melo" userId="5d791645-6a6a-4031-9390-ad957d549955" providerId="ADAL" clId="{D4DDFA51-9E5A-4787-B776-148A1130C3CB}" dt="2026-10-30T03:06:14.889" v="16" actId="478"/>
          <ac:spMkLst>
            <pc:docMk/>
            <pc:sldMk cId="0" sldId="508"/>
            <ac:spMk id="22" creationId="{00000000-0000-0000-0000-000000000000}"/>
          </ac:spMkLst>
        </pc:spChg>
        <pc:spChg chg="del">
          <ac:chgData name="Liana de Castro Melo" userId="5d791645-6a6a-4031-9390-ad957d549955" providerId="ADAL" clId="{D4DDFA51-9E5A-4787-B776-148A1130C3CB}" dt="2026-10-30T03:06:36.725" v="19" actId="478"/>
          <ac:spMkLst>
            <pc:docMk/>
            <pc:sldMk cId="0" sldId="508"/>
            <ac:spMk id="23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3:06:34.041" v="18" actId="14100"/>
          <ac:spMkLst>
            <pc:docMk/>
            <pc:sldMk cId="0" sldId="508"/>
            <ac:spMk id="25" creationId="{00000000-0000-0000-0000-000000000000}"/>
          </ac:spMkLst>
        </pc:spChg>
        <pc:spChg chg="mod">
          <ac:chgData name="Liana de Castro Melo" userId="5d791645-6a6a-4031-9390-ad957d549955" providerId="ADAL" clId="{D4DDFA51-9E5A-4787-B776-148A1130C3CB}" dt="2026-10-30T03:06:25.459" v="17" actId="20577"/>
          <ac:spMkLst>
            <pc:docMk/>
            <pc:sldMk cId="0" sldId="508"/>
            <ac:spMk id="30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75869D-D089-4BCB-A924-5AD6C9BD4275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13E8C3FE-304D-4545-92F5-F4B52DD59D9E}">
      <dgm:prSet custT="1"/>
      <dgm:spPr>
        <a:solidFill>
          <a:srgbClr val="233C88"/>
        </a:solidFill>
        <a:ln>
          <a:solidFill>
            <a:srgbClr val="233C88"/>
          </a:solidFill>
        </a:ln>
      </dgm:spPr>
      <dgm:t>
        <a:bodyPr/>
        <a:lstStyle/>
        <a:p>
          <a:pPr algn="just"/>
          <a:r>
            <a:rPr lang="pt-BR" sz="3200" dirty="0">
              <a:latin typeface="Trebuchet MS (Corpo)"/>
            </a:rPr>
            <a:t>	Os dados e informações remetidos nas prestações de contas ao TCE-PI têm </a:t>
          </a:r>
          <a:r>
            <a:rPr lang="pt-BR" sz="3200" b="1" u="none" dirty="0">
              <a:latin typeface="Trebuchet MS (Corpo)"/>
            </a:rPr>
            <a:t>caráter público</a:t>
          </a:r>
          <a:r>
            <a:rPr lang="pt-BR" sz="3200" dirty="0">
              <a:latin typeface="Trebuchet MS (Corpo)"/>
            </a:rPr>
            <a:t>, ressalvadas as que contenham informações pessoais, assim consideradas as que dizem respeito à intimidade, vida privada, honra e imagem das Pessoas </a:t>
          </a:r>
          <a:r>
            <a:rPr lang="pt-BR" sz="2400" dirty="0">
              <a:latin typeface="Trebuchet MS (Corpo)"/>
            </a:rPr>
            <a:t>(art. 89, IN 05/2023)</a:t>
          </a:r>
          <a:endParaRPr lang="pt-BR" sz="3200" dirty="0">
            <a:latin typeface="Trebuchet MS (Corpo)"/>
          </a:endParaRPr>
        </a:p>
      </dgm:t>
    </dgm:pt>
    <dgm:pt modelId="{79D69D1E-27AE-40D2-8E52-F2E61FADA3F3}" type="parTrans" cxnId="{64EFBE44-22F3-4D09-B38D-399B20FA7C6F}">
      <dgm:prSet/>
      <dgm:spPr/>
      <dgm:t>
        <a:bodyPr/>
        <a:lstStyle/>
        <a:p>
          <a:endParaRPr lang="pt-BR">
            <a:latin typeface="Trebuchet MS (Corpo)"/>
          </a:endParaRPr>
        </a:p>
      </dgm:t>
    </dgm:pt>
    <dgm:pt modelId="{F94D93CC-7A74-4D80-9FC6-74323A9954BA}" type="sibTrans" cxnId="{64EFBE44-22F3-4D09-B38D-399B20FA7C6F}">
      <dgm:prSet/>
      <dgm:spPr/>
      <dgm:t>
        <a:bodyPr/>
        <a:lstStyle/>
        <a:p>
          <a:endParaRPr lang="pt-BR">
            <a:latin typeface="Trebuchet MS (Corpo)"/>
          </a:endParaRPr>
        </a:p>
      </dgm:t>
    </dgm:pt>
    <dgm:pt modelId="{8BCA8C20-03B0-41F1-8098-D051665C2599}" type="pres">
      <dgm:prSet presAssocID="{7175869D-D089-4BCB-A924-5AD6C9BD4275}" presName="linear" presStyleCnt="0">
        <dgm:presLayoutVars>
          <dgm:animLvl val="lvl"/>
          <dgm:resizeHandles val="exact"/>
        </dgm:presLayoutVars>
      </dgm:prSet>
      <dgm:spPr/>
    </dgm:pt>
    <dgm:pt modelId="{53273E69-52CF-4403-B0CE-B3027801080A}" type="pres">
      <dgm:prSet presAssocID="{13E8C3FE-304D-4545-92F5-F4B52DD59D9E}" presName="parentText" presStyleLbl="node1" presStyleIdx="0" presStyleCnt="1" custLinFactNeighborX="-3015" custLinFactNeighborY="28510">
        <dgm:presLayoutVars>
          <dgm:chMax val="0"/>
          <dgm:bulletEnabled val="1"/>
        </dgm:presLayoutVars>
      </dgm:prSet>
      <dgm:spPr/>
    </dgm:pt>
  </dgm:ptLst>
  <dgm:cxnLst>
    <dgm:cxn modelId="{3CED2E1D-9845-48E5-8F20-80BBDB8E6FC4}" type="presOf" srcId="{7175869D-D089-4BCB-A924-5AD6C9BD4275}" destId="{8BCA8C20-03B0-41F1-8098-D051665C2599}" srcOrd="0" destOrd="0" presId="urn:microsoft.com/office/officeart/2005/8/layout/vList2"/>
    <dgm:cxn modelId="{64EFBE44-22F3-4D09-B38D-399B20FA7C6F}" srcId="{7175869D-D089-4BCB-A924-5AD6C9BD4275}" destId="{13E8C3FE-304D-4545-92F5-F4B52DD59D9E}" srcOrd="0" destOrd="0" parTransId="{79D69D1E-27AE-40D2-8E52-F2E61FADA3F3}" sibTransId="{F94D93CC-7A74-4D80-9FC6-74323A9954BA}"/>
    <dgm:cxn modelId="{A8AC59A4-ECDC-4BE5-A37B-BEB3C28D55E2}" type="presOf" srcId="{13E8C3FE-304D-4545-92F5-F4B52DD59D9E}" destId="{53273E69-52CF-4403-B0CE-B3027801080A}" srcOrd="0" destOrd="0" presId="urn:microsoft.com/office/officeart/2005/8/layout/vList2"/>
    <dgm:cxn modelId="{E5E192A9-EAE2-405D-839C-F7E8B0084673}" type="presParOf" srcId="{8BCA8C20-03B0-41F1-8098-D051665C2599}" destId="{53273E69-52CF-4403-B0CE-B302780108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75869D-D089-4BCB-A924-5AD6C9BD4275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BR"/>
        </a:p>
      </dgm:t>
    </dgm:pt>
    <dgm:pt modelId="{13E8C3FE-304D-4545-92F5-F4B52DD59D9E}">
      <dgm:prSet/>
      <dgm:spPr>
        <a:solidFill>
          <a:srgbClr val="233C88"/>
        </a:solidFill>
        <a:ln>
          <a:solidFill>
            <a:srgbClr val="233C88"/>
          </a:solidFill>
        </a:ln>
      </dgm:spPr>
      <dgm:t>
        <a:bodyPr/>
        <a:lstStyle/>
        <a:p>
          <a:r>
            <a:rPr lang="pt-BR" dirty="0">
              <a:latin typeface="Trebuchet MS (Corpo)"/>
            </a:rPr>
            <a:t>O TCE-PI poderá emitir comunicações eletrônicas aos responsáveis das </a:t>
          </a:r>
          <a:r>
            <a:rPr lang="pt-BR" dirty="0" err="1">
              <a:latin typeface="Trebuchet MS (Corpo)"/>
            </a:rPr>
            <a:t>UAPCs</a:t>
          </a:r>
          <a:r>
            <a:rPr lang="pt-BR" dirty="0">
              <a:latin typeface="Trebuchet MS (Corpo)"/>
            </a:rPr>
            <a:t> por meio dos seus sistemas.</a:t>
          </a:r>
        </a:p>
      </dgm:t>
    </dgm:pt>
    <dgm:pt modelId="{79D69D1E-27AE-40D2-8E52-F2E61FADA3F3}" type="parTrans" cxnId="{64EFBE44-22F3-4D09-B38D-399B20FA7C6F}">
      <dgm:prSet/>
      <dgm:spPr/>
      <dgm:t>
        <a:bodyPr/>
        <a:lstStyle/>
        <a:p>
          <a:endParaRPr lang="pt-BR">
            <a:latin typeface="Trebuchet MS (Corpo)"/>
          </a:endParaRPr>
        </a:p>
      </dgm:t>
    </dgm:pt>
    <dgm:pt modelId="{F94D93CC-7A74-4D80-9FC6-74323A9954BA}" type="sibTrans" cxnId="{64EFBE44-22F3-4D09-B38D-399B20FA7C6F}">
      <dgm:prSet/>
      <dgm:spPr/>
      <dgm:t>
        <a:bodyPr/>
        <a:lstStyle/>
        <a:p>
          <a:endParaRPr lang="pt-BR">
            <a:latin typeface="Trebuchet MS (Corpo)"/>
          </a:endParaRPr>
        </a:p>
      </dgm:t>
    </dgm:pt>
    <dgm:pt modelId="{8BCA8C20-03B0-41F1-8098-D051665C2599}" type="pres">
      <dgm:prSet presAssocID="{7175869D-D089-4BCB-A924-5AD6C9BD4275}" presName="linear" presStyleCnt="0">
        <dgm:presLayoutVars>
          <dgm:animLvl val="lvl"/>
          <dgm:resizeHandles val="exact"/>
        </dgm:presLayoutVars>
      </dgm:prSet>
      <dgm:spPr/>
    </dgm:pt>
    <dgm:pt modelId="{53273E69-52CF-4403-B0CE-B3027801080A}" type="pres">
      <dgm:prSet presAssocID="{13E8C3FE-304D-4545-92F5-F4B52DD59D9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CED2E1D-9845-48E5-8F20-80BBDB8E6FC4}" type="presOf" srcId="{7175869D-D089-4BCB-A924-5AD6C9BD4275}" destId="{8BCA8C20-03B0-41F1-8098-D051665C2599}" srcOrd="0" destOrd="0" presId="urn:microsoft.com/office/officeart/2005/8/layout/vList2"/>
    <dgm:cxn modelId="{64EFBE44-22F3-4D09-B38D-399B20FA7C6F}" srcId="{7175869D-D089-4BCB-A924-5AD6C9BD4275}" destId="{13E8C3FE-304D-4545-92F5-F4B52DD59D9E}" srcOrd="0" destOrd="0" parTransId="{79D69D1E-27AE-40D2-8E52-F2E61FADA3F3}" sibTransId="{F94D93CC-7A74-4D80-9FC6-74323A9954BA}"/>
    <dgm:cxn modelId="{A8AC59A4-ECDC-4BE5-A37B-BEB3C28D55E2}" type="presOf" srcId="{13E8C3FE-304D-4545-92F5-F4B52DD59D9E}" destId="{53273E69-52CF-4403-B0CE-B3027801080A}" srcOrd="0" destOrd="0" presId="urn:microsoft.com/office/officeart/2005/8/layout/vList2"/>
    <dgm:cxn modelId="{E5E192A9-EAE2-405D-839C-F7E8B0084673}" type="presParOf" srcId="{8BCA8C20-03B0-41F1-8098-D051665C2599}" destId="{53273E69-52CF-4403-B0CE-B302780108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273E69-52CF-4403-B0CE-B3027801080A}">
      <dsp:nvSpPr>
        <dsp:cNvPr id="0" name=""/>
        <dsp:cNvSpPr/>
      </dsp:nvSpPr>
      <dsp:spPr>
        <a:xfrm>
          <a:off x="0" y="320154"/>
          <a:ext cx="10108559" cy="3118050"/>
        </a:xfrm>
        <a:prstGeom prst="roundRect">
          <a:avLst/>
        </a:prstGeom>
        <a:solidFill>
          <a:srgbClr val="233C88"/>
        </a:solidFill>
        <a:ln w="19050" cap="rnd" cmpd="sng" algn="ctr">
          <a:solidFill>
            <a:srgbClr val="233C8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Trebuchet MS (Corpo)"/>
            </a:rPr>
            <a:t>	Os dados e informações remetidos nas prestações de contas ao TCE-PI têm </a:t>
          </a:r>
          <a:r>
            <a:rPr lang="pt-BR" sz="3200" b="1" u="none" kern="1200" dirty="0">
              <a:latin typeface="Trebuchet MS (Corpo)"/>
            </a:rPr>
            <a:t>caráter público</a:t>
          </a:r>
          <a:r>
            <a:rPr lang="pt-BR" sz="3200" kern="1200" dirty="0">
              <a:latin typeface="Trebuchet MS (Corpo)"/>
            </a:rPr>
            <a:t>, ressalvadas as que contenham informações pessoais, assim consideradas as que dizem respeito à intimidade, vida privada, honra e imagem das Pessoas </a:t>
          </a:r>
          <a:r>
            <a:rPr lang="pt-BR" sz="2400" kern="1200" dirty="0">
              <a:latin typeface="Trebuchet MS (Corpo)"/>
            </a:rPr>
            <a:t>(art. 89, IN 05/2023)</a:t>
          </a:r>
          <a:endParaRPr lang="pt-BR" sz="3200" kern="1200" dirty="0">
            <a:latin typeface="Trebuchet MS (Corpo)"/>
          </a:endParaRPr>
        </a:p>
      </dsp:txBody>
      <dsp:txXfrm>
        <a:off x="152211" y="472365"/>
        <a:ext cx="9804137" cy="28136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273E69-52CF-4403-B0CE-B3027801080A}">
      <dsp:nvSpPr>
        <dsp:cNvPr id="0" name=""/>
        <dsp:cNvSpPr/>
      </dsp:nvSpPr>
      <dsp:spPr>
        <a:xfrm>
          <a:off x="0" y="354646"/>
          <a:ext cx="10108559" cy="2316600"/>
        </a:xfrm>
        <a:prstGeom prst="roundRect">
          <a:avLst/>
        </a:prstGeom>
        <a:solidFill>
          <a:srgbClr val="233C88"/>
        </a:solidFill>
        <a:ln w="19050" cap="rnd" cmpd="sng" algn="ctr">
          <a:solidFill>
            <a:srgbClr val="233C88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kern="1200" dirty="0">
              <a:latin typeface="Trebuchet MS (Corpo)"/>
            </a:rPr>
            <a:t>O TCE-PI poderá emitir comunicações eletrônicas aos responsáveis das </a:t>
          </a:r>
          <a:r>
            <a:rPr lang="pt-BR" sz="4400" kern="1200" dirty="0" err="1">
              <a:latin typeface="Trebuchet MS (Corpo)"/>
            </a:rPr>
            <a:t>UAPCs</a:t>
          </a:r>
          <a:r>
            <a:rPr lang="pt-BR" sz="4400" kern="1200" dirty="0">
              <a:latin typeface="Trebuchet MS (Corpo)"/>
            </a:rPr>
            <a:t> por meio dos seus sistemas.</a:t>
          </a:r>
        </a:p>
      </dsp:txBody>
      <dsp:txXfrm>
        <a:off x="113087" y="467733"/>
        <a:ext cx="9882385" cy="2090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0F5E4-7CCE-434D-A920-9C5DD6366481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0CB9D-192C-49DC-80E4-54843D85F2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141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3144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740E2-4738-EC89-5F4A-783F3CF5A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6DD29EC-6528-A1AF-9810-9E62B682FC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35E471B-7CB8-1FBD-1414-18FB1AD44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62BA30-9042-38E6-CE12-0C5EEC84C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6818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4BD0D-C356-1D2F-2735-57CF356A1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C5EFE61-ECF8-C9C2-7224-18637F258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8386CAF-CEAE-C5DB-7874-F4925F65C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E4F8B5-099A-EC43-240C-DE09AE5AA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8008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Alerta – fica no meio termo de uma ciência e uma determinação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952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565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0020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371F5-4E9D-1882-9C7D-9FB711153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C351D31-A328-C316-798B-B375E214A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EAA4762-7D26-A3DE-7BE2-6AD4B61A86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6C47799-2522-10F6-EC5D-29A206377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198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149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344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305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E583E-C581-F0D7-5836-9A9AECB9D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DB1C23A-0377-2EF6-980E-D6663B824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C2E028C-EF11-222D-BAFD-9BEA408E0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7F4CDE-5E2F-A576-BFAA-19F69BA8D7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571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027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5EB11-DA18-8582-7235-1F0C3033F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D7DC264-8290-F08D-75BC-CDBD028CD6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6235D76-AD90-2CCB-5DBA-BB3FF9D257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73AA00C-3B16-1A0D-B027-E88DF7892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733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7907A-4585-DA34-A41C-7284B16BF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312BEB2-6478-01C4-1599-68E3D4259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7A152FE-8069-2B14-3D96-767BF0EE85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A81BD0-09A4-79A6-7C35-A09E49E3AF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600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1EB7D-77DF-EFDB-53A9-9B7FA37C3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2613289-D112-A172-60F8-A3913EC66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3237266-F531-6819-AC23-E5C9A0442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EEF0853-ADBB-ED49-AF29-82E109956A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4033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D0560-42DE-A8E2-3EB7-3B03F739B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1B822EE-C3E4-CC56-990F-2A2FD021A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09F51B5-7E0B-7354-D4CD-BBEE755B4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3BBA2E7-A2B9-46A3-08F2-C75153E7F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463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23EEB-DBCF-2D2F-2D11-EC403DF2E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4FCCB2D-83C2-F186-C618-AA5376C9B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BE975D0-D05A-CDFB-2963-C583988843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39657A-6C0E-80A8-4EF2-70DB5E64A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684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EFB35-2C5E-709C-29BA-7984927AC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2066D7C-A919-7FCD-58E2-92E34432AE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03BE3B8-7857-6196-0062-819005685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09362FF-C1B5-9474-C525-AADF3039A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927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3566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A560C-D1F2-1D15-660F-7BBD3F028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B6A26F7-4FB2-CBFC-8D31-6B88E9631C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2E56F25-8548-8891-F7B9-FB94309004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7E8D64-6B4D-6FB0-29D8-B586AD733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9250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3C947-8D47-DC9C-72CB-48345A5A6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549582B-24A6-BB80-24F7-3A86490308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62ECFC4-9DFC-9356-0038-1D76F5892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5B635B-43DA-8D47-477F-3C155B3E7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0CB9D-192C-49DC-80E4-54843D85F224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570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2">
            <a:extLst>
              <a:ext uri="{FF2B5EF4-FFF2-40B4-BE49-F238E27FC236}">
                <a16:creationId xmlns:a16="http://schemas.microsoft.com/office/drawing/2014/main" id="{31A32DA2-F857-0527-3CCC-09FC0F4558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401638"/>
            <a:ext cx="12225338" cy="456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834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0159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914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657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0110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925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2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459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748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749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6365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3467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5903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835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041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218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5A17B-7FE0-4386-97AD-15DE5D63A8B0}" type="datetimeFigureOut">
              <a:rPr lang="pt-BR" smtClean="0"/>
              <a:t>30/10/2026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359AD6-892D-436A-8683-AAE39E5B5DBD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Imagem 2">
            <a:extLst>
              <a:ext uri="{FF2B5EF4-FFF2-40B4-BE49-F238E27FC236}">
                <a16:creationId xmlns:a16="http://schemas.microsoft.com/office/drawing/2014/main" id="{9F7EEDC3-96C0-8DC6-31FD-C2BD4F36CBD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-271463"/>
            <a:ext cx="12268201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1">
            <a:extLst>
              <a:ext uri="{FF2B5EF4-FFF2-40B4-BE49-F238E27FC236}">
                <a16:creationId xmlns:a16="http://schemas.microsoft.com/office/drawing/2014/main" id="{BC94F5E4-4EAB-9464-7AAE-47E4EDF3AD66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425" y="6194425"/>
            <a:ext cx="5667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72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cepi.tc.br/instrucao-normativa-no-01-2024-de-01-de-abril-de-2024" TargetMode="External"/><Relationship Id="rId5" Type="http://schemas.openxmlformats.org/officeDocument/2006/relationships/hyperlink" Target="https://www.tcepi.tc.br/fiscalizado/sistemas/gestor-web/" TargetMode="Externa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6.sv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microsoft.com/office/2007/relationships/diagramDrawing" Target="../diagrams/drawing1.xml"/><Relationship Id="rId5" Type="http://schemas.openxmlformats.org/officeDocument/2006/relationships/image" Target="../media/image8.svg"/><Relationship Id="rId10" Type="http://schemas.openxmlformats.org/officeDocument/2006/relationships/diagramColors" Target="../diagrams/colors1.xml"/><Relationship Id="rId4" Type="http://schemas.openxmlformats.org/officeDocument/2006/relationships/image" Target="../media/image7.svg"/><Relationship Id="rId9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sv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6.svg"/><Relationship Id="rId7" Type="http://schemas.openxmlformats.org/officeDocument/2006/relationships/diagramData" Target="../diagrams/data2.xml"/><Relationship Id="rId12" Type="http://schemas.openxmlformats.org/officeDocument/2006/relationships/image" Target="../media/image2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microsoft.com/office/2007/relationships/diagramDrawing" Target="../diagrams/drawing2.xml"/><Relationship Id="rId5" Type="http://schemas.openxmlformats.org/officeDocument/2006/relationships/image" Target="../media/image8.svg"/><Relationship Id="rId10" Type="http://schemas.openxmlformats.org/officeDocument/2006/relationships/diagramColors" Target="../diagrams/colors2.xml"/><Relationship Id="rId4" Type="http://schemas.openxmlformats.org/officeDocument/2006/relationships/image" Target="../media/image7.svg"/><Relationship Id="rId9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dfcontas@tcepi.gov.br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9DB5C3-58F4-70E9-DA5F-79324478A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095" y="1994304"/>
            <a:ext cx="10889321" cy="1119747"/>
          </a:xfrm>
        </p:spPr>
        <p:txBody>
          <a:bodyPr>
            <a:noAutofit/>
          </a:bodyPr>
          <a:lstStyle/>
          <a:p>
            <a:r>
              <a:rPr lang="pt-BR">
                <a:solidFill>
                  <a:schemeClr val="bg1"/>
                </a:solidFill>
              </a:rPr>
              <a:t>Prestação </a:t>
            </a:r>
            <a:r>
              <a:rPr lang="pt-BR" dirty="0">
                <a:solidFill>
                  <a:schemeClr val="bg1"/>
                </a:solidFill>
              </a:rPr>
              <a:t>de Contas</a:t>
            </a:r>
            <a:br>
              <a:rPr lang="pt-BR" dirty="0">
                <a:solidFill>
                  <a:schemeClr val="bg1"/>
                </a:solidFill>
              </a:rPr>
            </a:br>
            <a:r>
              <a:rPr lang="pt-BR" sz="4400" dirty="0">
                <a:solidFill>
                  <a:schemeClr val="bg1"/>
                </a:solidFill>
              </a:rPr>
              <a:t>para uma gestão segura e transparente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7BC4CD45-470C-6266-B226-5CEB8A1887B3}"/>
              </a:ext>
            </a:extLst>
          </p:cNvPr>
          <p:cNvSpPr txBox="1">
            <a:spLocks/>
          </p:cNvSpPr>
          <p:nvPr/>
        </p:nvSpPr>
        <p:spPr>
          <a:xfrm>
            <a:off x="4791456" y="4555327"/>
            <a:ext cx="6888136" cy="149451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1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 de Contas do Estado do Piauí (TCE-PI)</a:t>
            </a:r>
          </a:p>
          <a:p>
            <a:pPr algn="l"/>
            <a:r>
              <a:rPr lang="pt-BR" sz="2100" b="1" i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Liana de Castro Melo</a:t>
            </a:r>
          </a:p>
          <a:p>
            <a:pPr algn="l"/>
            <a:r>
              <a:rPr lang="pt-BR" sz="2100" b="1" dirty="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Diretoria de Fiscalização de Gestão e Contas Públicas (DFCONTAS)</a:t>
            </a:r>
          </a:p>
          <a:p>
            <a:pPr algn="l"/>
            <a:endParaRPr lang="pt-BR" sz="1400" dirty="0">
              <a:solidFill>
                <a:schemeClr val="tx1">
                  <a:alpha val="70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97668B2-29A2-23AB-B3A6-335027B92282}"/>
              </a:ext>
            </a:extLst>
          </p:cNvPr>
          <p:cNvCxnSpPr>
            <a:cxnSpLocks/>
          </p:cNvCxnSpPr>
          <p:nvPr/>
        </p:nvCxnSpPr>
        <p:spPr>
          <a:xfrm flipV="1">
            <a:off x="1557338" y="3743949"/>
            <a:ext cx="6365374" cy="94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btítulo 2">
            <a:extLst>
              <a:ext uri="{FF2B5EF4-FFF2-40B4-BE49-F238E27FC236}">
                <a16:creationId xmlns:a16="http://schemas.microsoft.com/office/drawing/2014/main" id="{BCA849AB-7738-577E-0A18-C90223FE2D1E}"/>
              </a:ext>
            </a:extLst>
          </p:cNvPr>
          <p:cNvSpPr txBox="1">
            <a:spLocks/>
          </p:cNvSpPr>
          <p:nvPr/>
        </p:nvSpPr>
        <p:spPr>
          <a:xfrm>
            <a:off x="306386" y="5590374"/>
            <a:ext cx="5490369" cy="4594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1400" b="1" i="1" dirty="0">
              <a:solidFill>
                <a:schemeClr val="tx1">
                  <a:alpha val="70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773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BEF89-06FA-DA18-B402-F7202C8F3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CF98B9-0F49-F7F2-E1C9-687A22247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71" y="292101"/>
            <a:ext cx="8596668" cy="889000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Definindo Prestação de Contas</a:t>
            </a:r>
          </a:p>
        </p:txBody>
      </p:sp>
      <p:pic>
        <p:nvPicPr>
          <p:cNvPr id="8" name="Espaço Reservado para Conteúdo 7" descr="Diagrama&#10;&#10;Descrição gerada automaticamente">
            <a:extLst>
              <a:ext uri="{FF2B5EF4-FFF2-40B4-BE49-F238E27FC236}">
                <a16:creationId xmlns:a16="http://schemas.microsoft.com/office/drawing/2014/main" id="{21665408-FD24-1B29-36CB-8F6B5C86C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671" y="1689555"/>
            <a:ext cx="8896931" cy="4975032"/>
          </a:xfrm>
        </p:spPr>
      </p:pic>
    </p:spTree>
    <p:extLst>
      <p:ext uri="{BB962C8B-B14F-4D97-AF65-F5344CB8AC3E}">
        <p14:creationId xmlns:p14="http://schemas.microsoft.com/office/powerpoint/2010/main" val="227053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1BAE0-F4D0-4B2E-4EEE-932986DB8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B446656F-D86A-21B2-D745-610ADB5A9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71" y="292101"/>
            <a:ext cx="8596668" cy="889000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Prestação de Contas e Controle Externo</a:t>
            </a:r>
          </a:p>
        </p:txBody>
      </p:sp>
      <p:pic>
        <p:nvPicPr>
          <p:cNvPr id="6" name="Imagem 5" descr="Diagrama&#10;&#10;Descrição gerada automaticamente">
            <a:extLst>
              <a:ext uri="{FF2B5EF4-FFF2-40B4-BE49-F238E27FC236}">
                <a16:creationId xmlns:a16="http://schemas.microsoft.com/office/drawing/2014/main" id="{CD4EF0E9-F142-2E2D-568B-9A8F332CE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55" y="2073847"/>
            <a:ext cx="11710931" cy="388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55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2D44E4-0F28-CA51-38B2-D9693D03B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05025"/>
            <a:ext cx="8596668" cy="4093756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pt-BR" sz="2000" b="1" dirty="0">
                <a:solidFill>
                  <a:srgbClr val="233C8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Instrução Normativa TCE-PI nº 05/2023</a:t>
            </a:r>
            <a:endParaRPr lang="pt-B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lvl="1" indent="0" algn="just">
              <a:lnSpc>
                <a:spcPct val="125000"/>
              </a:lnSpc>
              <a:buNone/>
            </a:pPr>
            <a:r>
              <a:rPr lang="pt-BR" sz="1800" dirty="0">
                <a:latin typeface="Poppins" panose="00000500000000000000" pitchFamily="2" charset="0"/>
                <a:cs typeface="Poppins" panose="00000500000000000000" pitchFamily="2" charset="0"/>
              </a:rPr>
              <a:t>Dispõe sobre regras gerais quanto aos prazos, a organização, o conteúdo e a forma de apresentação das prestações de contas das Unidades Prestadoras de Contas sob jurisdição do Tribunal de Contas do Estado do Piauí.</a:t>
            </a:r>
          </a:p>
          <a:p>
            <a:pPr>
              <a:lnSpc>
                <a:spcPct val="125000"/>
              </a:lnSpc>
            </a:pPr>
            <a:endParaRPr lang="pt-BR" sz="2000" b="1" dirty="0">
              <a:solidFill>
                <a:srgbClr val="233C88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25000"/>
              </a:lnSpc>
            </a:pPr>
            <a:r>
              <a:rPr lang="pt-BR" sz="2000" b="1" dirty="0">
                <a:solidFill>
                  <a:srgbClr val="233C88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Portaria TCE-PI nº 005/2026 de 07/01/2026</a:t>
            </a:r>
          </a:p>
          <a:p>
            <a:pPr marL="457200" lvl="1" indent="0" algn="just">
              <a:lnSpc>
                <a:spcPct val="125000"/>
              </a:lnSpc>
              <a:buNone/>
            </a:pPr>
            <a:r>
              <a:rPr lang="pt-BR" sz="1800" dirty="0">
                <a:latin typeface="Poppins" panose="00000500000000000000" pitchFamily="2" charset="0"/>
                <a:cs typeface="Poppins" panose="00000500000000000000" pitchFamily="2" charset="0"/>
              </a:rPr>
              <a:t>Define as </a:t>
            </a:r>
            <a:r>
              <a:rPr lang="pt-BR" sz="1800" dirty="0" err="1">
                <a:latin typeface="Poppins" panose="00000500000000000000" pitchFamily="2" charset="0"/>
                <a:cs typeface="Poppins" panose="00000500000000000000" pitchFamily="2" charset="0"/>
              </a:rPr>
              <a:t>UPCs</a:t>
            </a:r>
            <a:r>
              <a:rPr lang="pt-BR" sz="1800" dirty="0">
                <a:latin typeface="Poppins" panose="00000500000000000000" pitchFamily="2" charset="0"/>
                <a:cs typeface="Poppins" panose="00000500000000000000" pitchFamily="2" charset="0"/>
              </a:rPr>
              <a:t>, as </a:t>
            </a:r>
            <a:r>
              <a:rPr lang="pt-BR" sz="1800" dirty="0" err="1">
                <a:latin typeface="Poppins" panose="00000500000000000000" pitchFamily="2" charset="0"/>
                <a:cs typeface="Poppins" panose="00000500000000000000" pitchFamily="2" charset="0"/>
              </a:rPr>
              <a:t>UAPCs</a:t>
            </a:r>
            <a:r>
              <a:rPr lang="pt-BR" sz="1800" dirty="0">
                <a:latin typeface="Poppins" panose="00000500000000000000" pitchFamily="2" charset="0"/>
                <a:cs typeface="Poppins" panose="00000500000000000000" pitchFamily="2" charset="0"/>
              </a:rPr>
              <a:t> e os itens da Prestação de Contas para o exercício de 2026.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4AFD648-A774-C4B5-3D7A-E62C3E682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071" y="292101"/>
            <a:ext cx="8596668" cy="889000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Normas das Prestação de Contas</a:t>
            </a:r>
          </a:p>
        </p:txBody>
      </p:sp>
    </p:spTree>
    <p:extLst>
      <p:ext uri="{BB962C8B-B14F-4D97-AF65-F5344CB8AC3E}">
        <p14:creationId xmlns:p14="http://schemas.microsoft.com/office/powerpoint/2010/main" val="231848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2371AFD8-1CA5-2181-280D-9B4D01600DAF}"/>
              </a:ext>
            </a:extLst>
          </p:cNvPr>
          <p:cNvSpPr/>
          <p:nvPr/>
        </p:nvSpPr>
        <p:spPr>
          <a:xfrm>
            <a:off x="196048" y="2073838"/>
            <a:ext cx="4096303" cy="4003234"/>
          </a:xfrm>
          <a:custGeom>
            <a:avLst/>
            <a:gdLst>
              <a:gd name="connsiteX0" fmla="*/ 0 w 1692725"/>
              <a:gd name="connsiteY0" fmla="*/ 846363 h 1692725"/>
              <a:gd name="connsiteX1" fmla="*/ 846363 w 1692725"/>
              <a:gd name="connsiteY1" fmla="*/ 0 h 1692725"/>
              <a:gd name="connsiteX2" fmla="*/ 1692726 w 1692725"/>
              <a:gd name="connsiteY2" fmla="*/ 846363 h 1692725"/>
              <a:gd name="connsiteX3" fmla="*/ 846363 w 1692725"/>
              <a:gd name="connsiteY3" fmla="*/ 1692726 h 1692725"/>
              <a:gd name="connsiteX4" fmla="*/ 0 w 1692725"/>
              <a:gd name="connsiteY4" fmla="*/ 846363 h 169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2725" h="1692725">
                <a:moveTo>
                  <a:pt x="0" y="846363"/>
                </a:moveTo>
                <a:cubicBezTo>
                  <a:pt x="0" y="378930"/>
                  <a:pt x="378930" y="0"/>
                  <a:pt x="846363" y="0"/>
                </a:cubicBezTo>
                <a:cubicBezTo>
                  <a:pt x="1313796" y="0"/>
                  <a:pt x="1692726" y="378930"/>
                  <a:pt x="1692726" y="846363"/>
                </a:cubicBezTo>
                <a:cubicBezTo>
                  <a:pt x="1692726" y="1313796"/>
                  <a:pt x="1313796" y="1692726"/>
                  <a:pt x="846363" y="1692726"/>
                </a:cubicBezTo>
                <a:cubicBezTo>
                  <a:pt x="378930" y="1692726"/>
                  <a:pt x="0" y="1313796"/>
                  <a:pt x="0" y="846363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-12152150"/>
              <a:satOff val="-826"/>
              <a:lumOff val="1961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6126" tIns="501413" rIns="326126" bIns="501414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3200" b="1" kern="1200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238E4EC6-C681-7F30-A93C-B9F5F8AF10FB}"/>
              </a:ext>
            </a:extLst>
          </p:cNvPr>
          <p:cNvGrpSpPr/>
          <p:nvPr/>
        </p:nvGrpSpPr>
        <p:grpSpPr>
          <a:xfrm>
            <a:off x="3454400" y="3397128"/>
            <a:ext cx="7800195" cy="1308050"/>
            <a:chOff x="3115260" y="3932630"/>
            <a:chExt cx="8336773" cy="1256156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2796882D-A017-A8E1-B931-EB2DBE84C5B1}"/>
                </a:ext>
              </a:extLst>
            </p:cNvPr>
            <p:cNvSpPr txBox="1"/>
            <p:nvPr/>
          </p:nvSpPr>
          <p:spPr>
            <a:xfrm>
              <a:off x="4725903" y="3932630"/>
              <a:ext cx="6726130" cy="12561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sz="1600" b="1" i="0" dirty="0">
                  <a:latin typeface="Trebuchet MS (Corpo)"/>
                </a:rPr>
                <a:t>Unidade Prestadora de Contas (UPC): </a:t>
              </a:r>
              <a:r>
                <a:rPr lang="pt-BR" sz="1600" b="0" i="0" dirty="0">
                  <a:latin typeface="Trebuchet MS (Corpo)"/>
                </a:rPr>
                <a:t>Unidade ou arranjo de unidades da Administração Pública que possua comandos e objetivos comuns e cujos dirigentes têm o dever de prestar contas ao Tribunal </a:t>
              </a:r>
              <a:r>
                <a:rPr lang="pt-BR" sz="1200" b="0" i="1" dirty="0">
                  <a:latin typeface="Trebuchet MS (Corpo)"/>
                </a:rPr>
                <a:t>(art. 7º da IN nº 05/2023)</a:t>
              </a:r>
              <a:endParaRPr lang="pt-BR" sz="1600" i="1" dirty="0">
                <a:latin typeface="Trebuchet MS (Corpo)"/>
              </a:endParaRPr>
            </a:p>
            <a:p>
              <a:pPr algn="just"/>
              <a:endParaRPr lang="pt-BR" sz="1500" dirty="0">
                <a:latin typeface="Trebuchet MS (Corpo)"/>
              </a:endParaRPr>
            </a:p>
          </p:txBody>
        </p:sp>
        <p:cxnSp>
          <p:nvCxnSpPr>
            <p:cNvPr id="13" name="Conector de Seta Reta 12">
              <a:extLst>
                <a:ext uri="{FF2B5EF4-FFF2-40B4-BE49-F238E27FC236}">
                  <a16:creationId xmlns:a16="http://schemas.microsoft.com/office/drawing/2014/main" id="{12E0C313-EA3B-489B-5846-C360D3804B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15260" y="4130018"/>
              <a:ext cx="1446693" cy="140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9" name="Agrupar 8">
            <a:extLst>
              <a:ext uri="{FF2B5EF4-FFF2-40B4-BE49-F238E27FC236}">
                <a16:creationId xmlns:a16="http://schemas.microsoft.com/office/drawing/2014/main" id="{2EE7A24C-D3E6-E87D-C5B4-3D2C5A14DA5A}"/>
              </a:ext>
            </a:extLst>
          </p:cNvPr>
          <p:cNvGrpSpPr/>
          <p:nvPr/>
        </p:nvGrpSpPr>
        <p:grpSpPr>
          <a:xfrm>
            <a:off x="2837907" y="1737547"/>
            <a:ext cx="8172207" cy="1107996"/>
            <a:chOff x="2227348" y="5697690"/>
            <a:chExt cx="9840826" cy="1064038"/>
          </a:xfrm>
        </p:grpSpPr>
        <p:cxnSp>
          <p:nvCxnSpPr>
            <p:cNvPr id="10" name="Conector de Seta Reta 9">
              <a:extLst>
                <a:ext uri="{FF2B5EF4-FFF2-40B4-BE49-F238E27FC236}">
                  <a16:creationId xmlns:a16="http://schemas.microsoft.com/office/drawing/2014/main" id="{5F11E78F-27EB-D3D3-B028-66E1C13E1B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27348" y="6313746"/>
              <a:ext cx="2118750" cy="38747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857731BA-C1A4-3365-1944-9B6151AE9CC5}"/>
                </a:ext>
              </a:extLst>
            </p:cNvPr>
            <p:cNvSpPr txBox="1"/>
            <p:nvPr/>
          </p:nvSpPr>
          <p:spPr>
            <a:xfrm>
              <a:off x="4489994" y="5697690"/>
              <a:ext cx="7578180" cy="10640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pt-BR" dirty="0">
                  <a:latin typeface="Trebuchet MS (Corpo)"/>
                </a:rPr>
                <a:t>Unidade Apresentadora de Prestação de Contas (UAPC): </a:t>
              </a:r>
              <a:r>
                <a:rPr lang="pt-BR" sz="1600" dirty="0">
                  <a:latin typeface="Trebuchet MS (Corpo)"/>
                </a:rPr>
                <a:t>Unidade jurisdicionada cujo dirigente deve organizar, consolidar ou agregar e apresentar </a:t>
              </a:r>
              <a:r>
                <a:rPr lang="pt-BR" sz="1600" b="1" dirty="0">
                  <a:latin typeface="Trebuchet MS (Corpo)"/>
                </a:rPr>
                <a:t>DIRETAMENTE</a:t>
              </a:r>
              <a:r>
                <a:rPr lang="pt-BR" sz="1600" dirty="0">
                  <a:latin typeface="Trebuchet MS (Corpo)"/>
                </a:rPr>
                <a:t> a este Tribunal as prestações de contas das </a:t>
              </a:r>
              <a:r>
                <a:rPr lang="pt-BR" sz="1600" dirty="0" err="1">
                  <a:latin typeface="Trebuchet MS (Corpo)"/>
                </a:rPr>
                <a:t>UPCs</a:t>
              </a:r>
              <a:r>
                <a:rPr lang="pt-BR" sz="1600" dirty="0">
                  <a:latin typeface="Trebuchet MS (Corpo)"/>
                </a:rPr>
                <a:t> (art. 9º da IN nº 05/2023)</a:t>
              </a:r>
              <a:endParaRPr lang="pt-BR" dirty="0">
                <a:latin typeface="Trebuchet MS (Corpo)"/>
              </a:endParaRPr>
            </a:p>
          </p:txBody>
        </p:sp>
      </p:grpSp>
      <p:sp>
        <p:nvSpPr>
          <p:cNvPr id="26" name="Elipse 25">
            <a:extLst>
              <a:ext uri="{FF2B5EF4-FFF2-40B4-BE49-F238E27FC236}">
                <a16:creationId xmlns:a16="http://schemas.microsoft.com/office/drawing/2014/main" id="{36EC52C9-05C0-04C9-8EFC-CCE51E2B62C7}"/>
              </a:ext>
            </a:extLst>
          </p:cNvPr>
          <p:cNvSpPr/>
          <p:nvPr/>
        </p:nvSpPr>
        <p:spPr>
          <a:xfrm>
            <a:off x="628520" y="3224274"/>
            <a:ext cx="1136774" cy="10863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UPC 1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CDC65B0-1F38-6936-D1DA-129EE4AED084}"/>
              </a:ext>
            </a:extLst>
          </p:cNvPr>
          <p:cNvSpPr txBox="1"/>
          <p:nvPr/>
        </p:nvSpPr>
        <p:spPr>
          <a:xfrm>
            <a:off x="1734283" y="2520921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UAPC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0007254B-A4D1-076A-AAF9-889E5A45E5A8}"/>
              </a:ext>
            </a:extLst>
          </p:cNvPr>
          <p:cNvSpPr/>
          <p:nvPr/>
        </p:nvSpPr>
        <p:spPr>
          <a:xfrm>
            <a:off x="2209772" y="3156417"/>
            <a:ext cx="1136774" cy="10863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UPC 2</a:t>
            </a: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3DA1EF34-7A43-6138-E907-9E203AA90F11}"/>
              </a:ext>
            </a:extLst>
          </p:cNvPr>
          <p:cNvSpPr/>
          <p:nvPr/>
        </p:nvSpPr>
        <p:spPr>
          <a:xfrm>
            <a:off x="1072998" y="4537647"/>
            <a:ext cx="1136774" cy="10863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UPC 3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4BF3AC41-0738-049F-BF1A-EE0CC3C3AB63}"/>
              </a:ext>
            </a:extLst>
          </p:cNvPr>
          <p:cNvSpPr/>
          <p:nvPr/>
        </p:nvSpPr>
        <p:spPr>
          <a:xfrm>
            <a:off x="2518335" y="4471796"/>
            <a:ext cx="1136774" cy="108632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UPC 4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66065FA6-11C4-7CF3-9B68-89491C803473}"/>
              </a:ext>
            </a:extLst>
          </p:cNvPr>
          <p:cNvSpPr txBox="1"/>
          <p:nvPr/>
        </p:nvSpPr>
        <p:spPr>
          <a:xfrm>
            <a:off x="4961377" y="5170381"/>
            <a:ext cx="62119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C00000"/>
                </a:solidFill>
              </a:rPr>
              <a:t>ATENÇÃO: O dirigente da UPC têm o dever de prestar contas mas não, necessariamente, é o responsável pelo envio das informações ao TCE</a:t>
            </a:r>
          </a:p>
        </p:txBody>
      </p:sp>
      <p:sp>
        <p:nvSpPr>
          <p:cNvPr id="44" name="Título 1">
            <a:extLst>
              <a:ext uri="{FF2B5EF4-FFF2-40B4-BE49-F238E27FC236}">
                <a16:creationId xmlns:a16="http://schemas.microsoft.com/office/drawing/2014/main" id="{AEF01299-2508-AF7C-6BDF-168941800718}"/>
              </a:ext>
            </a:extLst>
          </p:cNvPr>
          <p:cNvSpPr txBox="1">
            <a:spLocks/>
          </p:cNvSpPr>
          <p:nvPr/>
        </p:nvSpPr>
        <p:spPr>
          <a:xfrm>
            <a:off x="377071" y="292101"/>
            <a:ext cx="8596668" cy="889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UPC x UAPC</a:t>
            </a:r>
          </a:p>
        </p:txBody>
      </p:sp>
    </p:spTree>
    <p:extLst>
      <p:ext uri="{BB962C8B-B14F-4D97-AF65-F5344CB8AC3E}">
        <p14:creationId xmlns:p14="http://schemas.microsoft.com/office/powerpoint/2010/main" val="223815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F5D6D-F732-605D-D9CF-1E34EFFE6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47" y="262292"/>
            <a:ext cx="8596312" cy="753708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Dever de Prestar Contas</a:t>
            </a:r>
          </a:p>
        </p:txBody>
      </p:sp>
      <p:sp>
        <p:nvSpPr>
          <p:cNvPr id="6" name="Retângulo: Cantos Arredondados 4">
            <a:extLst>
              <a:ext uri="{FF2B5EF4-FFF2-40B4-BE49-F238E27FC236}">
                <a16:creationId xmlns:a16="http://schemas.microsoft.com/office/drawing/2014/main" id="{67877A0B-EF14-082D-A00E-88191AB7CF30}"/>
              </a:ext>
            </a:extLst>
          </p:cNvPr>
          <p:cNvSpPr txBox="1"/>
          <p:nvPr/>
        </p:nvSpPr>
        <p:spPr>
          <a:xfrm>
            <a:off x="1360047" y="2543541"/>
            <a:ext cx="8996804" cy="2561859"/>
          </a:xfrm>
          <a:prstGeom prst="rect">
            <a:avLst/>
          </a:prstGeom>
          <a:solidFill>
            <a:srgbClr val="233C88"/>
          </a:solidFill>
          <a:ln>
            <a:solidFill>
              <a:srgbClr val="233C88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lvl="0" indent="0" algn="just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3200" kern="1200" dirty="0">
                <a:latin typeface="Trebuchet MS (Corpo)"/>
              </a:rPr>
              <a:t>O dirigente máximo da UAPC que estiver exercendo o cargo na </a:t>
            </a:r>
            <a:r>
              <a:rPr lang="pt-BR" sz="3200" b="1" u="sng" kern="1200" dirty="0">
                <a:latin typeface="Trebuchet MS (Corpo)"/>
              </a:rPr>
              <a:t>data da ocorrência do fato gerador</a:t>
            </a:r>
            <a:r>
              <a:rPr lang="pt-BR" sz="3200" b="1" kern="1200" dirty="0">
                <a:latin typeface="Trebuchet MS (Corpo)"/>
              </a:rPr>
              <a:t> </a:t>
            </a:r>
            <a:r>
              <a:rPr lang="pt-BR" sz="3200" kern="1200" dirty="0">
                <a:latin typeface="Trebuchet MS (Corpo)"/>
              </a:rPr>
              <a:t>da obrigação de apresentar prestação de contas (PC) será o responsável pelo seu envio ao TCE-PI</a:t>
            </a:r>
          </a:p>
        </p:txBody>
      </p:sp>
    </p:spTree>
    <p:extLst>
      <p:ext uri="{BB962C8B-B14F-4D97-AF65-F5344CB8AC3E}">
        <p14:creationId xmlns:p14="http://schemas.microsoft.com/office/powerpoint/2010/main" val="1908323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FAF2E-7411-8A83-E502-13E038389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1" descr="Ábaco estrutura de tópicos">
            <a:extLst>
              <a:ext uri="{FF2B5EF4-FFF2-40B4-BE49-F238E27FC236}">
                <a16:creationId xmlns:a16="http://schemas.microsoft.com/office/drawing/2014/main" id="{615E3A63-0A0E-CD77-BA9B-59A6A0BFFC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86284" y="3055277"/>
            <a:ext cx="767993" cy="767993"/>
          </a:xfrm>
          <a:prstGeom prst="rect">
            <a:avLst/>
          </a:prstGeom>
        </p:spPr>
      </p:pic>
      <p:pic>
        <p:nvPicPr>
          <p:cNvPr id="8" name="Gráfico 21" descr="Money">
            <a:extLst>
              <a:ext uri="{FF2B5EF4-FFF2-40B4-BE49-F238E27FC236}">
                <a16:creationId xmlns:a16="http://schemas.microsoft.com/office/drawing/2014/main" id="{6C11784F-3F36-C617-732D-83778C0D4C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9752" y="2562546"/>
            <a:ext cx="615594" cy="615594"/>
          </a:xfrm>
          <a:prstGeom prst="rect">
            <a:avLst/>
          </a:prstGeom>
        </p:spPr>
      </p:pic>
      <p:pic>
        <p:nvPicPr>
          <p:cNvPr id="10" name="Gráfico 21" descr="Classificação 3 estrelas com preenchimento sólido">
            <a:extLst>
              <a:ext uri="{FF2B5EF4-FFF2-40B4-BE49-F238E27FC236}">
                <a16:creationId xmlns:a16="http://schemas.microsoft.com/office/drawing/2014/main" id="{4BF62D15-DF66-77AD-C8D6-1B18BBD74C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406831" y="4183723"/>
            <a:ext cx="767993" cy="767993"/>
          </a:xfrm>
          <a:prstGeom prst="rect">
            <a:avLst/>
          </a:prstGeom>
        </p:spPr>
      </p:pic>
      <p:pic>
        <p:nvPicPr>
          <p:cNvPr id="13" name="Gráfico 21" descr="Alterações e ajustes estrutura de tópicos">
            <a:extLst>
              <a:ext uri="{FF2B5EF4-FFF2-40B4-BE49-F238E27FC236}">
                <a16:creationId xmlns:a16="http://schemas.microsoft.com/office/drawing/2014/main" id="{CDCF4861-4C99-2772-AE83-F8D2C8C407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53653" y="3673012"/>
            <a:ext cx="615594" cy="61559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4C61127-12DE-A3C9-C401-9ADF2D296734}"/>
              </a:ext>
            </a:extLst>
          </p:cNvPr>
          <p:cNvSpPr txBox="1"/>
          <p:nvPr/>
        </p:nvSpPr>
        <p:spPr>
          <a:xfrm>
            <a:off x="471046" y="6411042"/>
            <a:ext cx="2205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8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rebuchet MS (Corpo)"/>
              </a:rPr>
              <a:t>(Art. 13</a:t>
            </a: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Trebuchet MS (Corpo)"/>
              </a:rPr>
              <a:t>)</a:t>
            </a:r>
            <a:endParaRPr lang="pt-BR" sz="18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Trebuchet MS (Corpo)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F384F675-94F0-F0C3-D57C-2922B867B948}"/>
              </a:ext>
            </a:extLst>
          </p:cNvPr>
          <p:cNvSpPr txBox="1">
            <a:spLocks/>
          </p:cNvSpPr>
          <p:nvPr/>
        </p:nvSpPr>
        <p:spPr>
          <a:xfrm>
            <a:off x="471046" y="262292"/>
            <a:ext cx="10867513" cy="7537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Periodicidade, Fato Gerador e Prazos</a:t>
            </a:r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03BFAAAD-FC56-BB82-D0A1-EB538C500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442039"/>
              </p:ext>
            </p:extLst>
          </p:nvPr>
        </p:nvGraphicFramePr>
        <p:xfrm>
          <a:off x="226850" y="-103182"/>
          <a:ext cx="11738300" cy="6316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024">
                  <a:extLst>
                    <a:ext uri="{9D8B030D-6E8A-4147-A177-3AD203B41FA5}">
                      <a16:colId xmlns:a16="http://schemas.microsoft.com/office/drawing/2014/main" val="2604618778"/>
                    </a:ext>
                  </a:extLst>
                </a:gridCol>
                <a:gridCol w="6579325">
                  <a:extLst>
                    <a:ext uri="{9D8B030D-6E8A-4147-A177-3AD203B41FA5}">
                      <a16:colId xmlns:a16="http://schemas.microsoft.com/office/drawing/2014/main" val="1003715910"/>
                    </a:ext>
                  </a:extLst>
                </a:gridCol>
                <a:gridCol w="3158951">
                  <a:extLst>
                    <a:ext uri="{9D8B030D-6E8A-4147-A177-3AD203B41FA5}">
                      <a16:colId xmlns:a16="http://schemas.microsoft.com/office/drawing/2014/main" val="435613500"/>
                    </a:ext>
                  </a:extLst>
                </a:gridCol>
              </a:tblGrid>
              <a:tr h="618436">
                <a:tc>
                  <a:txBody>
                    <a:bodyPr/>
                    <a:lstStyle/>
                    <a:p>
                      <a:r>
                        <a:rPr lang="pt-BR" dirty="0"/>
                        <a:t>Periodicidade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Fato Gerador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Prazo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0138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Anual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01/01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15/01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de cada ano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5583607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Mensal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31/01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mês seguinte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94562512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Mensal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dos meses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janeiro a dezembro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mês seguinte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91775715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Balancete Mensal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dos meses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janeiro a dezembro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dias corridos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86558001"/>
                  </a:ext>
                </a:extLst>
              </a:tr>
              <a:tr h="595122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Bimestral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dos meses de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fevereiro, abril, junho, agosto, outubro e dezembro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de cada ano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mês seguinte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86695485"/>
                  </a:ext>
                </a:extLst>
              </a:tr>
              <a:tr h="595122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Trimestral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último dia dos meses de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março, junho, setembro e dezembro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mês seguinte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41522227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Quadrimestral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dos meses de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abril, agosto e dezembro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mês seguinte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79396806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Semestral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dos meses de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junho e dezembro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mês seguinte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88764448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Mensal Final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31/12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último dia do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mês seguinte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62431465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Anual Final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31/12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dias corridos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23002304"/>
                  </a:ext>
                </a:extLst>
              </a:tr>
              <a:tr h="4254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Anual Especial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31/12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de cada ano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120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dias corridos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9371589"/>
                  </a:ext>
                </a:extLst>
              </a:tr>
              <a:tr h="595122">
                <a:tc>
                  <a:txBody>
                    <a:bodyPr/>
                    <a:lstStyle/>
                    <a:p>
                      <a:pPr algn="l" fontAlgn="b">
                        <a:buClr>
                          <a:srgbClr val="000000"/>
                        </a:buClr>
                        <a:buSzPts val="1100"/>
                        <a:buFont typeface="Aptos Narrow" panose="020B0004020202020204" pitchFamily="34" charset="0"/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Avulsa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data de acontecimento da situação implementadora da condição (remessa condicionada a ocorrência de </a:t>
                      </a: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fato futuro e incerto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)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Prazo específico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para cada item da prestação de contas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15213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207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FE72762B-6A93-77FB-AAB2-9A09C98AD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98" y="257097"/>
            <a:ext cx="8596668" cy="822403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Não envio das prestações de contas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A565E255-C2A7-A1C4-F986-34B0FB95F56F}"/>
              </a:ext>
            </a:extLst>
          </p:cNvPr>
          <p:cNvGrpSpPr/>
          <p:nvPr/>
        </p:nvGrpSpPr>
        <p:grpSpPr>
          <a:xfrm>
            <a:off x="1298467" y="2428175"/>
            <a:ext cx="9315558" cy="2883600"/>
            <a:chOff x="0" y="526153"/>
            <a:chExt cx="11449266" cy="2509650"/>
          </a:xfrm>
          <a:solidFill>
            <a:srgbClr val="233C88"/>
          </a:solidFill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7C43C713-BA9C-813F-C5A2-7EC359B687A3}"/>
                </a:ext>
              </a:extLst>
            </p:cNvPr>
            <p:cNvSpPr/>
            <p:nvPr/>
          </p:nvSpPr>
          <p:spPr>
            <a:xfrm>
              <a:off x="0" y="526153"/>
              <a:ext cx="11449266" cy="2509650"/>
            </a:xfrm>
            <a:prstGeom prst="roundRect">
              <a:avLst/>
            </a:prstGeom>
            <a:grpFill/>
            <a:ln>
              <a:solidFill>
                <a:srgbClr val="233C88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3" name="Retângulo: Cantos Arredondados 4">
              <a:extLst>
                <a:ext uri="{FF2B5EF4-FFF2-40B4-BE49-F238E27FC236}">
                  <a16:creationId xmlns:a16="http://schemas.microsoft.com/office/drawing/2014/main" id="{FB28B436-5587-93B5-7B3A-41772D903CDB}"/>
                </a:ext>
              </a:extLst>
            </p:cNvPr>
            <p:cNvSpPr txBox="1"/>
            <p:nvPr/>
          </p:nvSpPr>
          <p:spPr>
            <a:xfrm>
              <a:off x="122511" y="648664"/>
              <a:ext cx="11057501" cy="2229633"/>
            </a:xfrm>
            <a:prstGeom prst="rect">
              <a:avLst/>
            </a:prstGeom>
            <a:grpFill/>
            <a:ln>
              <a:solidFill>
                <a:srgbClr val="233C88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just"/>
              <a:r>
                <a:rPr lang="pt-BR" sz="3200" dirty="0">
                  <a:latin typeface="Trebuchet MS (Corpo)"/>
                </a:rPr>
                <a:t>A UAPC e todas as </a:t>
              </a:r>
              <a:r>
                <a:rPr lang="pt-BR" sz="3200" dirty="0" err="1">
                  <a:latin typeface="Trebuchet MS (Corpo)"/>
                </a:rPr>
                <a:t>UPCs</a:t>
              </a:r>
              <a:r>
                <a:rPr lang="pt-BR" sz="3200" dirty="0">
                  <a:latin typeface="Trebuchet MS (Corpo)"/>
                </a:rPr>
                <a:t> vinculadas ficarão em situação de </a:t>
              </a:r>
              <a:r>
                <a:rPr lang="pt-BR" sz="3200" u="sng" dirty="0">
                  <a:latin typeface="Trebuchet MS (Corpo)"/>
                </a:rPr>
                <a:t>INADIMPLÊNCIA</a:t>
              </a:r>
              <a:r>
                <a:rPr lang="pt-BR" sz="3200" dirty="0">
                  <a:latin typeface="Trebuchet MS (Corpo)"/>
                </a:rPr>
                <a:t> enquanto não houver a entrega da prestação de contas. </a:t>
              </a:r>
              <a:r>
                <a:rPr lang="pt-BR" sz="2000" dirty="0">
                  <a:latin typeface="Trebuchet MS (Corpo)"/>
                </a:rPr>
                <a:t>(Art. 20, IN TCE-PI nº 05/2023)</a:t>
              </a:r>
              <a:endParaRPr lang="pt-BR" sz="3200" dirty="0">
                <a:latin typeface="Trebuchet MS (Corpo)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990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FE72762B-6A93-77FB-AAB2-9A09C98AD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98" y="257097"/>
            <a:ext cx="8596668" cy="638201"/>
          </a:xfrm>
        </p:spPr>
        <p:txBody>
          <a:bodyPr>
            <a:no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Possíveis sanções e providências</a:t>
            </a: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87EF9160-0A5C-9C4D-0A54-7CD53F6F2ADD}"/>
              </a:ext>
            </a:extLst>
          </p:cNvPr>
          <p:cNvSpPr/>
          <p:nvPr/>
        </p:nvSpPr>
        <p:spPr>
          <a:xfrm>
            <a:off x="998488" y="1612889"/>
            <a:ext cx="7548612" cy="797284"/>
          </a:xfrm>
          <a:custGeom>
            <a:avLst/>
            <a:gdLst>
              <a:gd name="connsiteX0" fmla="*/ 0 w 7548612"/>
              <a:gd name="connsiteY0" fmla="*/ 132883 h 797284"/>
              <a:gd name="connsiteX1" fmla="*/ 132883 w 7548612"/>
              <a:gd name="connsiteY1" fmla="*/ 0 h 797284"/>
              <a:gd name="connsiteX2" fmla="*/ 7415729 w 7548612"/>
              <a:gd name="connsiteY2" fmla="*/ 0 h 797284"/>
              <a:gd name="connsiteX3" fmla="*/ 7548612 w 7548612"/>
              <a:gd name="connsiteY3" fmla="*/ 132883 h 797284"/>
              <a:gd name="connsiteX4" fmla="*/ 7548612 w 7548612"/>
              <a:gd name="connsiteY4" fmla="*/ 664401 h 797284"/>
              <a:gd name="connsiteX5" fmla="*/ 7415729 w 7548612"/>
              <a:gd name="connsiteY5" fmla="*/ 797284 h 797284"/>
              <a:gd name="connsiteX6" fmla="*/ 132883 w 7548612"/>
              <a:gd name="connsiteY6" fmla="*/ 797284 h 797284"/>
              <a:gd name="connsiteX7" fmla="*/ 0 w 7548612"/>
              <a:gd name="connsiteY7" fmla="*/ 664401 h 797284"/>
              <a:gd name="connsiteX8" fmla="*/ 0 w 7548612"/>
              <a:gd name="connsiteY8" fmla="*/ 132883 h 797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8612" h="797284">
                <a:moveTo>
                  <a:pt x="0" y="132883"/>
                </a:moveTo>
                <a:cubicBezTo>
                  <a:pt x="0" y="59494"/>
                  <a:pt x="59494" y="0"/>
                  <a:pt x="132883" y="0"/>
                </a:cubicBezTo>
                <a:lnTo>
                  <a:pt x="7415729" y="0"/>
                </a:lnTo>
                <a:cubicBezTo>
                  <a:pt x="7489118" y="0"/>
                  <a:pt x="7548612" y="59494"/>
                  <a:pt x="7548612" y="132883"/>
                </a:cubicBezTo>
                <a:lnTo>
                  <a:pt x="7548612" y="664401"/>
                </a:lnTo>
                <a:cubicBezTo>
                  <a:pt x="7548612" y="737790"/>
                  <a:pt x="7489118" y="797284"/>
                  <a:pt x="7415729" y="797284"/>
                </a:cubicBezTo>
                <a:lnTo>
                  <a:pt x="132883" y="797284"/>
                </a:lnTo>
                <a:cubicBezTo>
                  <a:pt x="59494" y="797284"/>
                  <a:pt x="0" y="737790"/>
                  <a:pt x="0" y="664401"/>
                </a:cubicBezTo>
                <a:lnTo>
                  <a:pt x="0" y="132883"/>
                </a:lnTo>
                <a:close/>
              </a:path>
            </a:pathLst>
          </a:custGeom>
          <a:solidFill>
            <a:srgbClr val="233C88"/>
          </a:solidFill>
          <a:ln>
            <a:solidFill>
              <a:srgbClr val="233C88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0360" tIns="130360" rIns="130360" bIns="130360" numCol="1" spcCol="1270" anchor="ctr" anchorCtr="0">
            <a:noAutofit/>
          </a:bodyPr>
          <a:lstStyle/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kern="1200">
                <a:solidFill>
                  <a:prstClr val="white"/>
                </a:solidFill>
                <a:latin typeface="Trebuchet MS (Corpo)"/>
                <a:ea typeface="+mn-ea"/>
                <a:cs typeface="+mn-cs"/>
              </a:rPr>
              <a:t>Multa</a:t>
            </a: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875D2736-A538-2EBD-B084-5EA07F6BA781}"/>
              </a:ext>
            </a:extLst>
          </p:cNvPr>
          <p:cNvSpPr/>
          <p:nvPr/>
        </p:nvSpPr>
        <p:spPr>
          <a:xfrm>
            <a:off x="998488" y="2585291"/>
            <a:ext cx="7548612" cy="955327"/>
          </a:xfrm>
          <a:custGeom>
            <a:avLst/>
            <a:gdLst>
              <a:gd name="connsiteX0" fmla="*/ 0 w 7548612"/>
              <a:gd name="connsiteY0" fmla="*/ 159224 h 955327"/>
              <a:gd name="connsiteX1" fmla="*/ 159224 w 7548612"/>
              <a:gd name="connsiteY1" fmla="*/ 0 h 955327"/>
              <a:gd name="connsiteX2" fmla="*/ 7389388 w 7548612"/>
              <a:gd name="connsiteY2" fmla="*/ 0 h 955327"/>
              <a:gd name="connsiteX3" fmla="*/ 7548612 w 7548612"/>
              <a:gd name="connsiteY3" fmla="*/ 159224 h 955327"/>
              <a:gd name="connsiteX4" fmla="*/ 7548612 w 7548612"/>
              <a:gd name="connsiteY4" fmla="*/ 796103 h 955327"/>
              <a:gd name="connsiteX5" fmla="*/ 7389388 w 7548612"/>
              <a:gd name="connsiteY5" fmla="*/ 955327 h 955327"/>
              <a:gd name="connsiteX6" fmla="*/ 159224 w 7548612"/>
              <a:gd name="connsiteY6" fmla="*/ 955327 h 955327"/>
              <a:gd name="connsiteX7" fmla="*/ 0 w 7548612"/>
              <a:gd name="connsiteY7" fmla="*/ 796103 h 955327"/>
              <a:gd name="connsiteX8" fmla="*/ 0 w 7548612"/>
              <a:gd name="connsiteY8" fmla="*/ 159224 h 955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8612" h="955327">
                <a:moveTo>
                  <a:pt x="0" y="159224"/>
                </a:moveTo>
                <a:cubicBezTo>
                  <a:pt x="0" y="71287"/>
                  <a:pt x="71287" y="0"/>
                  <a:pt x="159224" y="0"/>
                </a:cubicBezTo>
                <a:lnTo>
                  <a:pt x="7389388" y="0"/>
                </a:lnTo>
                <a:cubicBezTo>
                  <a:pt x="7477325" y="0"/>
                  <a:pt x="7548612" y="71287"/>
                  <a:pt x="7548612" y="159224"/>
                </a:cubicBezTo>
                <a:lnTo>
                  <a:pt x="7548612" y="796103"/>
                </a:lnTo>
                <a:cubicBezTo>
                  <a:pt x="7548612" y="884040"/>
                  <a:pt x="7477325" y="955327"/>
                  <a:pt x="7389388" y="955327"/>
                </a:cubicBezTo>
                <a:lnTo>
                  <a:pt x="159224" y="955327"/>
                </a:lnTo>
                <a:cubicBezTo>
                  <a:pt x="71287" y="955327"/>
                  <a:pt x="0" y="884040"/>
                  <a:pt x="0" y="796103"/>
                </a:cubicBezTo>
                <a:lnTo>
                  <a:pt x="0" y="15922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075" tIns="138075" rIns="138075" bIns="138075" numCol="1" spcCol="1270" anchor="ctr" anchorCtr="0">
            <a:noAutofit/>
          </a:bodyPr>
          <a:lstStyle/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kern="1200" dirty="0">
                <a:latin typeface="Trebuchet MS (Corpo)"/>
              </a:rPr>
              <a:t>Instauração de tomada de contas</a:t>
            </a:r>
            <a:endParaRPr lang="pt-BR" sz="1600" kern="1200" dirty="0">
              <a:latin typeface="Trebuchet MS (Corpo)"/>
            </a:endParaRPr>
          </a:p>
        </p:txBody>
      </p:sp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FFDECDE6-C41C-80ED-320C-6982F2C8CF16}"/>
              </a:ext>
            </a:extLst>
          </p:cNvPr>
          <p:cNvSpPr/>
          <p:nvPr/>
        </p:nvSpPr>
        <p:spPr>
          <a:xfrm>
            <a:off x="998488" y="3707659"/>
            <a:ext cx="7548612" cy="1203673"/>
          </a:xfrm>
          <a:custGeom>
            <a:avLst/>
            <a:gdLst>
              <a:gd name="connsiteX0" fmla="*/ 0 w 7548612"/>
              <a:gd name="connsiteY0" fmla="*/ 200616 h 1203673"/>
              <a:gd name="connsiteX1" fmla="*/ 200616 w 7548612"/>
              <a:gd name="connsiteY1" fmla="*/ 0 h 1203673"/>
              <a:gd name="connsiteX2" fmla="*/ 7347996 w 7548612"/>
              <a:gd name="connsiteY2" fmla="*/ 0 h 1203673"/>
              <a:gd name="connsiteX3" fmla="*/ 7548612 w 7548612"/>
              <a:gd name="connsiteY3" fmla="*/ 200616 h 1203673"/>
              <a:gd name="connsiteX4" fmla="*/ 7548612 w 7548612"/>
              <a:gd name="connsiteY4" fmla="*/ 1003057 h 1203673"/>
              <a:gd name="connsiteX5" fmla="*/ 7347996 w 7548612"/>
              <a:gd name="connsiteY5" fmla="*/ 1203673 h 1203673"/>
              <a:gd name="connsiteX6" fmla="*/ 200616 w 7548612"/>
              <a:gd name="connsiteY6" fmla="*/ 1203673 h 1203673"/>
              <a:gd name="connsiteX7" fmla="*/ 0 w 7548612"/>
              <a:gd name="connsiteY7" fmla="*/ 1003057 h 1203673"/>
              <a:gd name="connsiteX8" fmla="*/ 0 w 7548612"/>
              <a:gd name="connsiteY8" fmla="*/ 200616 h 1203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8612" h="1203673">
                <a:moveTo>
                  <a:pt x="0" y="200616"/>
                </a:moveTo>
                <a:cubicBezTo>
                  <a:pt x="0" y="89819"/>
                  <a:pt x="89819" y="0"/>
                  <a:pt x="200616" y="0"/>
                </a:cubicBezTo>
                <a:lnTo>
                  <a:pt x="7347996" y="0"/>
                </a:lnTo>
                <a:cubicBezTo>
                  <a:pt x="7458793" y="0"/>
                  <a:pt x="7548612" y="89819"/>
                  <a:pt x="7548612" y="200616"/>
                </a:cubicBezTo>
                <a:lnTo>
                  <a:pt x="7548612" y="1003057"/>
                </a:lnTo>
                <a:cubicBezTo>
                  <a:pt x="7548612" y="1113854"/>
                  <a:pt x="7458793" y="1203673"/>
                  <a:pt x="7347996" y="1203673"/>
                </a:cubicBezTo>
                <a:lnTo>
                  <a:pt x="200616" y="1203673"/>
                </a:lnTo>
                <a:cubicBezTo>
                  <a:pt x="89819" y="1203673"/>
                  <a:pt x="0" y="1113854"/>
                  <a:pt x="0" y="1003057"/>
                </a:cubicBezTo>
                <a:lnTo>
                  <a:pt x="0" y="200616"/>
                </a:lnTo>
                <a:close/>
              </a:path>
            </a:pathLst>
          </a:custGeom>
          <a:solidFill>
            <a:srgbClr val="233C88"/>
          </a:solidFill>
          <a:ln>
            <a:solidFill>
              <a:srgbClr val="233C88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0198" tIns="150198" rIns="150198" bIns="150198" numCol="1" spcCol="1270" anchor="ctr" anchorCtr="0">
            <a:noAutofit/>
          </a:bodyPr>
          <a:lstStyle/>
          <a:p>
            <a:pPr marL="0" lvl="0" indent="0" algn="just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kern="1200" dirty="0">
                <a:latin typeface="Trebuchet MS (Corpo)"/>
              </a:rPr>
              <a:t>Bloqueio da movimentação das contas bancárias</a:t>
            </a:r>
            <a:endParaRPr lang="pt-BR" sz="1600" kern="1200" dirty="0">
              <a:latin typeface="Trebuchet MS (Corpo)"/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6CFF2F5C-58EA-58E4-E7F1-F34A6534CB8D}"/>
              </a:ext>
            </a:extLst>
          </p:cNvPr>
          <p:cNvSpPr/>
          <p:nvPr/>
        </p:nvSpPr>
        <p:spPr>
          <a:xfrm>
            <a:off x="998488" y="5111840"/>
            <a:ext cx="7548612" cy="1085760"/>
          </a:xfrm>
          <a:custGeom>
            <a:avLst/>
            <a:gdLst>
              <a:gd name="connsiteX0" fmla="*/ 0 w 7548612"/>
              <a:gd name="connsiteY0" fmla="*/ 180964 h 1085760"/>
              <a:gd name="connsiteX1" fmla="*/ 180964 w 7548612"/>
              <a:gd name="connsiteY1" fmla="*/ 0 h 1085760"/>
              <a:gd name="connsiteX2" fmla="*/ 7367648 w 7548612"/>
              <a:gd name="connsiteY2" fmla="*/ 0 h 1085760"/>
              <a:gd name="connsiteX3" fmla="*/ 7548612 w 7548612"/>
              <a:gd name="connsiteY3" fmla="*/ 180964 h 1085760"/>
              <a:gd name="connsiteX4" fmla="*/ 7548612 w 7548612"/>
              <a:gd name="connsiteY4" fmla="*/ 904796 h 1085760"/>
              <a:gd name="connsiteX5" fmla="*/ 7367648 w 7548612"/>
              <a:gd name="connsiteY5" fmla="*/ 1085760 h 1085760"/>
              <a:gd name="connsiteX6" fmla="*/ 180964 w 7548612"/>
              <a:gd name="connsiteY6" fmla="*/ 1085760 h 1085760"/>
              <a:gd name="connsiteX7" fmla="*/ 0 w 7548612"/>
              <a:gd name="connsiteY7" fmla="*/ 904796 h 1085760"/>
              <a:gd name="connsiteX8" fmla="*/ 0 w 7548612"/>
              <a:gd name="connsiteY8" fmla="*/ 180964 h 108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48612" h="1085760">
                <a:moveTo>
                  <a:pt x="0" y="180964"/>
                </a:moveTo>
                <a:cubicBezTo>
                  <a:pt x="0" y="81020"/>
                  <a:pt x="81020" y="0"/>
                  <a:pt x="180964" y="0"/>
                </a:cubicBezTo>
                <a:lnTo>
                  <a:pt x="7367648" y="0"/>
                </a:lnTo>
                <a:cubicBezTo>
                  <a:pt x="7467592" y="0"/>
                  <a:pt x="7548612" y="81020"/>
                  <a:pt x="7548612" y="180964"/>
                </a:cubicBezTo>
                <a:lnTo>
                  <a:pt x="7548612" y="904796"/>
                </a:lnTo>
                <a:cubicBezTo>
                  <a:pt x="7548612" y="1004740"/>
                  <a:pt x="7467592" y="1085760"/>
                  <a:pt x="7367648" y="1085760"/>
                </a:cubicBezTo>
                <a:lnTo>
                  <a:pt x="180964" y="1085760"/>
                </a:lnTo>
                <a:cubicBezTo>
                  <a:pt x="81020" y="1085760"/>
                  <a:pt x="0" y="1004740"/>
                  <a:pt x="0" y="904796"/>
                </a:cubicBezTo>
                <a:lnTo>
                  <a:pt x="0" y="180964"/>
                </a:lnTo>
                <a:close/>
              </a:path>
            </a:pathLst>
          </a:custGeom>
          <a:solidFill>
            <a:srgbClr val="FFCB04">
              <a:lumMod val="75000"/>
            </a:srgbClr>
          </a:solidFill>
          <a:ln w="19050" cap="rnd" cmpd="sng" algn="ctr">
            <a:solidFill>
              <a:srgbClr val="FFCB04">
                <a:lumMod val="75000"/>
              </a:srgb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4442" tIns="144442" rIns="144442" bIns="144442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kern="1200" dirty="0"/>
              <a:t>Julgamento pela irregularidade das contas no âmbito de processos de contas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8E90E4A-8733-2748-1DF2-9AD955FFB8D1}"/>
              </a:ext>
            </a:extLst>
          </p:cNvPr>
          <p:cNvSpPr txBox="1"/>
          <p:nvPr/>
        </p:nvSpPr>
        <p:spPr>
          <a:xfrm>
            <a:off x="1004935" y="6257767"/>
            <a:ext cx="61020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Trebuchet MS (Corpo)"/>
              </a:rPr>
              <a:t>(Art. 22, IN TCE-PI nº 05/2023)</a:t>
            </a:r>
            <a:endParaRPr lang="pt-BR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24E5DBD-D532-2C23-F38D-E846CE44DB71}"/>
              </a:ext>
            </a:extLst>
          </p:cNvPr>
          <p:cNvGrpSpPr/>
          <p:nvPr/>
        </p:nvGrpSpPr>
        <p:grpSpPr>
          <a:xfrm>
            <a:off x="7543800" y="4559834"/>
            <a:ext cx="4330700" cy="1015465"/>
            <a:chOff x="2225016" y="5866540"/>
            <a:chExt cx="6644006" cy="667673"/>
          </a:xfrm>
        </p:grpSpPr>
        <p:cxnSp>
          <p:nvCxnSpPr>
            <p:cNvPr id="4" name="Conector de Seta Reta 3">
              <a:extLst>
                <a:ext uri="{FF2B5EF4-FFF2-40B4-BE49-F238E27FC236}">
                  <a16:creationId xmlns:a16="http://schemas.microsoft.com/office/drawing/2014/main" id="{F9966596-498F-62B6-E3E9-8527FA7EBA44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 flipV="1">
              <a:off x="2225016" y="6170087"/>
              <a:ext cx="1955277" cy="36412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9D0DB9B7-0F25-A9F4-196E-F12114ACB424}"/>
                </a:ext>
              </a:extLst>
            </p:cNvPr>
            <p:cNvSpPr txBox="1"/>
            <p:nvPr/>
          </p:nvSpPr>
          <p:spPr>
            <a:xfrm>
              <a:off x="4180293" y="5866540"/>
              <a:ext cx="4688729" cy="6070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just"/>
              <a:r>
                <a:rPr lang="pt-BR" dirty="0">
                  <a:solidFill>
                    <a:srgbClr val="C00000"/>
                  </a:solidFill>
                  <a:latin typeface="Trebuchet MS (Corpo)"/>
                </a:rPr>
                <a:t>Possibilidade de declaração de inelegibilidade pela Justiça Eleitoral</a:t>
              </a:r>
            </a:p>
          </p:txBody>
        </p:sp>
      </p:grpSp>
      <p:pic>
        <p:nvPicPr>
          <p:cNvPr id="9" name="Picture 4" descr="Gif animado no grid consulta - Consultas - Scriptcase">
            <a:extLst>
              <a:ext uri="{FF2B5EF4-FFF2-40B4-BE49-F238E27FC236}">
                <a16:creationId xmlns:a16="http://schemas.microsoft.com/office/drawing/2014/main" id="{E1D0D776-51DB-6C04-6BAC-C8BC38908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977" y="3818003"/>
            <a:ext cx="741834" cy="74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6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1251BDB4-04AA-D800-E4F3-3666EFEBF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303850"/>
            <a:ext cx="9009591" cy="923925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Acompanhamento dos prazos e entregas</a:t>
            </a:r>
          </a:p>
        </p:txBody>
      </p:sp>
      <p:pic>
        <p:nvPicPr>
          <p:cNvPr id="6" name="Picture 2" descr="Um motor de busca filosófico | Filosofemos ...">
            <a:extLst>
              <a:ext uri="{FF2B5EF4-FFF2-40B4-BE49-F238E27FC236}">
                <a16:creationId xmlns:a16="http://schemas.microsoft.com/office/drawing/2014/main" id="{B2F9CE79-FA0C-D74B-2D25-643BE308B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50926" y="2371147"/>
            <a:ext cx="2000154" cy="29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362395C-3A88-0570-3155-B6254A328A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407" r="2342" b="19630"/>
          <a:stretch/>
        </p:blipFill>
        <p:spPr>
          <a:xfrm>
            <a:off x="1359341" y="1542999"/>
            <a:ext cx="7340773" cy="49730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65FD6443-6390-951A-7C68-5C881D4E2302}"/>
              </a:ext>
            </a:extLst>
          </p:cNvPr>
          <p:cNvSpPr/>
          <p:nvPr/>
        </p:nvSpPr>
        <p:spPr>
          <a:xfrm>
            <a:off x="3568700" y="3479798"/>
            <a:ext cx="2235200" cy="4445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02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E1422-AEA0-ED76-AD70-C70B40B9D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D045D9E8-A1DB-1F3C-F5CB-FB398893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303850"/>
            <a:ext cx="9009591" cy="923925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Acompanhamento dos prazos e entregas</a:t>
            </a:r>
          </a:p>
        </p:txBody>
      </p:sp>
      <p:pic>
        <p:nvPicPr>
          <p:cNvPr id="6" name="Picture 2" descr="Um motor de busca filosófico | Filosofemos ...">
            <a:extLst>
              <a:ext uri="{FF2B5EF4-FFF2-40B4-BE49-F238E27FC236}">
                <a16:creationId xmlns:a16="http://schemas.microsoft.com/office/drawing/2014/main" id="{8D7A6103-5422-E291-19E9-D61AF85A0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34524" y="2320347"/>
            <a:ext cx="2000154" cy="29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58988CF-6D71-8D4F-F583-210ADFEFB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787" y="1649725"/>
            <a:ext cx="7834341" cy="4904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A36F97E-D731-716D-B75C-FE25EB729061}"/>
              </a:ext>
            </a:extLst>
          </p:cNvPr>
          <p:cNvSpPr/>
          <p:nvPr/>
        </p:nvSpPr>
        <p:spPr>
          <a:xfrm>
            <a:off x="5905500" y="5651498"/>
            <a:ext cx="939800" cy="4445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B0012B2-3710-1460-B1BD-260679F44700}"/>
              </a:ext>
            </a:extLst>
          </p:cNvPr>
          <p:cNvSpPr/>
          <p:nvPr/>
        </p:nvSpPr>
        <p:spPr>
          <a:xfrm>
            <a:off x="8128000" y="5651498"/>
            <a:ext cx="939800" cy="4445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4529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1" descr="Ábaco estrutura de tópicos">
            <a:extLst>
              <a:ext uri="{FF2B5EF4-FFF2-40B4-BE49-F238E27FC236}">
                <a16:creationId xmlns:a16="http://schemas.microsoft.com/office/drawing/2014/main" id="{B4C712D0-8748-7E16-122B-86184AB052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36699" y="3055277"/>
            <a:ext cx="767993" cy="767993"/>
          </a:xfrm>
          <a:prstGeom prst="rect">
            <a:avLst/>
          </a:prstGeom>
        </p:spPr>
      </p:pic>
      <p:pic>
        <p:nvPicPr>
          <p:cNvPr id="8" name="Gráfico 21" descr="Money">
            <a:extLst>
              <a:ext uri="{FF2B5EF4-FFF2-40B4-BE49-F238E27FC236}">
                <a16:creationId xmlns:a16="http://schemas.microsoft.com/office/drawing/2014/main" id="{467D7902-A325-23AE-4CB0-5D6F96EEAE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0167" y="2562546"/>
            <a:ext cx="615594" cy="615594"/>
          </a:xfrm>
          <a:prstGeom prst="rect">
            <a:avLst/>
          </a:prstGeom>
        </p:spPr>
      </p:pic>
      <p:pic>
        <p:nvPicPr>
          <p:cNvPr id="10" name="Gráfico 21" descr="Classificação 3 estrelas com preenchimento sólido">
            <a:extLst>
              <a:ext uri="{FF2B5EF4-FFF2-40B4-BE49-F238E27FC236}">
                <a16:creationId xmlns:a16="http://schemas.microsoft.com/office/drawing/2014/main" id="{9450B336-15DE-7443-3B8A-9471A53E7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57246" y="4183723"/>
            <a:ext cx="767993" cy="767993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28692F24-C0CB-F205-70E9-44480EEDD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261768"/>
            <a:ext cx="8596668" cy="92392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Sistemas de Prestações de Contas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8ACBD13-E667-B8A3-A87B-C2A74DCA3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57154" y="1250432"/>
            <a:ext cx="5557955" cy="548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95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25CD2-E192-33EB-C528-F02F37E5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C24ECB90-EF98-B6DE-224F-80281B4F6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261768"/>
            <a:ext cx="8596668" cy="92392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Sistemas de Prestações de Contas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B095B9C3-C768-0F23-69C5-50F155784028}"/>
              </a:ext>
            </a:extLst>
          </p:cNvPr>
          <p:cNvGrpSpPr/>
          <p:nvPr/>
        </p:nvGrpSpPr>
        <p:grpSpPr>
          <a:xfrm>
            <a:off x="419100" y="1480526"/>
            <a:ext cx="10439400" cy="1979640"/>
            <a:chOff x="419100" y="1480526"/>
            <a:chExt cx="10439400" cy="1979640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D62C8941-961E-A233-E6E5-E0A8C6B3291E}"/>
                </a:ext>
              </a:extLst>
            </p:cNvPr>
            <p:cNvSpPr/>
            <p:nvPr/>
          </p:nvSpPr>
          <p:spPr>
            <a:xfrm>
              <a:off x="419100" y="1834766"/>
              <a:ext cx="10439400" cy="1625400"/>
            </a:xfrm>
            <a:custGeom>
              <a:avLst/>
              <a:gdLst>
                <a:gd name="connsiteX0" fmla="*/ 0 w 10439400"/>
                <a:gd name="connsiteY0" fmla="*/ 0 h 1625400"/>
                <a:gd name="connsiteX1" fmla="*/ 10439400 w 10439400"/>
                <a:gd name="connsiteY1" fmla="*/ 0 h 1625400"/>
                <a:gd name="connsiteX2" fmla="*/ 10439400 w 10439400"/>
                <a:gd name="connsiteY2" fmla="*/ 1625400 h 1625400"/>
                <a:gd name="connsiteX3" fmla="*/ 0 w 10439400"/>
                <a:gd name="connsiteY3" fmla="*/ 1625400 h 1625400"/>
                <a:gd name="connsiteX4" fmla="*/ 0 w 10439400"/>
                <a:gd name="connsiteY4" fmla="*/ 0 h 162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400" h="1625400">
                  <a:moveTo>
                    <a:pt x="0" y="0"/>
                  </a:moveTo>
                  <a:lnTo>
                    <a:pt x="10439400" y="0"/>
                  </a:lnTo>
                  <a:lnTo>
                    <a:pt x="10439400" y="1625400"/>
                  </a:lnTo>
                  <a:lnTo>
                    <a:pt x="0" y="1625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213" tIns="499872" rIns="810213" bIns="128016" numCol="1" spcCol="1270" anchor="t" anchorCtr="0">
              <a:noAutofit/>
            </a:bodyPr>
            <a:lstStyle/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Trebuchet MS" panose="020B0603020202020204"/>
                  <a:ea typeface="+mn-ea"/>
                  <a:cs typeface="+mn-cs"/>
                </a:rPr>
                <a:t>Apresentação de documentos diversos em formato PDF sobre a gestão contábil, financeira, orçamentária, operacional ou patrimonial dos entes</a:t>
              </a:r>
            </a:p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Trebuchet MS" panose="020B0603020202020204"/>
                  <a:ea typeface="+mn-ea"/>
                  <a:cs typeface="+mn-cs"/>
                </a:rPr>
                <a:t>Ex.: Extratos bancários, Demonstrativos diversos</a:t>
              </a:r>
              <a:r>
                <a:rPr lang="pt-BR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Trebuchet MS" panose="020B0603020202020204"/>
                </a:rPr>
                <a:t> </a:t>
              </a:r>
              <a:r>
                <a:rPr lang="pt-BR" sz="1800" kern="12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Trebuchet MS" panose="020B0603020202020204"/>
                  <a:ea typeface="+mn-ea"/>
                  <a:cs typeface="+mn-cs"/>
                </a:rPr>
                <a:t>etc.</a:t>
              </a: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02FB7C3F-B26D-E445-F8C0-4F415EEF3D2C}"/>
                </a:ext>
              </a:extLst>
            </p:cNvPr>
            <p:cNvSpPr/>
            <p:nvPr/>
          </p:nvSpPr>
          <p:spPr>
            <a:xfrm>
              <a:off x="941070" y="1480526"/>
              <a:ext cx="7307580" cy="708480"/>
            </a:xfrm>
            <a:custGeom>
              <a:avLst/>
              <a:gdLst>
                <a:gd name="connsiteX0" fmla="*/ 0 w 7307580"/>
                <a:gd name="connsiteY0" fmla="*/ 118082 h 708480"/>
                <a:gd name="connsiteX1" fmla="*/ 118082 w 7307580"/>
                <a:gd name="connsiteY1" fmla="*/ 0 h 708480"/>
                <a:gd name="connsiteX2" fmla="*/ 7189498 w 7307580"/>
                <a:gd name="connsiteY2" fmla="*/ 0 h 708480"/>
                <a:gd name="connsiteX3" fmla="*/ 7307580 w 7307580"/>
                <a:gd name="connsiteY3" fmla="*/ 118082 h 708480"/>
                <a:gd name="connsiteX4" fmla="*/ 7307580 w 7307580"/>
                <a:gd name="connsiteY4" fmla="*/ 590398 h 708480"/>
                <a:gd name="connsiteX5" fmla="*/ 7189498 w 7307580"/>
                <a:gd name="connsiteY5" fmla="*/ 708480 h 708480"/>
                <a:gd name="connsiteX6" fmla="*/ 118082 w 7307580"/>
                <a:gd name="connsiteY6" fmla="*/ 708480 h 708480"/>
                <a:gd name="connsiteX7" fmla="*/ 0 w 7307580"/>
                <a:gd name="connsiteY7" fmla="*/ 590398 h 708480"/>
                <a:gd name="connsiteX8" fmla="*/ 0 w 7307580"/>
                <a:gd name="connsiteY8" fmla="*/ 118082 h 70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07580" h="708480">
                  <a:moveTo>
                    <a:pt x="0" y="118082"/>
                  </a:moveTo>
                  <a:cubicBezTo>
                    <a:pt x="0" y="52867"/>
                    <a:pt x="52867" y="0"/>
                    <a:pt x="118082" y="0"/>
                  </a:cubicBezTo>
                  <a:lnTo>
                    <a:pt x="7189498" y="0"/>
                  </a:lnTo>
                  <a:cubicBezTo>
                    <a:pt x="7254713" y="0"/>
                    <a:pt x="7307580" y="52867"/>
                    <a:pt x="7307580" y="118082"/>
                  </a:cubicBezTo>
                  <a:lnTo>
                    <a:pt x="7307580" y="590398"/>
                  </a:lnTo>
                  <a:cubicBezTo>
                    <a:pt x="7307580" y="655613"/>
                    <a:pt x="7254713" y="708480"/>
                    <a:pt x="7189498" y="708480"/>
                  </a:cubicBezTo>
                  <a:lnTo>
                    <a:pt x="118082" y="708480"/>
                  </a:lnTo>
                  <a:cubicBezTo>
                    <a:pt x="52867" y="708480"/>
                    <a:pt x="0" y="655613"/>
                    <a:pt x="0" y="590398"/>
                  </a:cubicBezTo>
                  <a:lnTo>
                    <a:pt x="0" y="11808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0794" tIns="34585" rIns="310794" bIns="34585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pt-BR" sz="2400" b="1" kern="1200" dirty="0">
                  <a:effectLst/>
                </a:rPr>
                <a:t>Documentação Web (</a:t>
              </a:r>
              <a:r>
                <a:rPr lang="pt-BR" sz="2400" b="1" kern="1200" dirty="0" err="1">
                  <a:effectLst/>
                </a:rPr>
                <a:t>DocWeb</a:t>
              </a:r>
              <a:r>
                <a:rPr lang="pt-BR" sz="2400" b="1" kern="1200" dirty="0">
                  <a:effectLst/>
                </a:rPr>
                <a:t>)</a:t>
              </a:r>
              <a:endParaRPr lang="pt-BR" sz="2400" kern="1200" dirty="0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8DDF35EC-6D6B-EC7C-445F-F56E789A5E2B}"/>
              </a:ext>
            </a:extLst>
          </p:cNvPr>
          <p:cNvGrpSpPr/>
          <p:nvPr/>
        </p:nvGrpSpPr>
        <p:grpSpPr>
          <a:xfrm>
            <a:off x="419100" y="3589766"/>
            <a:ext cx="10439400" cy="3227040"/>
            <a:chOff x="419100" y="3589766"/>
            <a:chExt cx="10439400" cy="3227040"/>
          </a:xfrm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1DC274DD-5C6F-C879-C513-0F5CA7108607}"/>
                </a:ext>
              </a:extLst>
            </p:cNvPr>
            <p:cNvSpPr/>
            <p:nvPr/>
          </p:nvSpPr>
          <p:spPr>
            <a:xfrm>
              <a:off x="419100" y="3944006"/>
              <a:ext cx="10439400" cy="2872800"/>
            </a:xfrm>
            <a:custGeom>
              <a:avLst/>
              <a:gdLst>
                <a:gd name="connsiteX0" fmla="*/ 0 w 10439400"/>
                <a:gd name="connsiteY0" fmla="*/ 0 h 2872800"/>
                <a:gd name="connsiteX1" fmla="*/ 10439400 w 10439400"/>
                <a:gd name="connsiteY1" fmla="*/ 0 h 2872800"/>
                <a:gd name="connsiteX2" fmla="*/ 10439400 w 10439400"/>
                <a:gd name="connsiteY2" fmla="*/ 2872800 h 2872800"/>
                <a:gd name="connsiteX3" fmla="*/ 0 w 10439400"/>
                <a:gd name="connsiteY3" fmla="*/ 2872800 h 2872800"/>
                <a:gd name="connsiteX4" fmla="*/ 0 w 10439400"/>
                <a:gd name="connsiteY4" fmla="*/ 0 h 287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400" h="2872800">
                  <a:moveTo>
                    <a:pt x="0" y="0"/>
                  </a:moveTo>
                  <a:lnTo>
                    <a:pt x="10439400" y="0"/>
                  </a:lnTo>
                  <a:lnTo>
                    <a:pt x="10439400" y="2872800"/>
                  </a:lnTo>
                  <a:lnTo>
                    <a:pt x="0" y="2872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213" tIns="499872" rIns="810213" bIns="128016" numCol="1" spcCol="1270" anchor="t" anchorCtr="0">
              <a:noAutofit/>
            </a:bodyPr>
            <a:lstStyle/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u="sng" kern="1200" dirty="0"/>
                <a:t>Contábil</a:t>
              </a:r>
              <a:r>
                <a:rPr lang="pt-BR" sz="1800" kern="1200" dirty="0"/>
                <a:t>: Apresentação de dados e informações estruturados (.XML) relativos às execuções orçamentária, fiscal, financeira, patrimonial, contábil e de controle extraídos do Sistema Único e Integrado de Execução Orçamentária, Administração Financeira e Controle (SIAFIC).</a:t>
              </a:r>
            </a:p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u="sng" kern="1200" dirty="0"/>
                <a:t>Folha</a:t>
              </a:r>
              <a:r>
                <a:rPr lang="pt-BR" sz="1800" kern="1200" dirty="0"/>
                <a:t>: Dados e informações estruturados (.XML) relativos aos cadastros de servidores ativos, inativos, pensionistas e demais credores que recebam valores por meio de quaisquer folhas de pagamento, inclusive a de gratificações natalinas (13° salário), as movimentações funcionais e demais informações de pessoal e quaisquer folhas de pagamento, pagas ou não, incluindo a de gratificações natalinas (13° salário).</a:t>
              </a:r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F5B091A6-1168-5614-82E1-43E1961720E4}"/>
                </a:ext>
              </a:extLst>
            </p:cNvPr>
            <p:cNvSpPr/>
            <p:nvPr/>
          </p:nvSpPr>
          <p:spPr>
            <a:xfrm>
              <a:off x="941070" y="3589766"/>
              <a:ext cx="7307580" cy="708480"/>
            </a:xfrm>
            <a:custGeom>
              <a:avLst/>
              <a:gdLst>
                <a:gd name="connsiteX0" fmla="*/ 0 w 7307580"/>
                <a:gd name="connsiteY0" fmla="*/ 118082 h 708480"/>
                <a:gd name="connsiteX1" fmla="*/ 118082 w 7307580"/>
                <a:gd name="connsiteY1" fmla="*/ 0 h 708480"/>
                <a:gd name="connsiteX2" fmla="*/ 7189498 w 7307580"/>
                <a:gd name="connsiteY2" fmla="*/ 0 h 708480"/>
                <a:gd name="connsiteX3" fmla="*/ 7307580 w 7307580"/>
                <a:gd name="connsiteY3" fmla="*/ 118082 h 708480"/>
                <a:gd name="connsiteX4" fmla="*/ 7307580 w 7307580"/>
                <a:gd name="connsiteY4" fmla="*/ 590398 h 708480"/>
                <a:gd name="connsiteX5" fmla="*/ 7189498 w 7307580"/>
                <a:gd name="connsiteY5" fmla="*/ 708480 h 708480"/>
                <a:gd name="connsiteX6" fmla="*/ 118082 w 7307580"/>
                <a:gd name="connsiteY6" fmla="*/ 708480 h 708480"/>
                <a:gd name="connsiteX7" fmla="*/ 0 w 7307580"/>
                <a:gd name="connsiteY7" fmla="*/ 590398 h 708480"/>
                <a:gd name="connsiteX8" fmla="*/ 0 w 7307580"/>
                <a:gd name="connsiteY8" fmla="*/ 118082 h 708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07580" h="708480">
                  <a:moveTo>
                    <a:pt x="0" y="118082"/>
                  </a:moveTo>
                  <a:cubicBezTo>
                    <a:pt x="0" y="52867"/>
                    <a:pt x="52867" y="0"/>
                    <a:pt x="118082" y="0"/>
                  </a:cubicBezTo>
                  <a:lnTo>
                    <a:pt x="7189498" y="0"/>
                  </a:lnTo>
                  <a:cubicBezTo>
                    <a:pt x="7254713" y="0"/>
                    <a:pt x="7307580" y="52867"/>
                    <a:pt x="7307580" y="118082"/>
                  </a:cubicBezTo>
                  <a:lnTo>
                    <a:pt x="7307580" y="590398"/>
                  </a:lnTo>
                  <a:cubicBezTo>
                    <a:pt x="7307580" y="655613"/>
                    <a:pt x="7254713" y="708480"/>
                    <a:pt x="7189498" y="708480"/>
                  </a:cubicBezTo>
                  <a:lnTo>
                    <a:pt x="118082" y="708480"/>
                  </a:lnTo>
                  <a:cubicBezTo>
                    <a:pt x="52867" y="708480"/>
                    <a:pt x="0" y="655613"/>
                    <a:pt x="0" y="590398"/>
                  </a:cubicBezTo>
                  <a:lnTo>
                    <a:pt x="0" y="11808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0794" tIns="34585" rIns="310794" bIns="34585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400" b="1" kern="1200" dirty="0"/>
                <a:t>Sagres</a:t>
              </a:r>
              <a:endParaRPr lang="pt-BR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3029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48BF5-D7CD-3C17-2254-9002E1838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9E94F70A-5430-BDE9-83DB-D5C6D10B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261768"/>
            <a:ext cx="8596668" cy="92392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Sistemas de Prestações de Contas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791A88AA-1EDA-E998-D5E5-200CB1F5ECC8}"/>
              </a:ext>
            </a:extLst>
          </p:cNvPr>
          <p:cNvGrpSpPr/>
          <p:nvPr/>
        </p:nvGrpSpPr>
        <p:grpSpPr>
          <a:xfrm>
            <a:off x="419100" y="1446461"/>
            <a:ext cx="10439400" cy="1641419"/>
            <a:chOff x="419100" y="1446461"/>
            <a:chExt cx="10439400" cy="1641419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3381AEC4-4F81-D902-1282-6B84DCBC5298}"/>
                </a:ext>
              </a:extLst>
            </p:cNvPr>
            <p:cNvSpPr/>
            <p:nvPr/>
          </p:nvSpPr>
          <p:spPr>
            <a:xfrm>
              <a:off x="419100" y="1771181"/>
              <a:ext cx="10439400" cy="1316699"/>
            </a:xfrm>
            <a:custGeom>
              <a:avLst/>
              <a:gdLst>
                <a:gd name="connsiteX0" fmla="*/ 0 w 10439400"/>
                <a:gd name="connsiteY0" fmla="*/ 0 h 1316699"/>
                <a:gd name="connsiteX1" fmla="*/ 10439400 w 10439400"/>
                <a:gd name="connsiteY1" fmla="*/ 0 h 1316699"/>
                <a:gd name="connsiteX2" fmla="*/ 10439400 w 10439400"/>
                <a:gd name="connsiteY2" fmla="*/ 1316699 h 1316699"/>
                <a:gd name="connsiteX3" fmla="*/ 0 w 10439400"/>
                <a:gd name="connsiteY3" fmla="*/ 1316699 h 1316699"/>
                <a:gd name="connsiteX4" fmla="*/ 0 w 10439400"/>
                <a:gd name="connsiteY4" fmla="*/ 0 h 131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400" h="1316699">
                  <a:moveTo>
                    <a:pt x="0" y="0"/>
                  </a:moveTo>
                  <a:lnTo>
                    <a:pt x="10439400" y="0"/>
                  </a:lnTo>
                  <a:lnTo>
                    <a:pt x="10439400" y="1316699"/>
                  </a:lnTo>
                  <a:lnTo>
                    <a:pt x="0" y="13166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213" tIns="458216" rIns="810213" bIns="128016" numCol="1" spcCol="1270" anchor="t" anchorCtr="0">
              <a:noAutofit/>
            </a:bodyPr>
            <a:lstStyle/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/>
                <a:t>Informações e documentos referentes a concursos públicos, processos seletivos, estrutura de cargos e base legal, atos de convocação e admissão de pessoal para fins de registro desses atos pelo Tribunal</a:t>
              </a:r>
              <a:endParaRPr lang="pt-BR" sz="18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646BC785-E35C-FAA3-3D0F-FB388C1E14FB}"/>
                </a:ext>
              </a:extLst>
            </p:cNvPr>
            <p:cNvSpPr/>
            <p:nvPr/>
          </p:nvSpPr>
          <p:spPr>
            <a:xfrm>
              <a:off x="941070" y="1446461"/>
              <a:ext cx="7307580" cy="649440"/>
            </a:xfrm>
            <a:custGeom>
              <a:avLst/>
              <a:gdLst>
                <a:gd name="connsiteX0" fmla="*/ 0 w 7307580"/>
                <a:gd name="connsiteY0" fmla="*/ 108242 h 649440"/>
                <a:gd name="connsiteX1" fmla="*/ 108242 w 7307580"/>
                <a:gd name="connsiteY1" fmla="*/ 0 h 649440"/>
                <a:gd name="connsiteX2" fmla="*/ 7199338 w 7307580"/>
                <a:gd name="connsiteY2" fmla="*/ 0 h 649440"/>
                <a:gd name="connsiteX3" fmla="*/ 7307580 w 7307580"/>
                <a:gd name="connsiteY3" fmla="*/ 108242 h 649440"/>
                <a:gd name="connsiteX4" fmla="*/ 7307580 w 7307580"/>
                <a:gd name="connsiteY4" fmla="*/ 541198 h 649440"/>
                <a:gd name="connsiteX5" fmla="*/ 7199338 w 7307580"/>
                <a:gd name="connsiteY5" fmla="*/ 649440 h 649440"/>
                <a:gd name="connsiteX6" fmla="*/ 108242 w 7307580"/>
                <a:gd name="connsiteY6" fmla="*/ 649440 h 649440"/>
                <a:gd name="connsiteX7" fmla="*/ 0 w 7307580"/>
                <a:gd name="connsiteY7" fmla="*/ 541198 h 649440"/>
                <a:gd name="connsiteX8" fmla="*/ 0 w 7307580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07580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7199338" y="0"/>
                  </a:lnTo>
                  <a:cubicBezTo>
                    <a:pt x="7259118" y="0"/>
                    <a:pt x="7307580" y="48462"/>
                    <a:pt x="7307580" y="108242"/>
                  </a:cubicBezTo>
                  <a:lnTo>
                    <a:pt x="7307580" y="541198"/>
                  </a:lnTo>
                  <a:cubicBezTo>
                    <a:pt x="7307580" y="600978"/>
                    <a:pt x="7259118" y="649440"/>
                    <a:pt x="7199338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7912" tIns="31703" rIns="307912" bIns="31703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pt-BR" sz="2200" b="1" kern="1200" dirty="0"/>
                <a:t>RH Web</a:t>
              </a:r>
              <a:endParaRPr lang="pt-BR" sz="2200" kern="1200" dirty="0"/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0CC42EEC-6C2C-5D78-82A3-2AF7EE9D43DF}"/>
              </a:ext>
            </a:extLst>
          </p:cNvPr>
          <p:cNvGrpSpPr/>
          <p:nvPr/>
        </p:nvGrpSpPr>
        <p:grpSpPr>
          <a:xfrm>
            <a:off x="419100" y="3055277"/>
            <a:ext cx="10439400" cy="1792823"/>
            <a:chOff x="419100" y="3055277"/>
            <a:chExt cx="10439400" cy="1792823"/>
          </a:xfrm>
        </p:grpSpPr>
        <p:pic>
          <p:nvPicPr>
            <p:cNvPr id="6" name="Gráfico 21" descr="Ábaco estrutura de tópicos">
              <a:extLst>
                <a:ext uri="{FF2B5EF4-FFF2-40B4-BE49-F238E27FC236}">
                  <a16:creationId xmlns:a16="http://schemas.microsoft.com/office/drawing/2014/main" id="{9C53D98A-C62B-E15E-15AF-2A27947007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936699" y="3055277"/>
              <a:ext cx="767993" cy="767993"/>
            </a:xfrm>
            <a:prstGeom prst="rect">
              <a:avLst/>
            </a:prstGeom>
          </p:spPr>
        </p:pic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96BF38CB-8B9B-7C2C-EFC8-E131EFC611CB}"/>
                </a:ext>
              </a:extLst>
            </p:cNvPr>
            <p:cNvSpPr/>
            <p:nvPr/>
          </p:nvSpPr>
          <p:spPr>
            <a:xfrm>
              <a:off x="419100" y="3531401"/>
              <a:ext cx="10439400" cy="1316699"/>
            </a:xfrm>
            <a:custGeom>
              <a:avLst/>
              <a:gdLst>
                <a:gd name="connsiteX0" fmla="*/ 0 w 10439400"/>
                <a:gd name="connsiteY0" fmla="*/ 0 h 1316699"/>
                <a:gd name="connsiteX1" fmla="*/ 10439400 w 10439400"/>
                <a:gd name="connsiteY1" fmla="*/ 0 h 1316699"/>
                <a:gd name="connsiteX2" fmla="*/ 10439400 w 10439400"/>
                <a:gd name="connsiteY2" fmla="*/ 1316699 h 1316699"/>
                <a:gd name="connsiteX3" fmla="*/ 0 w 10439400"/>
                <a:gd name="connsiteY3" fmla="*/ 1316699 h 1316699"/>
                <a:gd name="connsiteX4" fmla="*/ 0 w 10439400"/>
                <a:gd name="connsiteY4" fmla="*/ 0 h 131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400" h="1316699">
                  <a:moveTo>
                    <a:pt x="0" y="0"/>
                  </a:moveTo>
                  <a:lnTo>
                    <a:pt x="10439400" y="0"/>
                  </a:lnTo>
                  <a:lnTo>
                    <a:pt x="10439400" y="1316699"/>
                  </a:lnTo>
                  <a:lnTo>
                    <a:pt x="0" y="131669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213" tIns="458216" rIns="810213" bIns="128016" numCol="1" spcCol="1270" anchor="t" anchorCtr="0">
              <a:noAutofit/>
            </a:bodyPr>
            <a:lstStyle/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/>
                <a:t>Informações e documentos referentes a procedimentos licitatórios, gerenciamento e liberação de ata de sistema de registro de preços e outros procedimentos que visem à seleção de pessoas, bens e/ou propostas pela Administração Pública</a:t>
              </a:r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6B3E529D-2B1F-0D9E-94C5-440F633315BC}"/>
                </a:ext>
              </a:extLst>
            </p:cNvPr>
            <p:cNvSpPr/>
            <p:nvPr/>
          </p:nvSpPr>
          <p:spPr>
            <a:xfrm>
              <a:off x="941070" y="3206681"/>
              <a:ext cx="7307580" cy="649440"/>
            </a:xfrm>
            <a:custGeom>
              <a:avLst/>
              <a:gdLst>
                <a:gd name="connsiteX0" fmla="*/ 0 w 7307580"/>
                <a:gd name="connsiteY0" fmla="*/ 108242 h 649440"/>
                <a:gd name="connsiteX1" fmla="*/ 108242 w 7307580"/>
                <a:gd name="connsiteY1" fmla="*/ 0 h 649440"/>
                <a:gd name="connsiteX2" fmla="*/ 7199338 w 7307580"/>
                <a:gd name="connsiteY2" fmla="*/ 0 h 649440"/>
                <a:gd name="connsiteX3" fmla="*/ 7307580 w 7307580"/>
                <a:gd name="connsiteY3" fmla="*/ 108242 h 649440"/>
                <a:gd name="connsiteX4" fmla="*/ 7307580 w 7307580"/>
                <a:gd name="connsiteY4" fmla="*/ 541198 h 649440"/>
                <a:gd name="connsiteX5" fmla="*/ 7199338 w 7307580"/>
                <a:gd name="connsiteY5" fmla="*/ 649440 h 649440"/>
                <a:gd name="connsiteX6" fmla="*/ 108242 w 7307580"/>
                <a:gd name="connsiteY6" fmla="*/ 649440 h 649440"/>
                <a:gd name="connsiteX7" fmla="*/ 0 w 7307580"/>
                <a:gd name="connsiteY7" fmla="*/ 541198 h 649440"/>
                <a:gd name="connsiteX8" fmla="*/ 0 w 7307580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07580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7199338" y="0"/>
                  </a:lnTo>
                  <a:cubicBezTo>
                    <a:pt x="7259118" y="0"/>
                    <a:pt x="7307580" y="48462"/>
                    <a:pt x="7307580" y="108242"/>
                  </a:cubicBezTo>
                  <a:lnTo>
                    <a:pt x="7307580" y="541198"/>
                  </a:lnTo>
                  <a:cubicBezTo>
                    <a:pt x="7307580" y="600978"/>
                    <a:pt x="7259118" y="649440"/>
                    <a:pt x="7199338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7912" tIns="31703" rIns="307912" bIns="31703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200" b="1" kern="1200" dirty="0"/>
                <a:t>Licitação Web</a:t>
              </a:r>
              <a:endParaRPr lang="pt-BR" sz="2200" kern="1200" dirty="0"/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E2AE205-0196-047E-2084-C9F44F964E06}"/>
              </a:ext>
            </a:extLst>
          </p:cNvPr>
          <p:cNvGrpSpPr/>
          <p:nvPr/>
        </p:nvGrpSpPr>
        <p:grpSpPr>
          <a:xfrm>
            <a:off x="419100" y="4966901"/>
            <a:ext cx="10439400" cy="1883970"/>
            <a:chOff x="419100" y="4966901"/>
            <a:chExt cx="10439400" cy="1883970"/>
          </a:xfrm>
        </p:grpSpPr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C5E5EFA6-BD88-8BB9-0C62-AD4E399D641F}"/>
                </a:ext>
              </a:extLst>
            </p:cNvPr>
            <p:cNvSpPr/>
            <p:nvPr/>
          </p:nvSpPr>
          <p:spPr>
            <a:xfrm>
              <a:off x="419100" y="5291621"/>
              <a:ext cx="10439400" cy="1559250"/>
            </a:xfrm>
            <a:custGeom>
              <a:avLst/>
              <a:gdLst>
                <a:gd name="connsiteX0" fmla="*/ 0 w 10439400"/>
                <a:gd name="connsiteY0" fmla="*/ 0 h 1559250"/>
                <a:gd name="connsiteX1" fmla="*/ 10439400 w 10439400"/>
                <a:gd name="connsiteY1" fmla="*/ 0 h 1559250"/>
                <a:gd name="connsiteX2" fmla="*/ 10439400 w 10439400"/>
                <a:gd name="connsiteY2" fmla="*/ 1559250 h 1559250"/>
                <a:gd name="connsiteX3" fmla="*/ 0 w 10439400"/>
                <a:gd name="connsiteY3" fmla="*/ 1559250 h 1559250"/>
                <a:gd name="connsiteX4" fmla="*/ 0 w 10439400"/>
                <a:gd name="connsiteY4" fmla="*/ 0 h 155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400" h="1559250">
                  <a:moveTo>
                    <a:pt x="0" y="0"/>
                  </a:moveTo>
                  <a:lnTo>
                    <a:pt x="10439400" y="0"/>
                  </a:lnTo>
                  <a:lnTo>
                    <a:pt x="10439400" y="1559250"/>
                  </a:lnTo>
                  <a:lnTo>
                    <a:pt x="0" y="15592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213" tIns="458216" rIns="810213" bIns="128016" numCol="1" spcCol="1270" anchor="t" anchorCtr="0">
              <a:noAutofit/>
            </a:bodyPr>
            <a:lstStyle/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/>
                <a:t>Informações e documentos referentes a contratos decorrentes de licitações, adesões SRP, dispensa e inexigibilidade, incidentes contratuais, subcontratações, gestores e fiscais dos contratos, execução contratual e recebimentos provisórios e/ou definitivos.</a:t>
              </a:r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708A2E95-F8FC-6D1A-95DB-03AA1C23F5C0}"/>
                </a:ext>
              </a:extLst>
            </p:cNvPr>
            <p:cNvSpPr/>
            <p:nvPr/>
          </p:nvSpPr>
          <p:spPr>
            <a:xfrm>
              <a:off x="941070" y="4966901"/>
              <a:ext cx="7307580" cy="649440"/>
            </a:xfrm>
            <a:custGeom>
              <a:avLst/>
              <a:gdLst>
                <a:gd name="connsiteX0" fmla="*/ 0 w 7307580"/>
                <a:gd name="connsiteY0" fmla="*/ 108242 h 649440"/>
                <a:gd name="connsiteX1" fmla="*/ 108242 w 7307580"/>
                <a:gd name="connsiteY1" fmla="*/ 0 h 649440"/>
                <a:gd name="connsiteX2" fmla="*/ 7199338 w 7307580"/>
                <a:gd name="connsiteY2" fmla="*/ 0 h 649440"/>
                <a:gd name="connsiteX3" fmla="*/ 7307580 w 7307580"/>
                <a:gd name="connsiteY3" fmla="*/ 108242 h 649440"/>
                <a:gd name="connsiteX4" fmla="*/ 7307580 w 7307580"/>
                <a:gd name="connsiteY4" fmla="*/ 541198 h 649440"/>
                <a:gd name="connsiteX5" fmla="*/ 7199338 w 7307580"/>
                <a:gd name="connsiteY5" fmla="*/ 649440 h 649440"/>
                <a:gd name="connsiteX6" fmla="*/ 108242 w 7307580"/>
                <a:gd name="connsiteY6" fmla="*/ 649440 h 649440"/>
                <a:gd name="connsiteX7" fmla="*/ 0 w 7307580"/>
                <a:gd name="connsiteY7" fmla="*/ 541198 h 649440"/>
                <a:gd name="connsiteX8" fmla="*/ 0 w 7307580"/>
                <a:gd name="connsiteY8" fmla="*/ 108242 h 64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07580" h="649440">
                  <a:moveTo>
                    <a:pt x="0" y="108242"/>
                  </a:moveTo>
                  <a:cubicBezTo>
                    <a:pt x="0" y="48462"/>
                    <a:pt x="48462" y="0"/>
                    <a:pt x="108242" y="0"/>
                  </a:cubicBezTo>
                  <a:lnTo>
                    <a:pt x="7199338" y="0"/>
                  </a:lnTo>
                  <a:cubicBezTo>
                    <a:pt x="7259118" y="0"/>
                    <a:pt x="7307580" y="48462"/>
                    <a:pt x="7307580" y="108242"/>
                  </a:cubicBezTo>
                  <a:lnTo>
                    <a:pt x="7307580" y="541198"/>
                  </a:lnTo>
                  <a:cubicBezTo>
                    <a:pt x="7307580" y="600978"/>
                    <a:pt x="7259118" y="649440"/>
                    <a:pt x="7199338" y="649440"/>
                  </a:cubicBezTo>
                  <a:lnTo>
                    <a:pt x="108242" y="649440"/>
                  </a:lnTo>
                  <a:cubicBezTo>
                    <a:pt x="48462" y="649440"/>
                    <a:pt x="0" y="600978"/>
                    <a:pt x="0" y="541198"/>
                  </a:cubicBezTo>
                  <a:lnTo>
                    <a:pt x="0" y="1082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7912" tIns="31703" rIns="307912" bIns="31703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200" b="1" kern="1200" dirty="0"/>
                <a:t>Contratos Web</a:t>
              </a:r>
              <a:endParaRPr lang="pt-BR" sz="2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0255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80146-23B6-F51C-4092-F77DE5AA0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BDB28C92-F4A1-E8B6-D49F-2C79B972B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261768"/>
            <a:ext cx="8596668" cy="92392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Sistemas de Prestações de Contas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AF0BEB4-5158-DAAD-6143-93AF4CB616B1}"/>
              </a:ext>
            </a:extLst>
          </p:cNvPr>
          <p:cNvGrpSpPr/>
          <p:nvPr/>
        </p:nvGrpSpPr>
        <p:grpSpPr>
          <a:xfrm>
            <a:off x="419100" y="1985087"/>
            <a:ext cx="10439400" cy="2267460"/>
            <a:chOff x="419100" y="1910656"/>
            <a:chExt cx="10439400" cy="2267460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0AC113FA-F9CF-2947-4D0B-FF42BA1E4DF4}"/>
                </a:ext>
              </a:extLst>
            </p:cNvPr>
            <p:cNvSpPr/>
            <p:nvPr/>
          </p:nvSpPr>
          <p:spPr>
            <a:xfrm>
              <a:off x="419100" y="2294416"/>
              <a:ext cx="10439400" cy="1883700"/>
            </a:xfrm>
            <a:custGeom>
              <a:avLst/>
              <a:gdLst>
                <a:gd name="connsiteX0" fmla="*/ 0 w 10439400"/>
                <a:gd name="connsiteY0" fmla="*/ 0 h 1883700"/>
                <a:gd name="connsiteX1" fmla="*/ 10439400 w 10439400"/>
                <a:gd name="connsiteY1" fmla="*/ 0 h 1883700"/>
                <a:gd name="connsiteX2" fmla="*/ 10439400 w 10439400"/>
                <a:gd name="connsiteY2" fmla="*/ 1883700 h 1883700"/>
                <a:gd name="connsiteX3" fmla="*/ 0 w 10439400"/>
                <a:gd name="connsiteY3" fmla="*/ 1883700 h 1883700"/>
                <a:gd name="connsiteX4" fmla="*/ 0 w 10439400"/>
                <a:gd name="connsiteY4" fmla="*/ 0 h 188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400" h="1883700">
                  <a:moveTo>
                    <a:pt x="0" y="0"/>
                  </a:moveTo>
                  <a:lnTo>
                    <a:pt x="10439400" y="0"/>
                  </a:lnTo>
                  <a:lnTo>
                    <a:pt x="10439400" y="1883700"/>
                  </a:lnTo>
                  <a:lnTo>
                    <a:pt x="0" y="18837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213" tIns="541528" rIns="810213" bIns="128016" numCol="1" spcCol="1270" anchor="t" anchorCtr="0">
              <a:noAutofit/>
            </a:bodyPr>
            <a:lstStyle/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/>
                <a:t>Informações e documentos referentes a obras e serviços de engenharia, quer sejam executados direta ou indiretamente pela Administração, incluindo informações sobre início da obra ou serviço, localização com coordenadas, projeto básico ou executivo, orçamentos, memoriais, situação física e financeira da obra, anotações de responsabilidade técnica (</a:t>
              </a:r>
              <a:r>
                <a:rPr lang="pt-BR" sz="1800" kern="1200" dirty="0" err="1"/>
                <a:t>ART’s</a:t>
              </a:r>
              <a:r>
                <a:rPr lang="pt-BR" sz="1800" kern="1200" dirty="0"/>
                <a:t>), medições, incidentes e recebimento da obra.</a:t>
              </a:r>
              <a:endParaRPr lang="pt-BR" sz="1800" kern="12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BFD76854-908A-C341-D2A2-3F4B7BACA7D4}"/>
                </a:ext>
              </a:extLst>
            </p:cNvPr>
            <p:cNvSpPr/>
            <p:nvPr/>
          </p:nvSpPr>
          <p:spPr>
            <a:xfrm>
              <a:off x="941070" y="1910656"/>
              <a:ext cx="7307580" cy="767520"/>
            </a:xfrm>
            <a:custGeom>
              <a:avLst/>
              <a:gdLst>
                <a:gd name="connsiteX0" fmla="*/ 0 w 7307580"/>
                <a:gd name="connsiteY0" fmla="*/ 127923 h 767520"/>
                <a:gd name="connsiteX1" fmla="*/ 127923 w 7307580"/>
                <a:gd name="connsiteY1" fmla="*/ 0 h 767520"/>
                <a:gd name="connsiteX2" fmla="*/ 7179657 w 7307580"/>
                <a:gd name="connsiteY2" fmla="*/ 0 h 767520"/>
                <a:gd name="connsiteX3" fmla="*/ 7307580 w 7307580"/>
                <a:gd name="connsiteY3" fmla="*/ 127923 h 767520"/>
                <a:gd name="connsiteX4" fmla="*/ 7307580 w 7307580"/>
                <a:gd name="connsiteY4" fmla="*/ 639597 h 767520"/>
                <a:gd name="connsiteX5" fmla="*/ 7179657 w 7307580"/>
                <a:gd name="connsiteY5" fmla="*/ 767520 h 767520"/>
                <a:gd name="connsiteX6" fmla="*/ 127923 w 7307580"/>
                <a:gd name="connsiteY6" fmla="*/ 767520 h 767520"/>
                <a:gd name="connsiteX7" fmla="*/ 0 w 7307580"/>
                <a:gd name="connsiteY7" fmla="*/ 639597 h 767520"/>
                <a:gd name="connsiteX8" fmla="*/ 0 w 7307580"/>
                <a:gd name="connsiteY8" fmla="*/ 127923 h 76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07580" h="767520">
                  <a:moveTo>
                    <a:pt x="0" y="127923"/>
                  </a:moveTo>
                  <a:cubicBezTo>
                    <a:pt x="0" y="57273"/>
                    <a:pt x="57273" y="0"/>
                    <a:pt x="127923" y="0"/>
                  </a:cubicBezTo>
                  <a:lnTo>
                    <a:pt x="7179657" y="0"/>
                  </a:lnTo>
                  <a:cubicBezTo>
                    <a:pt x="7250307" y="0"/>
                    <a:pt x="7307580" y="57273"/>
                    <a:pt x="7307580" y="127923"/>
                  </a:cubicBezTo>
                  <a:lnTo>
                    <a:pt x="7307580" y="639597"/>
                  </a:lnTo>
                  <a:cubicBezTo>
                    <a:pt x="7307580" y="710247"/>
                    <a:pt x="7250307" y="767520"/>
                    <a:pt x="7179657" y="767520"/>
                  </a:cubicBezTo>
                  <a:lnTo>
                    <a:pt x="127923" y="767520"/>
                  </a:lnTo>
                  <a:cubicBezTo>
                    <a:pt x="57273" y="767520"/>
                    <a:pt x="0" y="710247"/>
                    <a:pt x="0" y="639597"/>
                  </a:cubicBezTo>
                  <a:lnTo>
                    <a:pt x="0" y="12792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3676" tIns="37467" rIns="313676" bIns="37467" numCol="1" spcCol="1270" anchor="ctr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Symbol" panose="05050102010706020507" pitchFamily="18" charset="2"/>
                <a:buNone/>
              </a:pPr>
              <a:r>
                <a:rPr lang="pt-BR" sz="2600" b="1" kern="1200" dirty="0"/>
                <a:t>Obras Web</a:t>
              </a:r>
              <a:endParaRPr lang="pt-BR" sz="2600" kern="1200" dirty="0"/>
            </a:p>
          </p:txBody>
        </p:sp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1D53C4F4-D12F-03FD-B215-8C309E63D705}"/>
              </a:ext>
            </a:extLst>
          </p:cNvPr>
          <p:cNvGrpSpPr/>
          <p:nvPr/>
        </p:nvGrpSpPr>
        <p:grpSpPr>
          <a:xfrm>
            <a:off x="419100" y="4821684"/>
            <a:ext cx="10439400" cy="1910853"/>
            <a:chOff x="419100" y="4183723"/>
            <a:chExt cx="10439400" cy="1910853"/>
          </a:xfrm>
        </p:grpSpPr>
        <p:pic>
          <p:nvPicPr>
            <p:cNvPr id="10" name="Gráfico 21" descr="Classificação 3 estrelas com preenchimento sólido">
              <a:extLst>
                <a:ext uri="{FF2B5EF4-FFF2-40B4-BE49-F238E27FC236}">
                  <a16:creationId xmlns:a16="http://schemas.microsoft.com/office/drawing/2014/main" id="{A212E9AA-A55B-2D70-C3B9-FBA3DCF737D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957246" y="4183723"/>
              <a:ext cx="767993" cy="767993"/>
            </a:xfrm>
            <a:prstGeom prst="rect">
              <a:avLst/>
            </a:prstGeom>
          </p:spPr>
        </p:pic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226658A2-F9E8-ECEC-CFBE-B7FD0F5AB704}"/>
                </a:ext>
              </a:extLst>
            </p:cNvPr>
            <p:cNvSpPr/>
            <p:nvPr/>
          </p:nvSpPr>
          <p:spPr>
            <a:xfrm>
              <a:off x="419100" y="4702276"/>
              <a:ext cx="10439400" cy="1392300"/>
            </a:xfrm>
            <a:custGeom>
              <a:avLst/>
              <a:gdLst>
                <a:gd name="connsiteX0" fmla="*/ 0 w 10439400"/>
                <a:gd name="connsiteY0" fmla="*/ 0 h 1392300"/>
                <a:gd name="connsiteX1" fmla="*/ 10439400 w 10439400"/>
                <a:gd name="connsiteY1" fmla="*/ 0 h 1392300"/>
                <a:gd name="connsiteX2" fmla="*/ 10439400 w 10439400"/>
                <a:gd name="connsiteY2" fmla="*/ 1392300 h 1392300"/>
                <a:gd name="connsiteX3" fmla="*/ 0 w 10439400"/>
                <a:gd name="connsiteY3" fmla="*/ 1392300 h 1392300"/>
                <a:gd name="connsiteX4" fmla="*/ 0 w 10439400"/>
                <a:gd name="connsiteY4" fmla="*/ 0 h 13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400" h="1392300">
                  <a:moveTo>
                    <a:pt x="0" y="0"/>
                  </a:moveTo>
                  <a:lnTo>
                    <a:pt x="10439400" y="0"/>
                  </a:lnTo>
                  <a:lnTo>
                    <a:pt x="10439400" y="1392300"/>
                  </a:lnTo>
                  <a:lnTo>
                    <a:pt x="0" y="13923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213" tIns="541528" rIns="810213" bIns="128016" numCol="1" spcCol="1270" anchor="t" anchorCtr="0">
              <a:noAutofit/>
            </a:bodyPr>
            <a:lstStyle/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/>
                <a:t>Informações e documentos diversos com finalidade específica no âmbito de uma fiscalização aplicado por meio de questionários enviados aos gestores ou dirigentes máximos da UPC.</a:t>
              </a:r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41D0DE67-2545-C1C8-9B28-4064B63043E3}"/>
                </a:ext>
              </a:extLst>
            </p:cNvPr>
            <p:cNvSpPr/>
            <p:nvPr/>
          </p:nvSpPr>
          <p:spPr>
            <a:xfrm>
              <a:off x="941070" y="4318516"/>
              <a:ext cx="7307580" cy="767520"/>
            </a:xfrm>
            <a:custGeom>
              <a:avLst/>
              <a:gdLst>
                <a:gd name="connsiteX0" fmla="*/ 0 w 7307580"/>
                <a:gd name="connsiteY0" fmla="*/ 127923 h 767520"/>
                <a:gd name="connsiteX1" fmla="*/ 127923 w 7307580"/>
                <a:gd name="connsiteY1" fmla="*/ 0 h 767520"/>
                <a:gd name="connsiteX2" fmla="*/ 7179657 w 7307580"/>
                <a:gd name="connsiteY2" fmla="*/ 0 h 767520"/>
                <a:gd name="connsiteX3" fmla="*/ 7307580 w 7307580"/>
                <a:gd name="connsiteY3" fmla="*/ 127923 h 767520"/>
                <a:gd name="connsiteX4" fmla="*/ 7307580 w 7307580"/>
                <a:gd name="connsiteY4" fmla="*/ 639597 h 767520"/>
                <a:gd name="connsiteX5" fmla="*/ 7179657 w 7307580"/>
                <a:gd name="connsiteY5" fmla="*/ 767520 h 767520"/>
                <a:gd name="connsiteX6" fmla="*/ 127923 w 7307580"/>
                <a:gd name="connsiteY6" fmla="*/ 767520 h 767520"/>
                <a:gd name="connsiteX7" fmla="*/ 0 w 7307580"/>
                <a:gd name="connsiteY7" fmla="*/ 639597 h 767520"/>
                <a:gd name="connsiteX8" fmla="*/ 0 w 7307580"/>
                <a:gd name="connsiteY8" fmla="*/ 127923 h 76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07580" h="767520">
                  <a:moveTo>
                    <a:pt x="0" y="127923"/>
                  </a:moveTo>
                  <a:cubicBezTo>
                    <a:pt x="0" y="57273"/>
                    <a:pt x="57273" y="0"/>
                    <a:pt x="127923" y="0"/>
                  </a:cubicBezTo>
                  <a:lnTo>
                    <a:pt x="7179657" y="0"/>
                  </a:lnTo>
                  <a:cubicBezTo>
                    <a:pt x="7250307" y="0"/>
                    <a:pt x="7307580" y="57273"/>
                    <a:pt x="7307580" y="127923"/>
                  </a:cubicBezTo>
                  <a:lnTo>
                    <a:pt x="7307580" y="639597"/>
                  </a:lnTo>
                  <a:cubicBezTo>
                    <a:pt x="7307580" y="710247"/>
                    <a:pt x="7250307" y="767520"/>
                    <a:pt x="7179657" y="767520"/>
                  </a:cubicBezTo>
                  <a:lnTo>
                    <a:pt x="127923" y="767520"/>
                  </a:lnTo>
                  <a:cubicBezTo>
                    <a:pt x="57273" y="767520"/>
                    <a:pt x="0" y="710247"/>
                    <a:pt x="0" y="639597"/>
                  </a:cubicBezTo>
                  <a:lnTo>
                    <a:pt x="0" y="12792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3676" tIns="37467" rIns="313676" bIns="37467" numCol="1" spcCol="1270" anchor="ctr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b="1" kern="1200" dirty="0"/>
                <a:t>Capture Web</a:t>
              </a:r>
              <a:endParaRPr lang="pt-BR" sz="2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3496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EDEBD-4A2B-C711-E2FD-F70F38BF2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D77AC5F8-31BC-87F1-745A-30E3AA951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261768"/>
            <a:ext cx="8596668" cy="92392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Sistemas de Prestações de Contas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BA031F3-48B2-0B1C-8946-6ACCC51806A8}"/>
              </a:ext>
            </a:extLst>
          </p:cNvPr>
          <p:cNvGrpSpPr/>
          <p:nvPr/>
        </p:nvGrpSpPr>
        <p:grpSpPr>
          <a:xfrm>
            <a:off x="468853" y="3197713"/>
            <a:ext cx="10439400" cy="1910853"/>
            <a:chOff x="419100" y="4183723"/>
            <a:chExt cx="10439400" cy="1910853"/>
          </a:xfrm>
        </p:grpSpPr>
        <p:pic>
          <p:nvPicPr>
            <p:cNvPr id="10" name="Gráfico 21" descr="Classificação 3 estrelas com preenchimento sólido">
              <a:extLst>
                <a:ext uri="{FF2B5EF4-FFF2-40B4-BE49-F238E27FC236}">
                  <a16:creationId xmlns:a16="http://schemas.microsoft.com/office/drawing/2014/main" id="{F9B826EA-369D-5A01-C1CE-B223F373D6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957246" y="4183723"/>
              <a:ext cx="767993" cy="767993"/>
            </a:xfrm>
            <a:prstGeom prst="rect">
              <a:avLst/>
            </a:prstGeom>
          </p:spPr>
        </p:pic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5134A52F-A47C-5D57-EB9E-696468EA14F5}"/>
                </a:ext>
              </a:extLst>
            </p:cNvPr>
            <p:cNvSpPr/>
            <p:nvPr/>
          </p:nvSpPr>
          <p:spPr>
            <a:xfrm>
              <a:off x="419100" y="4702276"/>
              <a:ext cx="10439400" cy="1392300"/>
            </a:xfrm>
            <a:custGeom>
              <a:avLst/>
              <a:gdLst>
                <a:gd name="connsiteX0" fmla="*/ 0 w 10439400"/>
                <a:gd name="connsiteY0" fmla="*/ 0 h 1392300"/>
                <a:gd name="connsiteX1" fmla="*/ 10439400 w 10439400"/>
                <a:gd name="connsiteY1" fmla="*/ 0 h 1392300"/>
                <a:gd name="connsiteX2" fmla="*/ 10439400 w 10439400"/>
                <a:gd name="connsiteY2" fmla="*/ 1392300 h 1392300"/>
                <a:gd name="connsiteX3" fmla="*/ 0 w 10439400"/>
                <a:gd name="connsiteY3" fmla="*/ 1392300 h 1392300"/>
                <a:gd name="connsiteX4" fmla="*/ 0 w 10439400"/>
                <a:gd name="connsiteY4" fmla="*/ 0 h 139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400" h="1392300">
                  <a:moveTo>
                    <a:pt x="0" y="0"/>
                  </a:moveTo>
                  <a:lnTo>
                    <a:pt x="10439400" y="0"/>
                  </a:lnTo>
                  <a:lnTo>
                    <a:pt x="10439400" y="1392300"/>
                  </a:lnTo>
                  <a:lnTo>
                    <a:pt x="0" y="13923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10213" tIns="541528" rIns="810213" bIns="128016" numCol="1" spcCol="1270" anchor="t" anchorCtr="0">
              <a:noAutofit/>
            </a:bodyPr>
            <a:lstStyle/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/>
                <a:t>O </a:t>
              </a:r>
              <a:r>
                <a:rPr lang="pt-BR" sz="1800" kern="1200" dirty="0" err="1"/>
                <a:t>TCEnvia</a:t>
              </a:r>
              <a:r>
                <a:rPr lang="pt-BR" sz="1800" kern="1200" dirty="0"/>
                <a:t> é um sistema de prestação de contas eletrônica que tem por finalidade</a:t>
              </a:r>
            </a:p>
            <a:p>
              <a:pPr marL="171450" lvl="1" indent="-17145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None/>
              </a:pPr>
              <a:r>
                <a:rPr lang="pt-BR" sz="1800" kern="1200" dirty="0"/>
                <a:t>permitir que as </a:t>
              </a:r>
              <a:r>
                <a:rPr lang="pt-BR" sz="1800" kern="1200" dirty="0" err="1"/>
                <a:t>UAPCs</a:t>
              </a:r>
              <a:r>
                <a:rPr lang="pt-BR" sz="1800" kern="1200" dirty="0"/>
                <a:t> enviem arquivos estruturados no formato XML e CSV</a:t>
              </a:r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90DBCB92-32E8-2F44-7863-217A19CDAF20}"/>
                </a:ext>
              </a:extLst>
            </p:cNvPr>
            <p:cNvSpPr/>
            <p:nvPr/>
          </p:nvSpPr>
          <p:spPr>
            <a:xfrm>
              <a:off x="941070" y="4318516"/>
              <a:ext cx="7307580" cy="767520"/>
            </a:xfrm>
            <a:custGeom>
              <a:avLst/>
              <a:gdLst>
                <a:gd name="connsiteX0" fmla="*/ 0 w 7307580"/>
                <a:gd name="connsiteY0" fmla="*/ 127923 h 767520"/>
                <a:gd name="connsiteX1" fmla="*/ 127923 w 7307580"/>
                <a:gd name="connsiteY1" fmla="*/ 0 h 767520"/>
                <a:gd name="connsiteX2" fmla="*/ 7179657 w 7307580"/>
                <a:gd name="connsiteY2" fmla="*/ 0 h 767520"/>
                <a:gd name="connsiteX3" fmla="*/ 7307580 w 7307580"/>
                <a:gd name="connsiteY3" fmla="*/ 127923 h 767520"/>
                <a:gd name="connsiteX4" fmla="*/ 7307580 w 7307580"/>
                <a:gd name="connsiteY4" fmla="*/ 639597 h 767520"/>
                <a:gd name="connsiteX5" fmla="*/ 7179657 w 7307580"/>
                <a:gd name="connsiteY5" fmla="*/ 767520 h 767520"/>
                <a:gd name="connsiteX6" fmla="*/ 127923 w 7307580"/>
                <a:gd name="connsiteY6" fmla="*/ 767520 h 767520"/>
                <a:gd name="connsiteX7" fmla="*/ 0 w 7307580"/>
                <a:gd name="connsiteY7" fmla="*/ 639597 h 767520"/>
                <a:gd name="connsiteX8" fmla="*/ 0 w 7307580"/>
                <a:gd name="connsiteY8" fmla="*/ 127923 h 76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07580" h="767520">
                  <a:moveTo>
                    <a:pt x="0" y="127923"/>
                  </a:moveTo>
                  <a:cubicBezTo>
                    <a:pt x="0" y="57273"/>
                    <a:pt x="57273" y="0"/>
                    <a:pt x="127923" y="0"/>
                  </a:cubicBezTo>
                  <a:lnTo>
                    <a:pt x="7179657" y="0"/>
                  </a:lnTo>
                  <a:cubicBezTo>
                    <a:pt x="7250307" y="0"/>
                    <a:pt x="7307580" y="57273"/>
                    <a:pt x="7307580" y="127923"/>
                  </a:cubicBezTo>
                  <a:lnTo>
                    <a:pt x="7307580" y="639597"/>
                  </a:lnTo>
                  <a:cubicBezTo>
                    <a:pt x="7307580" y="710247"/>
                    <a:pt x="7250307" y="767520"/>
                    <a:pt x="7179657" y="767520"/>
                  </a:cubicBezTo>
                  <a:lnTo>
                    <a:pt x="127923" y="767520"/>
                  </a:lnTo>
                  <a:cubicBezTo>
                    <a:pt x="57273" y="767520"/>
                    <a:pt x="0" y="710247"/>
                    <a:pt x="0" y="639597"/>
                  </a:cubicBezTo>
                  <a:lnTo>
                    <a:pt x="0" y="12792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3676" tIns="37467" rIns="313676" bIns="37467" numCol="1" spcCol="1270" anchor="ctr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b="1" kern="1200" dirty="0" err="1"/>
                <a:t>TCEnvia</a:t>
              </a:r>
              <a:endParaRPr lang="pt-BR" sz="2600" kern="1200" dirty="0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0532D721-CF62-8CAE-C2D7-BE2A58B0D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569" y="1546390"/>
            <a:ext cx="5289443" cy="155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BB0FD41-9787-A722-44AD-36E45577C22E}"/>
              </a:ext>
            </a:extLst>
          </p:cNvPr>
          <p:cNvSpPr txBox="1"/>
          <p:nvPr/>
        </p:nvSpPr>
        <p:spPr>
          <a:xfrm>
            <a:off x="909938" y="5248354"/>
            <a:ext cx="726628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Abastecimento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Contribuição Previdenciária Folha de Pagamento e Parcelamentos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Terceirizados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Veículos Locados e Sublocados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Veículos Próprios e Cedidos</a:t>
            </a:r>
          </a:p>
        </p:txBody>
      </p:sp>
    </p:spTree>
    <p:extLst>
      <p:ext uri="{BB962C8B-B14F-4D97-AF65-F5344CB8AC3E}">
        <p14:creationId xmlns:p14="http://schemas.microsoft.com/office/powerpoint/2010/main" val="373571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A7803-10BF-00B3-77C3-48D2A6CB1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:a16="http://schemas.microsoft.com/office/drawing/2014/main" id="{D6C2A79B-6F05-EC05-420E-02FAE1491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261768"/>
            <a:ext cx="8596668" cy="92392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Sistemas de Prestações de Contas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41B4577-8897-7765-C16B-56A7079CBA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690"/>
          <a:stretch>
            <a:fillRect/>
          </a:stretch>
        </p:blipFill>
        <p:spPr>
          <a:xfrm>
            <a:off x="5492225" y="1899859"/>
            <a:ext cx="6699775" cy="459351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9560DD5-4D34-C864-614A-34EDAAF6B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978" y="2254122"/>
            <a:ext cx="5078994" cy="35902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79FAACA-7023-2036-61C1-3B4DC98F096D}"/>
              </a:ext>
            </a:extLst>
          </p:cNvPr>
          <p:cNvSpPr/>
          <p:nvPr/>
        </p:nvSpPr>
        <p:spPr>
          <a:xfrm>
            <a:off x="3444201" y="4641188"/>
            <a:ext cx="1182785" cy="288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289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16656-6768-B853-674C-FC872046D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21" descr="Money">
            <a:extLst>
              <a:ext uri="{FF2B5EF4-FFF2-40B4-BE49-F238E27FC236}">
                <a16:creationId xmlns:a16="http://schemas.microsoft.com/office/drawing/2014/main" id="{6096DCB7-3323-DC79-AA0F-CBF3610347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0167" y="2562546"/>
            <a:ext cx="615594" cy="615594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095AF000-21EB-D360-54C7-B6310FFBF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261768"/>
            <a:ext cx="8596668" cy="92392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Sistemas de Prestações de Contas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DA37890-9634-3C4C-6146-B8CAB69CD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56" y="2394026"/>
            <a:ext cx="1709809" cy="170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A9814D7-9B5D-8D98-D9E5-EA50D4B4A58A}"/>
              </a:ext>
            </a:extLst>
          </p:cNvPr>
          <p:cNvSpPr txBox="1"/>
          <p:nvPr/>
        </p:nvSpPr>
        <p:spPr>
          <a:xfrm>
            <a:off x="390656" y="6303844"/>
            <a:ext cx="63339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hlinkClick r:id="rId5"/>
              </a:rPr>
              <a:t>Acesse em: https://www.tcepi.tc.br/fiscalizado/sistemas/gestor-web/</a:t>
            </a:r>
            <a:endParaRPr lang="pt-BR" sz="1400" dirty="0"/>
          </a:p>
          <a:p>
            <a:endParaRPr lang="pt-BR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CA76A29-C13D-4C85-1A71-BE07AF818A51}"/>
              </a:ext>
            </a:extLst>
          </p:cNvPr>
          <p:cNvGrpSpPr/>
          <p:nvPr/>
        </p:nvGrpSpPr>
        <p:grpSpPr>
          <a:xfrm>
            <a:off x="2553120" y="1826504"/>
            <a:ext cx="7590339" cy="2611518"/>
            <a:chOff x="2553120" y="1826504"/>
            <a:chExt cx="7590339" cy="2611518"/>
          </a:xfrm>
        </p:grpSpPr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CB73341B-AB6E-B106-0C07-19DD1EB0F53E}"/>
                </a:ext>
              </a:extLst>
            </p:cNvPr>
            <p:cNvSpPr/>
            <p:nvPr/>
          </p:nvSpPr>
          <p:spPr>
            <a:xfrm>
              <a:off x="2553120" y="1826504"/>
              <a:ext cx="7590339" cy="2611518"/>
            </a:xfrm>
            <a:prstGeom prst="roundRect">
              <a:avLst/>
            </a:prstGeom>
            <a:solidFill>
              <a:srgbClr val="233C88"/>
            </a:solidFill>
            <a:ln>
              <a:solidFill>
                <a:srgbClr val="233C88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BADA1E48-C035-9DAA-5F51-3F783BF1CECD}"/>
                </a:ext>
              </a:extLst>
            </p:cNvPr>
            <p:cNvSpPr txBox="1"/>
            <p:nvPr/>
          </p:nvSpPr>
          <p:spPr>
            <a:xfrm>
              <a:off x="2915861" y="2023978"/>
              <a:ext cx="6864856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sz="2400" b="0" i="0" dirty="0">
                  <a:solidFill>
                    <a:schemeClr val="bg1"/>
                  </a:solidFill>
                  <a:effectLst/>
                  <a:latin typeface="Helvetica" panose="020B0604020202020204" pitchFamily="34" charset="0"/>
                </a:rPr>
                <a:t> Gestor Web é o sistema de cadastro oficial das unidades jurisdicionadas do TCE-PI, bem como dos seus dirigentes, responsáveis, assessores e usuários dos sistemas eletrônicos deste Tribunal, conforme definido na </a:t>
              </a:r>
              <a:r>
                <a:rPr lang="pt-BR" sz="2400" b="1" i="0" u="none" strike="noStrike" dirty="0">
                  <a:solidFill>
                    <a:schemeClr val="bg1"/>
                  </a:solidFill>
                  <a:effectLst/>
                  <a:latin typeface="Helvetica" panose="020B0604020202020204" pitchFamily="34" charset="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Instrução Normativa TCE-PI nº 01/2024.</a:t>
              </a:r>
              <a:endParaRPr lang="pt-BR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4B14B3D-9813-5087-FE7C-26E532A17939}"/>
              </a:ext>
            </a:extLst>
          </p:cNvPr>
          <p:cNvSpPr txBox="1"/>
          <p:nvPr/>
        </p:nvSpPr>
        <p:spPr>
          <a:xfrm>
            <a:off x="1245560" y="5099908"/>
            <a:ext cx="9398000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pt-BR" sz="1800" dirty="0">
                <a:latin typeface="Trebuchet MS (Corpo)"/>
                <a:ea typeface="+mn-ea"/>
                <a:cs typeface="+mn-cs"/>
              </a:rPr>
              <a:t>É dever dos dirigentes máximos das </a:t>
            </a:r>
            <a:r>
              <a:rPr lang="pt-BR" sz="1800" dirty="0" err="1">
                <a:latin typeface="Trebuchet MS (Corpo)"/>
                <a:ea typeface="+mn-ea"/>
                <a:cs typeface="+mn-cs"/>
              </a:rPr>
              <a:t>UAPCs</a:t>
            </a:r>
            <a:r>
              <a:rPr lang="pt-BR" sz="1800" dirty="0">
                <a:latin typeface="Trebuchet MS (Corpo)"/>
                <a:ea typeface="+mn-ea"/>
                <a:cs typeface="+mn-cs"/>
              </a:rPr>
              <a:t> realizar e </a:t>
            </a:r>
            <a:r>
              <a:rPr lang="pt-BR" sz="1800" b="1" u="sng" dirty="0">
                <a:latin typeface="Trebuchet MS (Corpo)"/>
                <a:ea typeface="+mn-ea"/>
                <a:cs typeface="+mn-cs"/>
              </a:rPr>
              <a:t>manter atualizado </a:t>
            </a:r>
            <a:r>
              <a:rPr lang="pt-BR" sz="1800" dirty="0">
                <a:latin typeface="Trebuchet MS (Corpo)"/>
                <a:ea typeface="+mn-ea"/>
                <a:cs typeface="+mn-cs"/>
              </a:rPr>
              <a:t>seus respectivos cadastros bem como os dos responsáveis pelas </a:t>
            </a:r>
            <a:r>
              <a:rPr lang="pt-BR" sz="1800" dirty="0" err="1">
                <a:latin typeface="Trebuchet MS (Corpo)"/>
                <a:ea typeface="+mn-ea"/>
                <a:cs typeface="+mn-cs"/>
              </a:rPr>
              <a:t>UPCs</a:t>
            </a:r>
            <a:r>
              <a:rPr lang="pt-BR" sz="1800" dirty="0">
                <a:latin typeface="Trebuchet MS (Corpo)"/>
                <a:ea typeface="+mn-ea"/>
                <a:cs typeface="+mn-cs"/>
              </a:rPr>
              <a:t> a ele vinculadas, sendo condição para o recebimento da Prestação de Contas</a:t>
            </a:r>
            <a:r>
              <a:rPr lang="pt-BR" sz="1200" dirty="0">
                <a:latin typeface="Trebuchet MS (Corpo)"/>
                <a:ea typeface="+mn-ea"/>
                <a:cs typeface="+mn-cs"/>
              </a:rPr>
              <a:t>. </a:t>
            </a:r>
            <a:r>
              <a:rPr lang="pt-BR" sz="1200" dirty="0">
                <a:latin typeface="Trebuchet MS (Corpo)"/>
              </a:rPr>
              <a:t>(Art. 9º, § 2º e 3º, IN TCE-PI nº 05/2023)</a:t>
            </a:r>
            <a:endParaRPr lang="pt-BR" sz="1800" dirty="0">
              <a:latin typeface="Trebuchet MS (Corpo)"/>
              <a:ea typeface="+mn-ea"/>
              <a:cs typeface="+mn-cs"/>
            </a:endParaRPr>
          </a:p>
        </p:txBody>
      </p:sp>
      <p:pic>
        <p:nvPicPr>
          <p:cNvPr id="22" name="Picture 4" descr="Gif animado no grid consulta - Consultas - Scriptcase">
            <a:extLst>
              <a:ext uri="{FF2B5EF4-FFF2-40B4-BE49-F238E27FC236}">
                <a16:creationId xmlns:a16="http://schemas.microsoft.com/office/drawing/2014/main" id="{81EF1F13-0993-67FE-9A42-730AB5DF3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952" y="4448385"/>
            <a:ext cx="741834" cy="74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79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1" descr="Ábaco estrutura de tópicos">
            <a:extLst>
              <a:ext uri="{FF2B5EF4-FFF2-40B4-BE49-F238E27FC236}">
                <a16:creationId xmlns:a16="http://schemas.microsoft.com/office/drawing/2014/main" id="{B4C712D0-8748-7E16-122B-86184AB052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36699" y="3055277"/>
            <a:ext cx="767993" cy="767993"/>
          </a:xfrm>
          <a:prstGeom prst="rect">
            <a:avLst/>
          </a:prstGeom>
        </p:spPr>
      </p:pic>
      <p:pic>
        <p:nvPicPr>
          <p:cNvPr id="8" name="Gráfico 21" descr="Money">
            <a:extLst>
              <a:ext uri="{FF2B5EF4-FFF2-40B4-BE49-F238E27FC236}">
                <a16:creationId xmlns:a16="http://schemas.microsoft.com/office/drawing/2014/main" id="{467D7902-A325-23AE-4CB0-5D6F96EEAE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0167" y="2562546"/>
            <a:ext cx="615594" cy="615594"/>
          </a:xfrm>
          <a:prstGeom prst="rect">
            <a:avLst/>
          </a:prstGeom>
        </p:spPr>
      </p:pic>
      <p:pic>
        <p:nvPicPr>
          <p:cNvPr id="10" name="Gráfico 21" descr="Classificação 3 estrelas com preenchimento sólido">
            <a:extLst>
              <a:ext uri="{FF2B5EF4-FFF2-40B4-BE49-F238E27FC236}">
                <a16:creationId xmlns:a16="http://schemas.microsoft.com/office/drawing/2014/main" id="{9450B336-15DE-7443-3B8A-9471A53E7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57246" y="4183723"/>
            <a:ext cx="767993" cy="767993"/>
          </a:xfrm>
          <a:prstGeom prst="rect">
            <a:avLst/>
          </a:prstGeom>
        </p:spPr>
      </p:pic>
      <p:pic>
        <p:nvPicPr>
          <p:cNvPr id="13" name="Gráfico 21" descr="Alterações e ajustes estrutura de tópicos">
            <a:extLst>
              <a:ext uri="{FF2B5EF4-FFF2-40B4-BE49-F238E27FC236}">
                <a16:creationId xmlns:a16="http://schemas.microsoft.com/office/drawing/2014/main" id="{11FD4ACC-838F-3B74-CBE6-AE2ED697FD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04068" y="3673012"/>
            <a:ext cx="615594" cy="615594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08ADFD3F-CE74-6E87-30FC-7751691E3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59" y="219181"/>
            <a:ext cx="8596668" cy="923925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Publicidade das Prestações de Contas</a:t>
            </a: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5C8022D8-8E27-1623-9F44-67E1A9C184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9577294"/>
              </p:ext>
            </p:extLst>
          </p:nvPr>
        </p:nvGraphicFramePr>
        <p:xfrm>
          <a:off x="927420" y="2104167"/>
          <a:ext cx="10108559" cy="3438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64528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53273E69-52CF-4403-B0CE-B30278010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graphicEl>
                                              <a:dgm id="{53273E69-52CF-4403-B0CE-B30278010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graphicEl>
                                              <a:dgm id="{53273E69-52CF-4403-B0CE-B30278010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76457-7E64-8ED3-D07D-072E4F691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1" descr="Ábaco estrutura de tópicos">
            <a:extLst>
              <a:ext uri="{FF2B5EF4-FFF2-40B4-BE49-F238E27FC236}">
                <a16:creationId xmlns:a16="http://schemas.microsoft.com/office/drawing/2014/main" id="{6BC0A25E-168B-F3E6-A3C4-A48BCF010C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36699" y="3055277"/>
            <a:ext cx="767993" cy="767993"/>
          </a:xfrm>
          <a:prstGeom prst="rect">
            <a:avLst/>
          </a:prstGeom>
        </p:spPr>
      </p:pic>
      <p:pic>
        <p:nvPicPr>
          <p:cNvPr id="8" name="Gráfico 21" descr="Money">
            <a:extLst>
              <a:ext uri="{FF2B5EF4-FFF2-40B4-BE49-F238E27FC236}">
                <a16:creationId xmlns:a16="http://schemas.microsoft.com/office/drawing/2014/main" id="{8D25FC9A-2D60-E741-D438-23BE5DB621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0167" y="2562546"/>
            <a:ext cx="615594" cy="615594"/>
          </a:xfrm>
          <a:prstGeom prst="rect">
            <a:avLst/>
          </a:prstGeom>
        </p:spPr>
      </p:pic>
      <p:pic>
        <p:nvPicPr>
          <p:cNvPr id="10" name="Gráfico 21" descr="Classificação 3 estrelas com preenchimento sólido">
            <a:extLst>
              <a:ext uri="{FF2B5EF4-FFF2-40B4-BE49-F238E27FC236}">
                <a16:creationId xmlns:a16="http://schemas.microsoft.com/office/drawing/2014/main" id="{57917580-2583-1B64-56ED-F4606D1ADD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57246" y="4183723"/>
            <a:ext cx="767993" cy="767993"/>
          </a:xfrm>
          <a:prstGeom prst="rect">
            <a:avLst/>
          </a:prstGeom>
        </p:spPr>
      </p:pic>
      <p:pic>
        <p:nvPicPr>
          <p:cNvPr id="13" name="Gráfico 21" descr="Alterações e ajustes estrutura de tópicos">
            <a:extLst>
              <a:ext uri="{FF2B5EF4-FFF2-40B4-BE49-F238E27FC236}">
                <a16:creationId xmlns:a16="http://schemas.microsoft.com/office/drawing/2014/main" id="{8CDD1927-D058-235E-CD71-95E452826E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04068" y="3673012"/>
            <a:ext cx="615594" cy="615594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9289B241-6F2E-0E1B-650D-AFC7F06C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59" y="219181"/>
            <a:ext cx="8596668" cy="923925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Publicidade das Prestações de Contas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4BB2A5-20FE-EB70-4EF0-FEDB2A46DC6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709" b="3729"/>
          <a:stretch/>
        </p:blipFill>
        <p:spPr>
          <a:xfrm>
            <a:off x="518737" y="1606220"/>
            <a:ext cx="8693756" cy="182278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6D3D2EB2-6426-08E9-40D0-077CE2F5B7BE}"/>
              </a:ext>
            </a:extLst>
          </p:cNvPr>
          <p:cNvCxnSpPr>
            <a:cxnSpLocks/>
          </p:cNvCxnSpPr>
          <p:nvPr/>
        </p:nvCxnSpPr>
        <p:spPr>
          <a:xfrm rot="16200000" flipH="1">
            <a:off x="878833" y="3408888"/>
            <a:ext cx="1909458" cy="1628774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m 4">
            <a:extLst>
              <a:ext uri="{FF2B5EF4-FFF2-40B4-BE49-F238E27FC236}">
                <a16:creationId xmlns:a16="http://schemas.microsoft.com/office/drawing/2014/main" id="{8555019B-5D81-6CC2-29C8-4C828D8999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2261" y="1842389"/>
            <a:ext cx="9043614" cy="492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2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693AA-16F2-7F43-7521-3CF6AF8F9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21" descr="Ábaco estrutura de tópicos">
            <a:extLst>
              <a:ext uri="{FF2B5EF4-FFF2-40B4-BE49-F238E27FC236}">
                <a16:creationId xmlns:a16="http://schemas.microsoft.com/office/drawing/2014/main" id="{810B1C6F-4CE7-27E8-E1DB-B88FAEAC2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936699" y="3055277"/>
            <a:ext cx="767993" cy="767993"/>
          </a:xfrm>
          <a:prstGeom prst="rect">
            <a:avLst/>
          </a:prstGeom>
        </p:spPr>
      </p:pic>
      <p:pic>
        <p:nvPicPr>
          <p:cNvPr id="8" name="Gráfico 21" descr="Money">
            <a:extLst>
              <a:ext uri="{FF2B5EF4-FFF2-40B4-BE49-F238E27FC236}">
                <a16:creationId xmlns:a16="http://schemas.microsoft.com/office/drawing/2014/main" id="{730F2171-2DFF-BFA8-765D-3C0FEB5CA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0167" y="2562546"/>
            <a:ext cx="615594" cy="615594"/>
          </a:xfrm>
          <a:prstGeom prst="rect">
            <a:avLst/>
          </a:prstGeom>
        </p:spPr>
      </p:pic>
      <p:pic>
        <p:nvPicPr>
          <p:cNvPr id="10" name="Gráfico 21" descr="Classificação 3 estrelas com preenchimento sólido">
            <a:extLst>
              <a:ext uri="{FF2B5EF4-FFF2-40B4-BE49-F238E27FC236}">
                <a16:creationId xmlns:a16="http://schemas.microsoft.com/office/drawing/2014/main" id="{C4AF9FE3-334C-D9F2-6F06-35E6C337DA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57246" y="4183723"/>
            <a:ext cx="767993" cy="767993"/>
          </a:xfrm>
          <a:prstGeom prst="rect">
            <a:avLst/>
          </a:prstGeom>
        </p:spPr>
      </p:pic>
      <p:pic>
        <p:nvPicPr>
          <p:cNvPr id="13" name="Gráfico 21" descr="Alterações e ajustes estrutura de tópicos">
            <a:extLst>
              <a:ext uri="{FF2B5EF4-FFF2-40B4-BE49-F238E27FC236}">
                <a16:creationId xmlns:a16="http://schemas.microsoft.com/office/drawing/2014/main" id="{F2C3EF8B-B4CA-D149-3F19-E98EC24951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304068" y="3673012"/>
            <a:ext cx="615594" cy="615594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4F90E54F-9E55-C377-8232-B1DB6B83A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59" y="160226"/>
            <a:ext cx="8596668" cy="92392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Comunicação Eletrônica</a:t>
            </a: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F10963D6-8D2E-C5B3-FB3D-8C27A6CC58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2936767"/>
              </p:ext>
            </p:extLst>
          </p:nvPr>
        </p:nvGraphicFramePr>
        <p:xfrm>
          <a:off x="743528" y="2467862"/>
          <a:ext cx="10108559" cy="302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9" name="Picture 2" descr="animated-gif-in-email-2 | Box ACNT">
            <a:extLst>
              <a:ext uri="{FF2B5EF4-FFF2-40B4-BE49-F238E27FC236}">
                <a16:creationId xmlns:a16="http://schemas.microsoft.com/office/drawing/2014/main" id="{129AFC27-32DA-91C1-8A0B-5FE8BA109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697" y="0"/>
            <a:ext cx="1346275" cy="134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053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dgm id="{53273E69-52CF-4403-B0CE-B30278010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graphicEl>
                                              <a:dgm id="{53273E69-52CF-4403-B0CE-B30278010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graphicEl>
                                              <a:dgm id="{53273E69-52CF-4403-B0CE-B302780108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 uiExpand="1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03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3200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1D5F84"/>
                </a:solidFill>
              </a:defRPr>
            </a:pPr>
            <a:r>
              <a:t>PRESTAÇÃO DE CONTAS 2026  |  PRINCIPAIS ACHADOS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58952"/>
            <a:ext cx="10972800" cy="538609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500"/>
              </a:spcAft>
              <a:defRPr sz="2900" b="1">
                <a:solidFill>
                  <a:srgbClr val="103657"/>
                </a:solidFill>
              </a:defRPr>
            </a:pPr>
            <a:r>
              <a:rPr dirty="0" err="1">
                <a:solidFill>
                  <a:schemeClr val="bg1"/>
                </a:solidFill>
              </a:rPr>
              <a:t>Falhas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na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apresentação</a:t>
            </a:r>
            <a:r>
              <a:rPr dirty="0">
                <a:solidFill>
                  <a:schemeClr val="bg1"/>
                </a:solidFill>
              </a:rPr>
              <a:t> das </a:t>
            </a:r>
            <a:r>
              <a:rPr dirty="0" err="1">
                <a:solidFill>
                  <a:schemeClr val="bg1"/>
                </a:solidFill>
              </a:rPr>
              <a:t>prestações</a:t>
            </a:r>
            <a:r>
              <a:rPr dirty="0">
                <a:solidFill>
                  <a:schemeClr val="bg1"/>
                </a:solidFill>
              </a:rPr>
              <a:t> de </a:t>
            </a:r>
            <a:r>
              <a:rPr dirty="0" err="1">
                <a:solidFill>
                  <a:schemeClr val="bg1"/>
                </a:solidFill>
              </a:rPr>
              <a:t>contas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6928" y="1417320"/>
            <a:ext cx="10881360" cy="42062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65737B"/>
                </a:solidFill>
              </a:defRPr>
            </a:pPr>
            <a:r>
              <a:t>Problemas que comprometem a entrega tempestiva e completa das informações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089904"/>
            <a:ext cx="10972800" cy="393192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500"/>
              </a:spcAft>
              <a:defRPr sz="1000" b="0">
                <a:solidFill>
                  <a:srgbClr val="65737B"/>
                </a:solidFill>
              </a:defRPr>
            </a:pPr>
            <a:r>
              <a:t>Fonte: TCE-PI / DFCONTAS — comunicado de 30/06/2026; notícias sobre atrasos (2025).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1984248"/>
            <a:ext cx="10881360" cy="3227832"/>
          </a:xfrm>
          <a:prstGeom prst="roundRect">
            <a:avLst/>
          </a:prstGeom>
          <a:solidFill>
            <a:srgbClr val="F7F9FC"/>
          </a:solidFill>
          <a:ln>
            <a:solidFill>
              <a:srgbClr val="DB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05256" y="2112264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Atraso</a:t>
            </a:r>
            <a:r>
              <a:rPr dirty="0"/>
              <a:t> no </a:t>
            </a:r>
            <a:r>
              <a:rPr dirty="0" err="1"/>
              <a:t>envio</a:t>
            </a:r>
            <a:r>
              <a:rPr dirty="0"/>
              <a:t> das </a:t>
            </a:r>
            <a:r>
              <a:rPr dirty="0" err="1"/>
              <a:t>prestações</a:t>
            </a:r>
            <a:r>
              <a:rPr dirty="0"/>
              <a:t> de </a:t>
            </a:r>
            <a:r>
              <a:rPr dirty="0" err="1"/>
              <a:t>contas</a:t>
            </a:r>
            <a:endParaRPr dirty="0"/>
          </a:p>
        </p:txBody>
      </p:sp>
      <p:sp>
        <p:nvSpPr>
          <p:cNvPr id="27" name="TextBox 26"/>
          <p:cNvSpPr txBox="1"/>
          <p:nvPr/>
        </p:nvSpPr>
        <p:spPr>
          <a:xfrm>
            <a:off x="905256" y="2633472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t>•  Ausência de remessa de informações e documentos obrigatórios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5256" y="3154680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t>•  Documentação incompleta ou insuficiente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5256" y="3675887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Declaração</a:t>
            </a:r>
            <a:r>
              <a:rPr dirty="0"/>
              <a:t> </a:t>
            </a:r>
            <a:r>
              <a:rPr dirty="0" err="1"/>
              <a:t>indevida</a:t>
            </a:r>
            <a:r>
              <a:rPr dirty="0"/>
              <a:t> de </a:t>
            </a:r>
            <a:r>
              <a:rPr dirty="0" err="1"/>
              <a:t>ausência</a:t>
            </a:r>
            <a:r>
              <a:rPr dirty="0"/>
              <a:t> de </a:t>
            </a:r>
            <a:r>
              <a:rPr dirty="0" err="1"/>
              <a:t>movimentação</a:t>
            </a:r>
            <a:r>
              <a:rPr dirty="0"/>
              <a:t> (“</a:t>
            </a:r>
            <a:r>
              <a:rPr dirty="0" err="1"/>
              <a:t>sem</a:t>
            </a:r>
            <a:r>
              <a:rPr dirty="0"/>
              <a:t> </a:t>
            </a:r>
            <a:r>
              <a:rPr dirty="0" err="1"/>
              <a:t>movimento</a:t>
            </a:r>
            <a:r>
              <a:rPr dirty="0"/>
              <a:t>”)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5256" y="4197096"/>
            <a:ext cx="10396728" cy="644792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rPr dirty="0"/>
              <a:t>•  Câmara Municipal </a:t>
            </a:r>
            <a:r>
              <a:rPr dirty="0" err="1"/>
              <a:t>declara</a:t>
            </a:r>
            <a:r>
              <a:rPr dirty="0"/>
              <a:t> ter </a:t>
            </a:r>
            <a:r>
              <a:rPr dirty="0" err="1"/>
              <a:t>recebido</a:t>
            </a:r>
            <a:r>
              <a:rPr dirty="0"/>
              <a:t> as </a:t>
            </a:r>
            <a:r>
              <a:rPr dirty="0" err="1"/>
              <a:t>contas</a:t>
            </a:r>
            <a:r>
              <a:rPr dirty="0"/>
              <a:t> da </a:t>
            </a:r>
            <a:r>
              <a:rPr dirty="0" err="1"/>
              <a:t>Prefeitura</a:t>
            </a:r>
            <a:r>
              <a:rPr dirty="0"/>
              <a:t> </a:t>
            </a:r>
            <a:r>
              <a:rPr dirty="0" err="1"/>
              <a:t>sem</a:t>
            </a:r>
            <a:r>
              <a:rPr dirty="0"/>
              <a:t> </a:t>
            </a:r>
            <a:r>
              <a:rPr dirty="0" err="1"/>
              <a:t>efetiva</a:t>
            </a:r>
            <a:r>
              <a:rPr dirty="0"/>
              <a:t> </a:t>
            </a:r>
            <a:r>
              <a:rPr dirty="0" err="1"/>
              <a:t>entrega</a:t>
            </a:r>
            <a:endParaRPr lang="pt-BR" dirty="0"/>
          </a:p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endParaRPr dirty="0"/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id="{B6B9DFEE-5996-A5E5-FCED-2411A6E6EF51}"/>
              </a:ext>
            </a:extLst>
          </p:cNvPr>
          <p:cNvSpPr txBox="1"/>
          <p:nvPr/>
        </p:nvSpPr>
        <p:spPr>
          <a:xfrm>
            <a:off x="905256" y="4640580"/>
            <a:ext cx="10396728" cy="352404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rPr dirty="0"/>
              <a:t>•  D</a:t>
            </a:r>
            <a:r>
              <a:rPr lang="pt-BR" dirty="0" err="1"/>
              <a:t>ocumentos</a:t>
            </a:r>
            <a:r>
              <a:rPr lang="pt-BR" dirty="0"/>
              <a:t> pendentes de assinatura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03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3200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1D5F84"/>
                </a:solidFill>
              </a:defRPr>
            </a:pPr>
            <a:r>
              <a:t>PRESTAÇÃO DE CONTAS 2026  |  PRINCIPAIS ACHADOS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58952"/>
            <a:ext cx="10972800" cy="538609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500"/>
              </a:spcAft>
              <a:defRPr sz="2900" b="1">
                <a:solidFill>
                  <a:srgbClr val="103657"/>
                </a:solidFill>
              </a:defRPr>
            </a:pPr>
            <a:r>
              <a:rPr dirty="0" err="1">
                <a:solidFill>
                  <a:schemeClr val="bg1"/>
                </a:solidFill>
              </a:rPr>
              <a:t>Inconsistências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contábeis</a:t>
            </a:r>
            <a:r>
              <a:rPr dirty="0">
                <a:solidFill>
                  <a:schemeClr val="bg1"/>
                </a:solidFill>
              </a:rPr>
              <a:t> e </a:t>
            </a:r>
            <a:r>
              <a:rPr dirty="0" err="1">
                <a:solidFill>
                  <a:schemeClr val="bg1"/>
                </a:solidFill>
              </a:rPr>
              <a:t>bancárias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6928" y="1417320"/>
            <a:ext cx="10881360" cy="42062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65737B"/>
                </a:solidFill>
              </a:defRPr>
            </a:pPr>
            <a:r>
              <a:t>Problemas revelados pelo cruzamento de dados entre sistemas e fontes externas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85216" y="5074920"/>
            <a:ext cx="11045952" cy="658368"/>
          </a:xfrm>
          <a:prstGeom prst="roundRect">
            <a:avLst/>
          </a:prstGeom>
          <a:solidFill>
            <a:srgbClr val="E0ED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95528" y="5212080"/>
            <a:ext cx="105156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03657"/>
                </a:solidFill>
              </a:defRPr>
            </a:pPr>
            <a:r>
              <a:t>ORIENTAÇÃO: conciliar registros bancários e contábeis antes da transmissão.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1984248"/>
            <a:ext cx="10881360" cy="2852928"/>
          </a:xfrm>
          <a:prstGeom prst="roundRect">
            <a:avLst/>
          </a:prstGeom>
          <a:solidFill>
            <a:srgbClr val="F7F9FC"/>
          </a:solidFill>
          <a:ln>
            <a:solidFill>
              <a:srgbClr val="DB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05256" y="2112264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t>•  Omissão de contas bancárias existentes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5256" y="2633472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t>•  Ausência de registro de saldos e movimentações bancárias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5256" y="3154680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t>•  Divergências entre dados do SAGRES, DocWeb e informações bancárias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5256" y="3675887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t>•  Falta de extratos e outros documentos comprobatórios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5256" y="4197096"/>
            <a:ext cx="10396728" cy="448056"/>
          </a:xfrm>
          <a:prstGeom prst="rect">
            <a:avLst/>
          </a:prstGeom>
          <a:noFill/>
        </p:spPr>
        <p:txBody>
          <a:bodyPr wrap="square" lIns="64008" tIns="13716">
            <a:spAutoFit/>
          </a:bodyPr>
          <a:lstStyle/>
          <a:p>
            <a:pPr>
              <a:defRPr sz="1900" b="0">
                <a:solidFill>
                  <a:srgbClr val="1E324C"/>
                </a:solidFill>
                <a:latin typeface="Aptos"/>
              </a:defRPr>
            </a:pPr>
            <a:r>
              <a:t>•  Inconsistências entre informações contábeis e a documentação encaminhada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2A20E888-C31A-50EE-8789-60B577938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6063" y="5759922"/>
            <a:ext cx="1266546" cy="95546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5D5DEB1-76D5-628B-99E7-9B6198CB2062}"/>
              </a:ext>
            </a:extLst>
          </p:cNvPr>
          <p:cNvSpPr txBox="1">
            <a:spLocks/>
          </p:cNvSpPr>
          <p:nvPr/>
        </p:nvSpPr>
        <p:spPr>
          <a:xfrm>
            <a:off x="2681369" y="1934472"/>
            <a:ext cx="6797502" cy="13258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700" dirty="0">
                <a:solidFill>
                  <a:schemeClr val="tx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OBRIGADO</a:t>
            </a:r>
            <a:r>
              <a:rPr lang="en-US" sz="9000" dirty="0">
                <a:solidFill>
                  <a:schemeClr val="tx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!</a:t>
            </a: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490F961C-EAD6-4EA9-949C-31CBFF244C66}"/>
              </a:ext>
            </a:extLst>
          </p:cNvPr>
          <p:cNvSpPr txBox="1">
            <a:spLocks/>
          </p:cNvSpPr>
          <p:nvPr/>
        </p:nvSpPr>
        <p:spPr>
          <a:xfrm>
            <a:off x="592592" y="3889937"/>
            <a:ext cx="6975361" cy="27992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pt-BR" sz="1400" dirty="0">
              <a:solidFill>
                <a:schemeClr val="tx1">
                  <a:alpha val="70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5B870B-549F-1861-EB1C-A45D71B65CCF}"/>
              </a:ext>
            </a:extLst>
          </p:cNvPr>
          <p:cNvSpPr txBox="1"/>
          <p:nvPr/>
        </p:nvSpPr>
        <p:spPr>
          <a:xfrm>
            <a:off x="4383796" y="5143529"/>
            <a:ext cx="4546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/>
              <a:t>Contato: </a:t>
            </a:r>
            <a:r>
              <a:rPr lang="pt-BR" sz="2400" dirty="0">
                <a:hlinkClick r:id="rId3"/>
              </a:rPr>
              <a:t>dfcontas@tcepi.gov.br</a:t>
            </a:r>
            <a:endParaRPr lang="pt-BR" sz="2400" dirty="0"/>
          </a:p>
          <a:p>
            <a:r>
              <a:rPr lang="pt-BR" sz="2400" dirty="0"/>
              <a:t>3215-3956</a:t>
            </a:r>
          </a:p>
          <a:p>
            <a:r>
              <a:rPr lang="pt-BR" sz="2400"/>
              <a:t>3215-3963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546150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Facetado">
  <a:themeElements>
    <a:clrScheme name="Personalizada 2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233C88"/>
      </a:accent1>
      <a:accent2>
        <a:srgbClr val="FFCB04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5239663-659c-4500-a325-bb78d90e146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84FDE03C6214347AB181A596771032A" ma:contentTypeVersion="17" ma:contentTypeDescription="Crie um novo documento." ma:contentTypeScope="" ma:versionID="af3f96a03a9a6c38bc314445c9c8c7b9">
  <xsd:schema xmlns:xsd="http://www.w3.org/2001/XMLSchema" xmlns:xs="http://www.w3.org/2001/XMLSchema" xmlns:p="http://schemas.microsoft.com/office/2006/metadata/properties" xmlns:ns3="c5239663-659c-4500-a325-bb78d90e1464" xmlns:ns4="b425437b-ce68-48ae-94a7-088ac426d382" targetNamespace="http://schemas.microsoft.com/office/2006/metadata/properties" ma:root="true" ma:fieldsID="423e15080c38e8d50e6ca86d00e94005" ns3:_="" ns4:_="">
    <xsd:import namespace="c5239663-659c-4500-a325-bb78d90e1464"/>
    <xsd:import namespace="b425437b-ce68-48ae-94a7-088ac426d3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239663-659c-4500-a325-bb78d90e1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5437b-ce68-48ae-94a7-088ac426d38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Hash de Dica de Compartilhamento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D433D6-E985-4011-9E55-B008B547FA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2A33E6-75DA-4DC6-96DB-82DA724E7856}">
  <ds:schemaRefs>
    <ds:schemaRef ds:uri="http://purl.org/dc/terms/"/>
    <ds:schemaRef ds:uri="http://schemas.openxmlformats.org/package/2006/metadata/core-properties"/>
    <ds:schemaRef ds:uri="http://purl.org/dc/dcmitype/"/>
    <ds:schemaRef ds:uri="c5239663-659c-4500-a325-bb78d90e1464"/>
    <ds:schemaRef ds:uri="http://schemas.microsoft.com/office/2006/documentManagement/types"/>
    <ds:schemaRef ds:uri="http://purl.org/dc/elements/1.1/"/>
    <ds:schemaRef ds:uri="http://schemas.microsoft.com/office/2006/metadata/properties"/>
    <ds:schemaRef ds:uri="b425437b-ce68-48ae-94a7-088ac426d382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B65AE1B-4D01-4405-885C-E742077181F3}">
  <ds:schemaRefs>
    <ds:schemaRef ds:uri="b425437b-ce68-48ae-94a7-088ac426d382"/>
    <ds:schemaRef ds:uri="c5239663-659c-4500-a325-bb78d90e146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TM02900688[[fn=Faceta]]</Template>
  <TotalTime>655</TotalTime>
  <Words>1417</Words>
  <Application>Microsoft Office PowerPoint</Application>
  <PresentationFormat>Widescreen</PresentationFormat>
  <Paragraphs>159</Paragraphs>
  <Slides>24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6" baseType="lpstr">
      <vt:lpstr>Aptos</vt:lpstr>
      <vt:lpstr>Aptos Narrow</vt:lpstr>
      <vt:lpstr>Arial</vt:lpstr>
      <vt:lpstr>Helvetica</vt:lpstr>
      <vt:lpstr>Poppins</vt:lpstr>
      <vt:lpstr>Poppins Black</vt:lpstr>
      <vt:lpstr>Poppins Light</vt:lpstr>
      <vt:lpstr>Symbol</vt:lpstr>
      <vt:lpstr>Trebuchet MS</vt:lpstr>
      <vt:lpstr>Trebuchet MS (Corpo)</vt:lpstr>
      <vt:lpstr>Wingdings 3</vt:lpstr>
      <vt:lpstr>Facetado</vt:lpstr>
      <vt:lpstr>Prestação de Contas para uma gestão segura e transparente</vt:lpstr>
      <vt:lpstr>Definindo Prestação de Contas</vt:lpstr>
      <vt:lpstr>Prestação de Contas e Controle Externo</vt:lpstr>
      <vt:lpstr>Normas das Prestação de Contas</vt:lpstr>
      <vt:lpstr>Apresentação do PowerPoint</vt:lpstr>
      <vt:lpstr>Dever de Prestar Contas</vt:lpstr>
      <vt:lpstr>Apresentação do PowerPoint</vt:lpstr>
      <vt:lpstr>Não envio das prestações de contas</vt:lpstr>
      <vt:lpstr>Possíveis sanções e providências</vt:lpstr>
      <vt:lpstr>Acompanhamento dos prazos e entregas</vt:lpstr>
      <vt:lpstr>Acompanhamento dos prazos e entregas</vt:lpstr>
      <vt:lpstr>Sistemas de Prestações de Contas</vt:lpstr>
      <vt:lpstr>Sistemas de Prestações de Contas</vt:lpstr>
      <vt:lpstr>Sistemas de Prestações de Contas</vt:lpstr>
      <vt:lpstr>Sistemas de Prestações de Contas</vt:lpstr>
      <vt:lpstr>Sistemas de Prestações de Contas</vt:lpstr>
      <vt:lpstr>Sistemas de Prestações de Contas</vt:lpstr>
      <vt:lpstr>Sistemas de Prestações de Contas</vt:lpstr>
      <vt:lpstr>Publicidade das Prestações de Contas</vt:lpstr>
      <vt:lpstr>Publicidade das Prestações de Contas</vt:lpstr>
      <vt:lpstr>Comunicação Eletrônica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Relatórios de Controle Externo</dc:title>
  <dc:creator>Yuri Cavalcante de Araújo</dc:creator>
  <cp:lastModifiedBy>Liana de Castro Melo</cp:lastModifiedBy>
  <cp:revision>10</cp:revision>
  <dcterms:created xsi:type="dcterms:W3CDTF">2024-03-23T12:33:14Z</dcterms:created>
  <dcterms:modified xsi:type="dcterms:W3CDTF">2026-10-30T03:16:57Z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0x010100284FDE03C6214347AB181A596771032A</vt:lpwstr>
  </property>
</Properties>
</file>