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47"/>
  </p:notesMasterIdLst>
  <p:sldIdLst>
    <p:sldId id="256" r:id="rId3"/>
    <p:sldId id="505" r:id="rId4"/>
    <p:sldId id="504" r:id="rId5"/>
    <p:sldId id="474" r:id="rId6"/>
    <p:sldId id="401" r:id="rId7"/>
    <p:sldId id="492" r:id="rId8"/>
    <p:sldId id="478" r:id="rId9"/>
    <p:sldId id="498" r:id="rId10"/>
    <p:sldId id="495" r:id="rId11"/>
    <p:sldId id="480" r:id="rId12"/>
    <p:sldId id="262" r:id="rId13"/>
    <p:sldId id="261" r:id="rId14"/>
    <p:sldId id="503" r:id="rId15"/>
    <p:sldId id="410" r:id="rId16"/>
    <p:sldId id="263" r:id="rId17"/>
    <p:sldId id="264" r:id="rId18"/>
    <p:sldId id="266" r:id="rId19"/>
    <p:sldId id="301" r:id="rId20"/>
    <p:sldId id="268" r:id="rId21"/>
    <p:sldId id="471" r:id="rId22"/>
    <p:sldId id="265" r:id="rId23"/>
    <p:sldId id="496" r:id="rId24"/>
    <p:sldId id="270" r:id="rId25"/>
    <p:sldId id="491" r:id="rId26"/>
    <p:sldId id="271" r:id="rId27"/>
    <p:sldId id="272" r:id="rId28"/>
    <p:sldId id="273" r:id="rId29"/>
    <p:sldId id="501" r:id="rId30"/>
    <p:sldId id="280" r:id="rId31"/>
    <p:sldId id="274" r:id="rId32"/>
    <p:sldId id="275" r:id="rId33"/>
    <p:sldId id="500" r:id="rId34"/>
    <p:sldId id="276" r:id="rId35"/>
    <p:sldId id="277" r:id="rId36"/>
    <p:sldId id="278" r:id="rId37"/>
    <p:sldId id="279" r:id="rId38"/>
    <p:sldId id="281" r:id="rId39"/>
    <p:sldId id="282" r:id="rId40"/>
    <p:sldId id="499" r:id="rId41"/>
    <p:sldId id="283" r:id="rId42"/>
    <p:sldId id="284" r:id="rId43"/>
    <p:sldId id="285" r:id="rId44"/>
    <p:sldId id="288" r:id="rId45"/>
    <p:sldId id="289" r:id="rId46"/>
  </p:sldIdLst>
  <p:sldSz cx="12192000" cy="6858000"/>
  <p:notesSz cx="6797675" cy="9926638"/>
  <p:defaultTextStyle>
    <a:defPPr>
      <a:buNone/>
    </a:defPPr>
    <a:lvl1pPr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/>
        <a:ea typeface="Calibri"/>
        <a:cs typeface="Calibri"/>
      </a:defRPr>
    </a:lvl1pPr>
    <a:lvl2pPr marL="457200"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/>
        <a:ea typeface="Calibri"/>
        <a:cs typeface="Calibri"/>
      </a:defRPr>
    </a:lvl2pPr>
    <a:lvl3pPr marL="914400"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/>
        <a:ea typeface="Calibri"/>
        <a:cs typeface="Calibri"/>
      </a:defRPr>
    </a:lvl3pPr>
    <a:lvl4pPr marL="1371600"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/>
        <a:ea typeface="Calibri"/>
        <a:cs typeface="Calibri"/>
      </a:defRPr>
    </a:lvl4pPr>
    <a:lvl5pPr marL="1828800"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/>
        <a:ea typeface="Calibri"/>
        <a:cs typeface="Calibri"/>
      </a:defRPr>
    </a:lvl5pPr>
    <a:lvl6pPr marL="2286000" algn="l" defTabSz="914400">
      <a:buNone/>
      <a:defRPr kern="1200">
        <a:solidFill>
          <a:schemeClr val="tx1"/>
        </a:solidFill>
        <a:latin typeface="Calibri"/>
        <a:ea typeface="Calibri"/>
        <a:cs typeface="Calibri"/>
      </a:defRPr>
    </a:lvl6pPr>
    <a:lvl7pPr marL="2743200" algn="l" defTabSz="914400">
      <a:buNone/>
      <a:defRPr kern="1200">
        <a:solidFill>
          <a:schemeClr val="tx1"/>
        </a:solidFill>
        <a:latin typeface="Calibri"/>
        <a:ea typeface="Calibri"/>
        <a:cs typeface="Calibri"/>
      </a:defRPr>
    </a:lvl7pPr>
    <a:lvl8pPr marL="3200400" algn="l" defTabSz="914400">
      <a:buNone/>
      <a:defRPr kern="1200">
        <a:solidFill>
          <a:schemeClr val="tx1"/>
        </a:solidFill>
        <a:latin typeface="Calibri"/>
        <a:ea typeface="Calibri"/>
        <a:cs typeface="Calibri"/>
      </a:defRPr>
    </a:lvl8pPr>
    <a:lvl9pPr marL="3657600" algn="l" defTabSz="914400">
      <a:buNone/>
      <a:defRPr kern="1200">
        <a:solidFill>
          <a:schemeClr val="tx1"/>
        </a:solidFill>
        <a:latin typeface="Calibri"/>
        <a:ea typeface="Calibri"/>
        <a:cs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04DD2D2-FC95-4B4B-BA83-6C0C431CC208}" styleName="Estilo Médio 2 - Ênfase 1 ({804DD2D2-FC95-4B4B-BA83-6C0C431CC208})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1 — 25 segundos</a:t>
            </a:r>
          </a:p>
          <a:p>
            <a:r>
              <a:t>FALA SUGERIDA</a:t>
            </a:r>
          </a:p>
          <a:p>
            <a:r>
              <a:t>Vamos percorrer o caminho entre a necessidade da Administração e a entrega efetiva do contrato. O foco será reconhecer falhas que se repetem e identificar o controle que poderia evitá-las. Usaremos documentos, números e fotografias para tornar a análise concreta. Ao final, a proposta é que cada unidade consiga escolher uma melhoria que possa implementar na sua rotina.</a:t>
            </a:r>
          </a:p>
          <a:p>
            <a:r>
              <a:t>EXPLICAÇÃO JURÍDICA E TÉCNICA</a:t>
            </a:r>
          </a:p>
          <a:p>
            <a:r>
              <a:t>A abertura delimita a finalidade pedagógica. Os casos são apresentados como achados técnicos e exemplos de risco. A existência de relatório ou representação não equivale a decisão definitiva sobre responsabilidade.</a:t>
            </a:r>
          </a:p>
          <a:p>
            <a:r>
              <a:t>EVITAR</a:t>
            </a:r>
          </a:p>
          <a:p>
            <a:r>
              <a:t>Evite anunciar que todos os exemplos já foram julgados ou que os agentes citados nos documentos foram condenados.</a:t>
            </a:r>
          </a:p>
          <a:p>
            <a:r>
              <a:t>Fonte do exemplo: ELBERT, slides 1 e 2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Fala sugerida (cerca de 1min30s): A contratação começa antes do edital, com a necessidade, os estudos e a definição das condições de execução. A fase externa abre a competição e verifica a proposta e a capacidade do fornecedor. A autoridade superior adjudica e homologa. A contratação e sua fiscalização vêm depois: selecionar bem só produz resultado quando a entrega é comprovada.</a:t>
            </a:r>
          </a:p>
          <a:p>
            <a:endParaRPr/>
          </a:p>
          <a:p>
            <a:r>
              <a:t>Mapa didático em três blocos. O art. 17 enumera sete fases legais: preparatória, divulgação do edital, propostas e lances quando cabíveis, julgamento, habilitação, recursal e homologação. O terceiro bloco inclui o encerramento da licitação e atos posteriores de contratação e execução, sem classificá-los como novas fases do art. 17. Impugnações e esclarecimentos integram a preparação da disputa, mas não são fase autônoma do art. 17.</a:t>
            </a:r>
          </a:p>
          <a:p>
            <a:endParaRPr/>
          </a:p>
          <a:p>
            <a:r>
              <a:t>Precisões para a fala: DOD/DFD é a formalização da necessidade, conforme a nomenclatura do ente. A fase interna pode incluir interações transparentes com o mercado e publicidade; não equivale a segredo. O planejamento deve observar o PCA quando elaborado e as leis orçamentárias. A ordem das atividades internas é ilustrativa: estudos, riscos, estimativas e definição do objeto interagem.</a:t>
            </a:r>
          </a:p>
          <a:p>
            <a:endParaRPr/>
          </a:p>
          <a:p>
            <a:r>
              <a:t>Crédito orçamentário não se confunde com dinheiro disponível em caixa. A indicação dos créditos para as parcelas vincendas no exercício é requisito da contratação (art. 150); o momento da reserva varia conforme o regime, inclusive SRP. O parecer é controle prévio de legalidade, não garantia absoluta de regularidade, e admite dispensa nas hipóteses do art. 53, §5º.</a:t>
            </a:r>
          </a:p>
          <a:p>
            <a:endParaRPr/>
          </a:p>
          <a:p>
            <a:r>
              <a:t>Regra geral de publicidade: edital e anexos no PNCP e extrato no diário oficial e em jornal diário de grande circulação (art. 54), observadas as regras transitórias aplicáveis (art. 176). Os lances dependem do modo de disputa. O julgamento observa o critério previsto, que não se limita ao menor preço. A habilitação pode anteceder propostas e julgamento mediante motivação e previsão no edital (art. 17, §1º).</a:t>
            </a:r>
          </a:p>
          <a:p>
            <a:endParaRPr/>
          </a:p>
          <a:p>
            <a:r>
              <a:t>O art. 71, IV, atribui à autoridade superior adjudicar o objeto e homologar a licitação. Adjudicação atribui o objeto ao vencedor; não é entrega física do bem. A autoridade também pode determinar saneamento, revogar ou anular nas hipóteses legais. A ata de registro de preços não substitui o contrato: registra compromisso e condições para futuras contratações (arts. 6º, XLVI, 83 e 84). Formalização por contrato ou instrumento hábil nas hipóteses legais (art. 95). Publicidade para eficácia conforme art. 94, ressalvadas hipóteses específicas. A execução exige fiscalização, recebimento e liquidação regular.</a:t>
            </a:r>
          </a:p>
          <a:p>
            <a:endParaRPr/>
          </a:p>
          <a:p>
            <a:r>
              <a:t>Fontes oficiais consultadas em 30/10/2026:</a:t>
            </a:r>
          </a:p>
          <a:p>
            <a:r>
              <a:t>https://normas.leg.br/?urn=urn:lex:br:federal:lei:2021-04-01;14133!art17</a:t>
            </a:r>
          </a:p>
          <a:p>
            <a:r>
              <a:t>https://normas.leg.br/?urn=urn:lex:br:federal:lei:2021-04-01;14133!art18</a:t>
            </a:r>
          </a:p>
          <a:p>
            <a:r>
              <a:t>https://normas.leg.br/?urn=urn:lex:br:federal:lei:2021-04-01;14133!art53</a:t>
            </a:r>
          </a:p>
          <a:p>
            <a:r>
              <a:t>https://normas.leg.br/?urn=urn:lex:br:federal:lei:2021-04-01;14133!art54</a:t>
            </a:r>
          </a:p>
          <a:p>
            <a:r>
              <a:t>https://normas.leg.br/?urn=urn:lex:br:federal:lei:2021-04-01;14133!art71</a:t>
            </a:r>
          </a:p>
          <a:p>
            <a:r>
              <a:t>https://legis.senado.leg.br/norma/33382036/publicacao/33383820</a:t>
            </a:r>
          </a:p>
          <a:p>
            <a:r>
              <a:t>https://normas.leg.br/?urn=urn:lex:br:federal:lei:2021-04-01;14133!tit3</a:t>
            </a:r>
          </a:p>
          <a:p>
            <a:r>
              <a:t>https://licitacoesecontratos.tcu.gov.br/5-selecao-do-fornecedor/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C7458-D11C-7F3D-5C8F-433451F41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6101EE-8C40-1295-DBCB-C72364A50A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0DBE7B-972E-AE04-E3D8-0B6CF378B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Slide 3 — 55 </a:t>
            </a:r>
            <a:r>
              <a:rPr dirty="0" err="1"/>
              <a:t>segundos</a:t>
            </a:r>
            <a:endParaRPr dirty="0"/>
          </a:p>
          <a:p>
            <a:r>
              <a:rPr dirty="0"/>
              <a:t>FALA SUGERIDA</a:t>
            </a:r>
          </a:p>
          <a:p>
            <a:r>
              <a:rPr dirty="0" err="1"/>
              <a:t>Teremos</a:t>
            </a:r>
            <a:r>
              <a:rPr dirty="0"/>
              <a:t> </a:t>
            </a:r>
            <a:r>
              <a:rPr dirty="0" err="1"/>
              <a:t>três</a:t>
            </a:r>
            <a:r>
              <a:rPr dirty="0"/>
              <a:t> </a:t>
            </a:r>
            <a:r>
              <a:rPr dirty="0" err="1"/>
              <a:t>blocos</a:t>
            </a:r>
            <a:r>
              <a:rPr dirty="0"/>
              <a:t>: </a:t>
            </a:r>
            <a:r>
              <a:rPr dirty="0" err="1"/>
              <a:t>planejamento</a:t>
            </a:r>
            <a:r>
              <a:rPr dirty="0"/>
              <a:t>, </a:t>
            </a:r>
            <a:r>
              <a:rPr dirty="0" err="1"/>
              <a:t>incluindo</a:t>
            </a:r>
            <a:r>
              <a:rPr dirty="0"/>
              <a:t> </a:t>
            </a:r>
            <a:r>
              <a:rPr dirty="0" err="1"/>
              <a:t>seleção</a:t>
            </a:r>
            <a:r>
              <a:rPr dirty="0"/>
              <a:t> do </a:t>
            </a:r>
            <a:r>
              <a:rPr dirty="0" err="1"/>
              <a:t>fornecedor</a:t>
            </a:r>
            <a:r>
              <a:rPr dirty="0"/>
              <a:t>; </a:t>
            </a:r>
            <a:r>
              <a:rPr dirty="0" err="1"/>
              <a:t>execução</a:t>
            </a:r>
            <a:r>
              <a:rPr dirty="0"/>
              <a:t> </a:t>
            </a:r>
            <a:r>
              <a:rPr dirty="0" err="1"/>
              <a:t>contratual</a:t>
            </a:r>
            <a:r>
              <a:rPr dirty="0"/>
              <a:t>; e boas </a:t>
            </a:r>
            <a:r>
              <a:rPr dirty="0" err="1"/>
              <a:t>práticas</a:t>
            </a:r>
            <a:r>
              <a:rPr dirty="0"/>
              <a:t>. Em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caso</a:t>
            </a:r>
            <a:r>
              <a:rPr dirty="0"/>
              <a:t>, </a:t>
            </a:r>
            <a:r>
              <a:rPr dirty="0" err="1"/>
              <a:t>vamos</a:t>
            </a:r>
            <a:r>
              <a:rPr dirty="0"/>
              <a:t> </a:t>
            </a:r>
            <a:r>
              <a:rPr dirty="0" err="1"/>
              <a:t>perguntar</a:t>
            </a:r>
            <a:r>
              <a:rPr dirty="0"/>
              <a:t> o que </a:t>
            </a:r>
            <a:r>
              <a:rPr dirty="0" err="1"/>
              <a:t>foi</a:t>
            </a:r>
            <a:r>
              <a:rPr dirty="0"/>
              <a:t> </a:t>
            </a:r>
            <a:r>
              <a:rPr dirty="0" err="1"/>
              <a:t>encontrado</a:t>
            </a:r>
            <a:r>
              <a:rPr dirty="0"/>
              <a:t>, qual </a:t>
            </a:r>
            <a:r>
              <a:rPr dirty="0" err="1"/>
              <a:t>regra</a:t>
            </a:r>
            <a:r>
              <a:rPr dirty="0"/>
              <a:t> se </a:t>
            </a:r>
            <a:r>
              <a:rPr dirty="0" err="1"/>
              <a:t>aplica</a:t>
            </a:r>
            <a:r>
              <a:rPr dirty="0"/>
              <a:t>, qual </a:t>
            </a:r>
            <a:r>
              <a:rPr dirty="0" err="1"/>
              <a:t>consequência</a:t>
            </a:r>
            <a:r>
              <a:rPr dirty="0"/>
              <a:t> </a:t>
            </a:r>
            <a:r>
              <a:rPr dirty="0" err="1"/>
              <a:t>pode</a:t>
            </a:r>
            <a:r>
              <a:rPr dirty="0"/>
              <a:t> </a:t>
            </a:r>
            <a:r>
              <a:rPr dirty="0" err="1"/>
              <a:t>surgir</a:t>
            </a:r>
            <a:r>
              <a:rPr dirty="0"/>
              <a:t> e qual </a:t>
            </a:r>
            <a:r>
              <a:rPr dirty="0" err="1"/>
              <a:t>conduta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ser </a:t>
            </a:r>
            <a:r>
              <a:rPr dirty="0" err="1"/>
              <a:t>apurada</a:t>
            </a:r>
            <a:r>
              <a:rPr dirty="0"/>
              <a:t>. As imagens </a:t>
            </a:r>
            <a:r>
              <a:rPr dirty="0" err="1"/>
              <a:t>ajudam</a:t>
            </a:r>
            <a:r>
              <a:rPr dirty="0"/>
              <a:t> a </a:t>
            </a:r>
            <a:r>
              <a:rPr dirty="0" err="1"/>
              <a:t>compreender</a:t>
            </a:r>
            <a:r>
              <a:rPr dirty="0"/>
              <a:t> a </a:t>
            </a:r>
            <a:r>
              <a:rPr dirty="0" err="1"/>
              <a:t>evidência</a:t>
            </a:r>
            <a:r>
              <a:rPr dirty="0"/>
              <a:t>, mas a </a:t>
            </a:r>
            <a:r>
              <a:rPr dirty="0" err="1"/>
              <a:t>conclusão</a:t>
            </a:r>
            <a:r>
              <a:rPr dirty="0"/>
              <a:t> </a:t>
            </a:r>
            <a:r>
              <a:rPr dirty="0" err="1"/>
              <a:t>depende</a:t>
            </a:r>
            <a:r>
              <a:rPr dirty="0"/>
              <a:t> do conjunto documental. O </a:t>
            </a:r>
            <a:r>
              <a:rPr dirty="0" err="1"/>
              <a:t>objetivo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é </a:t>
            </a:r>
            <a:r>
              <a:rPr dirty="0" err="1"/>
              <a:t>memorizar</a:t>
            </a:r>
            <a:r>
              <a:rPr dirty="0"/>
              <a:t>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lista</a:t>
            </a:r>
            <a:r>
              <a:rPr dirty="0"/>
              <a:t> de </a:t>
            </a:r>
            <a:r>
              <a:rPr dirty="0" err="1"/>
              <a:t>irregularidades</a:t>
            </a:r>
            <a:r>
              <a:rPr dirty="0"/>
              <a:t>: é </a:t>
            </a:r>
            <a:r>
              <a:rPr dirty="0" err="1"/>
              <a:t>aprender</a:t>
            </a:r>
            <a:r>
              <a:rPr dirty="0"/>
              <a:t> a </a:t>
            </a:r>
            <a:r>
              <a:rPr dirty="0" err="1"/>
              <a:t>fazer</a:t>
            </a:r>
            <a:r>
              <a:rPr dirty="0"/>
              <a:t> </a:t>
            </a:r>
            <a:r>
              <a:rPr dirty="0" err="1"/>
              <a:t>essas</a:t>
            </a:r>
            <a:r>
              <a:rPr dirty="0"/>
              <a:t> </a:t>
            </a:r>
            <a:r>
              <a:rPr dirty="0" err="1"/>
              <a:t>quatro</a:t>
            </a:r>
            <a:r>
              <a:rPr dirty="0"/>
              <a:t> </a:t>
            </a:r>
            <a:r>
              <a:rPr dirty="0" err="1"/>
              <a:t>perguntas</a:t>
            </a:r>
            <a:r>
              <a:rPr dirty="0"/>
              <a:t> na </a:t>
            </a:r>
            <a:r>
              <a:rPr dirty="0" err="1"/>
              <a:t>rotina</a:t>
            </a:r>
            <a:r>
              <a:rPr dirty="0"/>
              <a:t>.</a:t>
            </a:r>
          </a:p>
          <a:p>
            <a:r>
              <a:rPr dirty="0"/>
              <a:t>EXPLICAÇÃO JURÍDICA E TÉCNICA</a:t>
            </a:r>
          </a:p>
          <a:p>
            <a:r>
              <a:rPr dirty="0" err="1"/>
              <a:t>Estrutura</a:t>
            </a:r>
            <a:r>
              <a:rPr dirty="0"/>
              <a:t> de </a:t>
            </a:r>
            <a:r>
              <a:rPr dirty="0" err="1"/>
              <a:t>achado</a:t>
            </a:r>
            <a:r>
              <a:rPr dirty="0"/>
              <a:t>: </a:t>
            </a:r>
            <a:r>
              <a:rPr dirty="0" err="1"/>
              <a:t>condição</a:t>
            </a:r>
            <a:r>
              <a:rPr dirty="0"/>
              <a:t>, </a:t>
            </a:r>
            <a:r>
              <a:rPr dirty="0" err="1"/>
              <a:t>critério</a:t>
            </a:r>
            <a:r>
              <a:rPr dirty="0"/>
              <a:t>, causa e </a:t>
            </a:r>
            <a:r>
              <a:rPr dirty="0" err="1"/>
              <a:t>efeito</a:t>
            </a:r>
            <a:r>
              <a:rPr dirty="0"/>
              <a:t>, com </a:t>
            </a:r>
            <a:r>
              <a:rPr dirty="0" err="1"/>
              <a:t>evidência</a:t>
            </a:r>
            <a:r>
              <a:rPr dirty="0"/>
              <a:t> </a:t>
            </a:r>
            <a:r>
              <a:rPr dirty="0" err="1"/>
              <a:t>suficiente</a:t>
            </a:r>
            <a:r>
              <a:rPr dirty="0"/>
              <a:t>. A </a:t>
            </a:r>
            <a:r>
              <a:rPr dirty="0" err="1"/>
              <a:t>apresentação</a:t>
            </a:r>
            <a:r>
              <a:rPr dirty="0"/>
              <a:t> </a:t>
            </a:r>
            <a:r>
              <a:rPr dirty="0" err="1"/>
              <a:t>destaca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quatro</a:t>
            </a:r>
            <a:r>
              <a:rPr dirty="0"/>
              <a:t> campos </a:t>
            </a:r>
            <a:r>
              <a:rPr dirty="0" err="1"/>
              <a:t>pedidos</a:t>
            </a:r>
            <a:r>
              <a:rPr dirty="0"/>
              <a:t>: </a:t>
            </a:r>
            <a:r>
              <a:rPr dirty="0" err="1"/>
              <a:t>descrição</a:t>
            </a:r>
            <a:r>
              <a:rPr dirty="0"/>
              <a:t>, </a:t>
            </a:r>
            <a:r>
              <a:rPr dirty="0" err="1"/>
              <a:t>critério</a:t>
            </a:r>
            <a:r>
              <a:rPr dirty="0"/>
              <a:t>, </a:t>
            </a:r>
            <a:r>
              <a:rPr dirty="0" err="1"/>
              <a:t>consequências</a:t>
            </a:r>
            <a:r>
              <a:rPr dirty="0"/>
              <a:t> e </a:t>
            </a:r>
            <a:r>
              <a:rPr dirty="0" err="1"/>
              <a:t>responsabilização</a:t>
            </a:r>
            <a:r>
              <a:rPr dirty="0"/>
              <a:t> em </a:t>
            </a:r>
            <a:r>
              <a:rPr dirty="0" err="1"/>
              <a:t>tese</a:t>
            </a:r>
            <a:r>
              <a:rPr dirty="0"/>
              <a:t>. Causa e </a:t>
            </a:r>
            <a:r>
              <a:rPr dirty="0" err="1"/>
              <a:t>nexo</a:t>
            </a:r>
            <a:r>
              <a:rPr dirty="0"/>
              <a:t> </a:t>
            </a:r>
            <a:r>
              <a:rPr dirty="0" err="1"/>
              <a:t>são</a:t>
            </a:r>
            <a:r>
              <a:rPr dirty="0"/>
              <a:t> </a:t>
            </a:r>
            <a:r>
              <a:rPr dirty="0" err="1"/>
              <a:t>aprofundados</a:t>
            </a:r>
            <a:r>
              <a:rPr dirty="0"/>
              <a:t> na </a:t>
            </a:r>
            <a:r>
              <a:rPr dirty="0" err="1"/>
              <a:t>fala</a:t>
            </a:r>
            <a:r>
              <a:rPr dirty="0"/>
              <a:t>. As </a:t>
            </a:r>
            <a:r>
              <a:rPr dirty="0" err="1"/>
              <a:t>fases</a:t>
            </a:r>
            <a:r>
              <a:rPr dirty="0"/>
              <a:t> de </a:t>
            </a:r>
            <a:r>
              <a:rPr dirty="0" err="1"/>
              <a:t>seleção</a:t>
            </a:r>
            <a:r>
              <a:rPr dirty="0"/>
              <a:t> e </a:t>
            </a:r>
            <a:r>
              <a:rPr dirty="0" err="1"/>
              <a:t>julgamento</a:t>
            </a:r>
            <a:r>
              <a:rPr dirty="0"/>
              <a:t> </a:t>
            </a:r>
            <a:r>
              <a:rPr dirty="0" err="1"/>
              <a:t>estão</a:t>
            </a:r>
            <a:r>
              <a:rPr dirty="0"/>
              <a:t> </a:t>
            </a:r>
            <a:r>
              <a:rPr dirty="0" err="1"/>
              <a:t>agrupadas</a:t>
            </a:r>
            <a:r>
              <a:rPr dirty="0"/>
              <a:t> no </a:t>
            </a:r>
            <a:r>
              <a:rPr dirty="0" err="1"/>
              <a:t>primeiro</a:t>
            </a:r>
            <a:r>
              <a:rPr dirty="0"/>
              <a:t> </a:t>
            </a:r>
            <a:r>
              <a:rPr dirty="0" err="1"/>
              <a:t>bloco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afinidade</a:t>
            </a:r>
            <a:r>
              <a:rPr dirty="0"/>
              <a:t> com a </a:t>
            </a:r>
            <a:r>
              <a:rPr dirty="0" err="1"/>
              <a:t>modelagem</a:t>
            </a:r>
            <a:r>
              <a:rPr dirty="0"/>
              <a:t> da </a:t>
            </a:r>
            <a:r>
              <a:rPr dirty="0" err="1"/>
              <a:t>contratação</a:t>
            </a:r>
            <a:r>
              <a:rPr dirty="0"/>
              <a:t>.</a:t>
            </a:r>
          </a:p>
          <a:p>
            <a:r>
              <a:rPr dirty="0"/>
              <a:t>EVITAR</a:t>
            </a:r>
          </a:p>
          <a:p>
            <a:r>
              <a:rPr dirty="0"/>
              <a:t>Evite </a:t>
            </a:r>
            <a:r>
              <a:rPr dirty="0" err="1"/>
              <a:t>transformar</a:t>
            </a:r>
            <a:r>
              <a:rPr dirty="0"/>
              <a:t> </a:t>
            </a:r>
            <a:r>
              <a:rPr dirty="0" err="1"/>
              <a:t>toda</a:t>
            </a:r>
            <a:r>
              <a:rPr dirty="0"/>
              <a:t> </a:t>
            </a:r>
            <a:r>
              <a:rPr dirty="0" err="1"/>
              <a:t>deficiência</a:t>
            </a:r>
            <a:r>
              <a:rPr dirty="0"/>
              <a:t> em </a:t>
            </a:r>
            <a:r>
              <a:rPr dirty="0" err="1"/>
              <a:t>fraude</a:t>
            </a:r>
            <a:r>
              <a:rPr dirty="0"/>
              <a:t>. </a:t>
            </a:r>
            <a:r>
              <a:rPr dirty="0" err="1"/>
              <a:t>Diferencie</a:t>
            </a:r>
            <a:r>
              <a:rPr dirty="0"/>
              <a:t> </a:t>
            </a:r>
            <a:r>
              <a:rPr dirty="0" err="1"/>
              <a:t>ausência</a:t>
            </a:r>
            <a:r>
              <a:rPr dirty="0"/>
              <a:t> de </a:t>
            </a:r>
            <a:r>
              <a:rPr dirty="0" err="1"/>
              <a:t>controle</a:t>
            </a:r>
            <a:r>
              <a:rPr dirty="0"/>
              <a:t>, </a:t>
            </a:r>
            <a:r>
              <a:rPr dirty="0" err="1"/>
              <a:t>indício</a:t>
            </a:r>
            <a:r>
              <a:rPr dirty="0"/>
              <a:t> de </a:t>
            </a:r>
            <a:r>
              <a:rPr dirty="0" err="1"/>
              <a:t>irregularidade</a:t>
            </a:r>
            <a:r>
              <a:rPr dirty="0"/>
              <a:t> e </a:t>
            </a:r>
            <a:r>
              <a:rPr dirty="0" err="1"/>
              <a:t>dano</a:t>
            </a:r>
            <a:r>
              <a:rPr dirty="0"/>
              <a:t> </a:t>
            </a:r>
            <a:r>
              <a:rPr dirty="0" err="1"/>
              <a:t>demonstrado</a:t>
            </a:r>
            <a:r>
              <a:rPr dirty="0"/>
              <a:t>.</a:t>
            </a:r>
          </a:p>
          <a:p>
            <a:r>
              <a:rPr dirty="0"/>
              <a:t>Fonte do </a:t>
            </a:r>
            <a:r>
              <a:rPr dirty="0" err="1"/>
              <a:t>exemplo</a:t>
            </a:r>
            <a:r>
              <a:rPr dirty="0"/>
              <a:t>: ELBERT, slides 2 a 5; </a:t>
            </a:r>
            <a:r>
              <a:rPr dirty="0" err="1"/>
              <a:t>segunda</a:t>
            </a:r>
            <a:r>
              <a:rPr dirty="0"/>
              <a:t> </a:t>
            </a:r>
            <a:r>
              <a:rPr dirty="0" err="1"/>
              <a:t>apresentação</a:t>
            </a:r>
            <a:r>
              <a:rPr dirty="0"/>
              <a:t>, slide 3</a:t>
            </a:r>
          </a:p>
          <a:p>
            <a:r>
              <a:rPr dirty="0" err="1"/>
              <a:t>Referências</a:t>
            </a:r>
            <a:endParaRPr dirty="0"/>
          </a:p>
          <a:p>
            <a:r>
              <a:rPr dirty="0"/>
              <a:t>https://www.planalto.gov.br/ccivil_03/_ato2019-2022/2021/lei/l14133.htm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2C9CF0-AEF4-767D-8AF2-CF860472D06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2925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C953A-348F-7273-ED25-096CC0D20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EF31C-E574-CC97-F335-916C152EDE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1B8FA5-0C1B-FDF3-6BE0-40F8886304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32 — 75 segundos</a:t>
            </a:r>
          </a:p>
          <a:p>
            <a:r>
              <a:t>FALA SUGERIDA</a:t>
            </a:r>
          </a:p>
          <a:p>
            <a:r>
              <a:t>A resposta do controle pode envolver correção, recomendação, sanção ou ressarcimento, mas cada medida tem pressupostos próprios. Devemos identificar o dever específico, a conduta, a possibilidade de agir e a contribuição para o resultado. Na aplicação de sanções pessoais, é necessário examinar o elemento subjetivo e as circunstâncias reais. Para imputar débito, precisamos demonstrar dano, quantificá-lo com metodologia e estabelecer o nexo. O contratado também pode responder por sua atuação. Em todos os casos, o contraditório é parte da construção da conclusão.</a:t>
            </a:r>
          </a:p>
          <a:p>
            <a:r>
              <a:t>EXPLICAÇÃO JURÍDICA E TÉCNICA</a:t>
            </a:r>
          </a:p>
          <a:p>
            <a:r>
              <a:t>LINDB, arts. 20 a 22 e 28; Lei 14.133/2021, arts. 73 e 155 a 163; legislação orgânica e processual do Tribunal competente. O art. 73 prevê solidariedade pelo dano na contratação direta indevida com dolo, fraude ou erro grosseiro. Diferenciar sanções contratuais, sanções do controle externo e ressarcimento. A autoridade não responde apenas por ocupar cargo superior; parecerista e controlador dependem de conduta própria e atribuições.</a:t>
            </a:r>
          </a:p>
          <a:p>
            <a:r>
              <a:t>EVITAR</a:t>
            </a:r>
          </a:p>
          <a:p>
            <a:r>
              <a:t>Evite prometer multa ou condenação, afirmar que todo vício gera débito ou tratar responsabilização como efeito automático da assinatura.</a:t>
            </a:r>
          </a:p>
          <a:p>
            <a:r>
              <a:t>Fonte do exemplo: ELBERT, slides 4, 7, 13 e 19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  <a:p>
            <a:r>
              <a:t>https://www.planalto.gov.br/ccivil_03/decreto-lei/del4657compilado.htm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9773D-A953-4E7B-8919-26F28BD641E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5651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812DE-CC40-9D87-F624-0F56B3727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E4D45B-1AF1-5E7C-F72D-9BDBEB623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5797AC-2602-05FF-DC8A-37C4C8ED7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5 — 50 segundos</a:t>
            </a:r>
          </a:p>
          <a:p>
            <a:r>
              <a:t>FALA SUGERIDA</a:t>
            </a:r>
          </a:p>
          <a:p>
            <a:r>
              <a:t>Materiais de limpeza são uma demanda previsível. Quando cada setor pede isoladamente, a Administração perde a visão do conjunto, compra com urgência e pode repetir procedimentos para objetos semelhantes. O primeiro controle é consolidar as demandas, estabelecer prioridades e atribuir responsáveis. Antes de apontar descumprimento pela ausência de PCA, precisamos verificar a norma local. Mesmo quando a obrigação formal não está prevista, a desarticulação demonstrada pode fundamentar recomendação de melhoria da governança.</a:t>
            </a:r>
          </a:p>
          <a:p>
            <a:r>
              <a:t>EXPLICAÇÃO JURÍDICA E TÉCNICA</a:t>
            </a:r>
          </a:p>
          <a:p>
            <a:r>
              <a:t>A Lei 14.133/2021 emprega “poderão” no art. 12, VII, e “sempre que elaborado” no art. 18. A ausência isolada do PCA não caracteriza infração universal à lei. Manter o tema como deficiência de governança quando comprovada a desarticulação das demandas. Se não houver norma local impositiva, priorizar recomendação para institucionalizar o planejamento anual. Exemplo do documento: materiais de limpeza e copa/cozinha, de demanda previsível.</a:t>
            </a:r>
          </a:p>
          <a:p>
            <a:r>
              <a:t>EVITAR</a:t>
            </a:r>
          </a:p>
          <a:p>
            <a:r>
              <a:t>Evite a frase a ausência de PCA é sempre ilegal. Aponte o dever concreto e a deficiência comprovada.</a:t>
            </a:r>
          </a:p>
          <a:p>
            <a:r>
              <a:t>Fonte do exemplo: Item 1.1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B427C-A75B-5C28-2EA1-F587C9D2428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0526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7 — 75 segundos</a:t>
            </a:r>
          </a:p>
          <a:p>
            <a:r>
              <a:t>FALA SUGERIDA</a:t>
            </a:r>
          </a:p>
          <a:p>
            <a:r>
              <a:t>A tabela mostra litros distribuídos por secretarias. Ela informa quanto se pretende comprar, mas não demonstra de onde surgiram os números. Para dimensionar combustíveis, precisamos conhecer frota, rotas, serviços, consumo histórico e mudanças previstas. O controle deve conseguir refazer a conta. Sem essa ligação, a estimativa pode ser excessiva ou insuficiente. O mesmo problema reaparece na execução: como avaliar um consumo atípico se a Administração sequer definiu a necessidade esperada?</a:t>
            </a:r>
          </a:p>
          <a:p>
            <a:r>
              <a:t>EXPLICAÇÃO JURÍDICA E TÉCNICA</a:t>
            </a:r>
          </a:p>
          <a:p>
            <a:r>
              <a:t>A tabela enumera litros por órgão, mas a quantidade isolada não demonstra a necessidade. Relacionar veículos, utilização, quilometragem, consumo médio, serviços atendidos e histórico. Excluir do critério deste achado a referência ao parcelamento que aparecia no texto-base, pois não explica a falha de dimensionamento. Não afirmar pagamento por quantidades não utilizadas apenas a partir de estimativa inadequada.</a:t>
            </a:r>
          </a:p>
          <a:p>
            <a:r>
              <a:t>EVITAR</a:t>
            </a:r>
          </a:p>
          <a:p>
            <a:r>
              <a:t>Não afirme que uma tabela de quantitativos, isoladamente, prova superdimensionamento. A falha é a ausência de fundamento demonstrado.</a:t>
            </a:r>
          </a:p>
          <a:p>
            <a:r>
              <a:t>Fonte do exemplo: Item 1.3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6 — 85 segundos</a:t>
            </a:r>
          </a:p>
          <a:p>
            <a:r>
              <a:t>FALA SUGERIDA</a:t>
            </a:r>
          </a:p>
          <a:p>
            <a:r>
              <a:t>Vejam as três bases: o orçamento era de 1,127 milhão de reais; a cotação do fornecedor que depois venceu era de 1,223 milhão; e a homologação ficou em 690,9 mil. A redução de 43,52% compara a cotação desse fornecedor com seu preço final. É um alerta sobre a qualidade da referência usada, e não uma medição automática de prejuízo. A equipe deve buscar fontes comparáveis, explicar diferenças de escala, prazo e local e registrar como chegou à estimativa. O desconto do pregão não substitui uma pesquisa bem feita.</a:t>
            </a:r>
          </a:p>
          <a:p>
            <a:r>
              <a:t>EXPLICAÇÃO JURÍDICA E TÉCNICA</a:t>
            </a:r>
          </a:p>
          <a:p>
            <a:r>
              <a:t>A diferença entre orçamento e homologação é de R$ 436.207,39, aproximadamente 38,70%. Já a diferença de R$ 532.409,59 e 43,52% compara a cotação do próprio vencedor com a homologação. Não confundir as duas bases. Desconto elevado é sinal para examinar a pesquisa, não prova automática de sobrepreço. A lei admite parâmetros combinados ou não: examinar justificativa, comparabilidade, contexto e regulamento aplicável.</a:t>
            </a:r>
          </a:p>
          <a:p>
            <a:r>
              <a:t>EVITAR</a:t>
            </a:r>
          </a:p>
          <a:p>
            <a:r>
              <a:t>Não confunda 43,52% com a redução sobre o orçamento estimado, que é 38,70%. Não chame o desconto de dano.</a:t>
            </a:r>
          </a:p>
          <a:p>
            <a:r>
              <a:t>Fonte do exemplo: Item 1.2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5DBF0-CD8C-2707-9546-326020413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3F25E0-4B4D-14D8-5892-70D4ABB22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58787C-B72D-BFDD-6E78-4048DB55B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12 — 55 segundos</a:t>
            </a:r>
          </a:p>
          <a:p>
            <a:r>
              <a:t>FALA SUGERIDA</a:t>
            </a:r>
          </a:p>
          <a:p>
            <a:r>
              <a:t>O mesmo fornecedor venceu cotas principal e reservada com preços diferentes. O achado depende de uma regra específica do edital: nesse caso, deveria prevalecer o menor preço. Precisamos comparar o mesmo produto, unidade, condições e marca, verificar a regra e identificar em que momento a divergência foi aceita. A consequência imediata é uma contratação potencialmente mais onerosa. Se houver pagamentos a maior, eles precisam ser apurados com base nas quantidades efetivamente fornecidas.</a:t>
            </a:r>
          </a:p>
          <a:p>
            <a:r>
              <a:t>EXPLICAÇÃO JURÍDICA E TÉCNICA</a:t>
            </a:r>
          </a:p>
          <a:p>
            <a:r>
              <a:t>Caso da seleção do fornecedor. Explicar a vinculação às cláusulas concretas do edital. A simples contratação com preços diferentes não autoriza concluir automaticamente por superfaturamento. Conferir especificações, condições e quantidades, depois verificar execução e pagamentos. O quadro original de preços foi incluído no slide. A regra editalícia foi sintetizada no destaque.</a:t>
            </a:r>
          </a:p>
          <a:p>
            <a:r>
              <a:t>EVITAR</a:t>
            </a:r>
          </a:p>
          <a:p>
            <a:r>
              <a:t>Não generalize a obrigação de igualar preços sem examinar edital e regulamento. Diferença contratada não equivale automaticamente a débito.</a:t>
            </a:r>
          </a:p>
          <a:p>
            <a:r>
              <a:t>Fonte do exemplo: Item 1.6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17387D-1DD3-D3F6-AF34-7BEDC8C6669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28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8 — 70 segundos</a:t>
            </a:r>
          </a:p>
          <a:p>
            <a:r>
              <a:t>FALA SUGERIDA</a:t>
            </a:r>
          </a:p>
          <a:p>
            <a:r>
              <a:t>Neste exemplo, o ETP menciona histórico e apresenta uma planilha de rotas. A pergunta de auditoria é se as premissas estão demonstradas: alunos, extensão real, dias letivos, condições da via e veículo adequado. Uma rota rural não tem necessariamente o mesmo custo de uma rota urbana. A composição deve permitir avaliar o preço por quilômetro e definir como será feita a medição. A planilha de planejamento também deve servir de base para o fiscal conferir o que ocorreu em cada mês.</a:t>
            </a:r>
          </a:p>
          <a:p>
            <a:r>
              <a:t>EXPLICAÇÃO JURÍDICA E TÉCNICA</a:t>
            </a:r>
          </a:p>
          <a:p>
            <a:r>
              <a:t>Pagamento por quilômetro é admissível. A falha é não demonstrar o custo estimado. Considerar combustível, manutenção, depreciação, pessoal, tributos, dias letivos, lotação e condições de acesso. Separar quilômetros produtivos de deslocamentos quando necessário e motivar a metodologia. Comparações precisam considerar tipo e capacidade do veículo, condição da via e calendário escolar.</a:t>
            </a:r>
          </a:p>
          <a:p>
            <a:r>
              <a:t>EVITAR</a:t>
            </a:r>
          </a:p>
          <a:p>
            <a:r>
              <a:t>Não diga que pagar por quilômetro é proibido. O problema é a remuneração sem estimativa e medição adequadas.</a:t>
            </a:r>
          </a:p>
          <a:p>
            <a:r>
              <a:t>Fonte do exemplo: Item 1.7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9 — 70 segundos</a:t>
            </a:r>
          </a:p>
          <a:p>
            <a:r>
              <a:t>FALA SUGERIDA</a:t>
            </a:r>
          </a:p>
          <a:p>
            <a:r>
              <a:t>Aqui aparecem milhares de horas de máquinas. O ponto é saber quais serviços justificam esse volume, em quais locais e com quais metas físicas. Se só contarmos horas, uma execução lenta pode consumir o orçamento sem entregar o resultado esperado. A medição deve ligar tempo, equipamento e serviço realizado. Dependendo do objeto, pode ser mais adequado medir por produção. Quando a hora for justificada, ela precisa de registros de operação e parâmetros de produtividade.</a:t>
            </a:r>
          </a:p>
          <a:p>
            <a:r>
              <a:t>EXPLICAÇÃO JURÍDICA E TÉCNICA</a:t>
            </a:r>
          </a:p>
          <a:p>
            <a:r>
              <a:t>Hora-máquina não é proibida em qualquer situação. Avaliar adequação ao objeto, justificativa, produtividade esperada, controle de horímetro e medição dos serviços. Evitar pagamento por mera disponibilidade se não contratado e justificado. Não reproduzir os acórdãos citados no texto-base sem conferir teor e contexto. O critério legal basta para apresentar a fragilidade de planejamento.</a:t>
            </a:r>
          </a:p>
          <a:p>
            <a:r>
              <a:t>EVITAR</a:t>
            </a:r>
          </a:p>
          <a:p>
            <a:r>
              <a:t>Evite afirmar que hora-máquina é sempre ilegal. Explique a necessidade de justificar a unidade e controlar produtividade.</a:t>
            </a:r>
          </a:p>
          <a:p>
            <a:r>
              <a:t>Fonte do exemplo: Item 1.12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11 — 60 segundos</a:t>
            </a:r>
          </a:p>
          <a:p>
            <a:r>
              <a:t>FALA SUGERIDA</a:t>
            </a:r>
          </a:p>
          <a:p>
            <a:r>
              <a:t>Reunir água, refeições e outros itens num lote pode afastar fornecedores capazes de atender apenas parte da demanda. O lote precisa de justificativa técnica e econômica, com avaliação do parcelamento e dos preços unitários. Também é necessário examinar o tratamento favorecido às pequenas empresas e as exceções legais. Para os fatos de 2026, o parâmetro de exclusividade do inciso I era de 80 mil reais por item. A alteração publicada em outubro tem efeitos para esse dispositivo a partir de janeiro de 2027; não deve ser aplicada retroativamente ao caso.</a:t>
            </a:r>
          </a:p>
          <a:p>
            <a:r>
              <a:t>EXPLICAÇÃO JURÍDICA E TÉCNICA</a:t>
            </a:r>
          </a:p>
          <a:p>
            <a:r>
              <a:t>A LC 123 prevê exclusividade nos itens de até R$ 80.000,00 e, em bens divisíveis, cota de até 25%, observadas hipóteses de afastamento do art. 49 e limites do art. 4º da Lei 14.133. Não confundir R$ 80 mil com R$ 80 milhões, erro de digitação existente na fonte. O lote global pode ser adequado mediante demonstração de vantagem e viabilidade técnica. Avaliar MEI conforme enquadramento e compatibilidade da atividade. O item 1.15 foi integrado a este achado: em SRP, o art. 82, § 1º, exige demonstração da inviabilidade da adjudicação por item, vantagem técnica e econômica e critério de aceitabilidade dos preços unitários máximos. A LC 238/2026, arts. 8º e 10, altera o art. 48, I, para vincular o limite ao art. 75, I, da Lei 14.133, e cria hipótese facultativa de exclusividade para MEI; efeitos a partir de 1º/1/2027. Para exemplos de 2026, preservar o regime temporal pertinente e examinar as exceções do art. 49.</a:t>
            </a:r>
          </a:p>
          <a:p>
            <a:r>
              <a:t>EVITAR</a:t>
            </a:r>
          </a:p>
          <a:p>
            <a:r>
              <a:t>Não diga que todo lote global é irregular ou que o limite de 80 mil reais continuará igual em 2027.</a:t>
            </a:r>
          </a:p>
          <a:p>
            <a:r>
              <a:t>Fonte do exemplo: Itens 1.14 e 1.15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  <a:p>
            <a:r>
              <a:t>https://www.planalto.gov.br/ccivil_03/leis/lcp/lcp123.htm</a:t>
            </a:r>
          </a:p>
          <a:p>
            <a:r>
              <a:t>https://www2.camara.leg.br/legin/fed/leicom/2026/leicomplementar-238-21-outubro-2026-800071-publicacaooriginal-181678-pl.html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13 — 75 segundos</a:t>
            </a:r>
          </a:p>
          <a:p>
            <a:r>
              <a:t>FALA SUGERIDA</a:t>
            </a:r>
          </a:p>
          <a:p>
            <a:r>
              <a:t>A menor proposta afastada era de 1,249 milhão de reais; a adjudicação chegou a 2,339 milhões. A diferença de 1,09 milhão mostra a materialidade da decisão de excluir concorrentes. O auditor precisa verificar se as exigências estavam no edital e se as falhas eram realmente insanáveis. A diligência deve esclarecer uma condição preexistente, sem permitir que o licitante constitua depois um requisito que não possuía. Uma decisão de exclusão precisa ser documentada, proporcional e coerente com a regra do certame.</a:t>
            </a:r>
          </a:p>
          <a:p>
            <a:r>
              <a:t>EXPLICAÇÃO JURÍDICA E TÉCNICA</a:t>
            </a:r>
          </a:p>
          <a:p>
            <a:r>
              <a:t>O valor de R$ 1.249.000,00 é calculado a partir dos dois montantes do documento. Examinar locação legítima de equipamentos, diligências de exequibilidade e previsão de amostras. Não exigir propriedade de bens quando a disponibilidade jurídica atende ao objeto. Nem o preço menor garante exequibilidade, nem a falta de nota de aquisição prova subcontratação integral. Valores extraídos do exemplo de estruturas para eventos.</a:t>
            </a:r>
          </a:p>
          <a:p>
            <a:r>
              <a:t>EVITAR</a:t>
            </a:r>
          </a:p>
          <a:p>
            <a:r>
              <a:t>Evite dizer que diligência pode corrigir qualquer falha ou que a diferença entre propostas é, por si só, dano ou direcionamento.</a:t>
            </a:r>
          </a:p>
          <a:p>
            <a:r>
              <a:t>Fonte do exemplo: Item 1.8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10 — 60 segundos</a:t>
            </a:r>
          </a:p>
          <a:p>
            <a:r>
              <a:t>FALA SUGERIDA</a:t>
            </a:r>
          </a:p>
          <a:p>
            <a:r>
              <a:t>Na assessoria técnico-pedagógica, não basta descrever genericamente a atividade e juntar o currículo da empresa. O processo deve explicar a necessidade específica, por que a competição é inviável naquele caso, a adequação da notória especialização e a justificativa do preço. A qualidade do profissional é relevante, mas precisa estar ligada ao problema que se quer resolver. Entregáveis e critérios de aceite também devem ser definidos, porque a contratação direta continua sujeita ao planejamento e à fiscalização.</a:t>
            </a:r>
          </a:p>
          <a:p>
            <a:r>
              <a:t>EXPLICAÇÃO JURÍDICA E TÉCNICA</a:t>
            </a:r>
          </a:p>
          <a:p>
            <a:r>
              <a:t>A Lei 14.133/2021 não mantém a singularidade como requisito textual autônomo do art. 74, III. Também não exige que exista uma única empresa capaz de executar o serviço. A análise deve demonstrar o enquadramento do serviço técnico intelectual, a notória especialização e as razões concretas de inviabilidade de competição. Exclusividade é requisito de outra hipótese, art. 74, I. Se cabível, lembrar o art. 73: solidariedade por dano na contratação direta indevida com dolo, fraude ou erro grosseiro.</a:t>
            </a:r>
          </a:p>
          <a:p>
            <a:r>
              <a:t>EVITAR</a:t>
            </a:r>
          </a:p>
          <a:p>
            <a:r>
              <a:t>Não exija exclusividade como requisito universal do art. 74, III, nem apresente singularidade como requisito textual autônomo da Lei 14.133.</a:t>
            </a:r>
          </a:p>
          <a:p>
            <a:r>
              <a:t>Fonte do exemplo: Item 1.4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696C5-9CE7-8364-CC11-88EE88F6D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65C75B-A9F5-AB32-6AC0-99FD45AE90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C6D354-A147-9857-C3D9-E074BBCE71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14 — 55 segundos</a:t>
            </a:r>
          </a:p>
          <a:p>
            <a:r>
              <a:t>FALA SUGERIDA</a:t>
            </a:r>
          </a:p>
          <a:p>
            <a:r>
              <a:t>A planilha inclui agentes comunitários de saúde e de combate às endemias numa contratação de mão de obra. Antes de discutir preço ou forma de medição, há uma pergunta anterior: a lei permite terceirizar essas funções? A Lei 11.350 contém uma vedação específica, com exceção para combate a surtos epidêmicos na forma legal. A Administração deve identificar as atribuições reais, o vínculo exigido e o fundamento da eventual exceção. Uma denominação genérica no edital não resolve a incompatibilidade.</a:t>
            </a:r>
          </a:p>
          <a:p>
            <a:r>
              <a:t>EXPLICAÇÃO JURÍDICA E TÉCNICA</a:t>
            </a:r>
          </a:p>
          <a:p>
            <a:r>
              <a:t>Não estender automaticamente a vedação específica dos agentes comunitários e de endemias a toda contratação de serviços de saúde. Conferir funções efetivamente desempenhadas e incidência da exceção legal. A planilha evidencia previsão, mas a execução, a contratação e eventual responsabilização exigem documentos adicionais.</a:t>
            </a:r>
          </a:p>
          <a:p>
            <a:r>
              <a:t>EVITAR</a:t>
            </a:r>
          </a:p>
          <a:p>
            <a:r>
              <a:t>Não estenda automaticamente a vedação a todo apoio administrativo da saúde. Examine as atividades efetivamente contratadas.</a:t>
            </a:r>
          </a:p>
          <a:p>
            <a:r>
              <a:t>Fonte do exemplo: Tópico “8”, após o item 1.13</a:t>
            </a:r>
          </a:p>
          <a:p>
            <a:r>
              <a:t>Referências</a:t>
            </a:r>
          </a:p>
          <a:p>
            <a:r>
              <a:t>https://www.planalto.gov.br/ccivil_03/_ato2004-2006/2006/lei/l11350.htm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91A2F-5992-2D5C-D93E-ABD33B85F3D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40677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15 — 30 segundos</a:t>
            </a:r>
          </a:p>
          <a:p>
            <a:r>
              <a:t>FALA SUGERIDA</a:t>
            </a:r>
          </a:p>
          <a:p>
            <a:r>
              <a:t>Passamos do que a Administração planejou para o que consegue demonstrar que recebeu. Os exemplos seguintes mostram como falhas de registro, medição e acompanhamento tornam incerta a relação entre o pagamento e a entrega. Vamos observar especialmente o que o fiscal tinha condições de verificar e o que deveria ter comunicado ao gestor.</a:t>
            </a:r>
          </a:p>
          <a:p>
            <a:r>
              <a:t>EXPLICAÇÃO JURÍDICA E TÉCNICA</a:t>
            </a:r>
          </a:p>
          <a:p>
            <a:r>
              <a:t>Lei 14.133/2021, arts. 115, 117 e 140; Lei 4.320/1964, arts. 62 e 63. Fiscalização, recebimento e liquidação são funções relacionadas, mas não devem ser confundidas. A organização precisa definir fluxo e atribuições.</a:t>
            </a:r>
          </a:p>
          <a:p>
            <a:r>
              <a:t>EVITAR</a:t>
            </a:r>
          </a:p>
          <a:p>
            <a:r>
              <a:t>Evite reduzir fiscalização a assinatura em nota fiscal.</a:t>
            </a:r>
          </a:p>
          <a:p>
            <a:r>
              <a:t>Fonte do exemplo: ELBERT, slides 20 a 22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16 — 55 segundos</a:t>
            </a:r>
          </a:p>
          <a:p>
            <a:r>
              <a:t>FALA SUGERIDA</a:t>
            </a:r>
          </a:p>
          <a:p>
            <a:r>
              <a:t>A tela do sistema aparece sem o histórico de execução esperado. A informação deve permitir acompanhar fornecimento e recebimento definitivo. A instrução normativa estabelece dois marcos: até dez dias úteis da entrega da nota fiscal para informar o fornecimento, e até dez dias úteis do ato de recebimento definitivo para registrar esse recebimento. É necessário definir quem recebe a informação, quem cadastra e quem acompanha o prazo. O sistema precisa refletir a execução, sem substituir o documento que comprova a entrega.</a:t>
            </a:r>
          </a:p>
          <a:p>
            <a:r>
              <a:t>EXPLICAÇÃO JURÍDICA E TÉCNICA</a:t>
            </a:r>
          </a:p>
          <a:p>
            <a:r>
              <a:t>Contar o prazo do fornecimento a partir da entrega da nota fiscal ou equivalente legal, e o prazo do recebimento definitivo a partir do respectivo ato. Anexar documento fiscal e atesto/termo. Obras e serviços de engenharia têm disciplina no Obras Web, art. 15, § 3º. Observar vigência e transição da IN, arts. 32 e 37. A tela isolada deve ser contextualizada com contrato, consulta e período.</a:t>
            </a:r>
          </a:p>
          <a:p>
            <a:r>
              <a:t>EVITAR</a:t>
            </a:r>
          </a:p>
          <a:p>
            <a:r>
              <a:t>Não una os dois prazos em um único marco. Obras e serviços de engenharia têm registros próprios no Obras Web.</a:t>
            </a:r>
          </a:p>
          <a:p>
            <a:r>
              <a:t>Fonte do exemplo: Item 2.1</a:t>
            </a:r>
          </a:p>
          <a:p>
            <a:r>
              <a:t>Referências</a:t>
            </a:r>
          </a:p>
          <a:p>
            <a:r>
              <a:t>https://www.tcepi.tc.br/wp-content/uploads/2026/02/instrucao-normativa-n-02-2026-sistemas-licitacoes-web-contratos-web-e-obras-web.pdf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17 — 90 segundos</a:t>
            </a:r>
          </a:p>
          <a:p>
            <a:r>
              <a:t>FALA SUGERIDA</a:t>
            </a:r>
          </a:p>
          <a:p>
            <a:r>
              <a:t>O contrato era de 690,9 mil reais e os pagamentos alcançaram 908,8 mil, até a data de corte de 28 de julho de 2026. A diferença paga é de 217,9 mil reais, ou 31,54% do contrato. Também há um valor faturado maior, de 947,1 mil, que não deve ser confundido com o que foi pago. O achado é a execução financeira além da cobertura contratual sem aditivo identificado. Precisamos verificar ordens, entregas, formalização e saldo. A irregularidade é relevante, mas o valor excedente não se converte automaticamente em prejuízo integral.</a:t>
            </a:r>
          </a:p>
          <a:p>
            <a:r>
              <a:t>EXPLICAÇÃO JURÍDICA E TÉCNICA</a:t>
            </a:r>
          </a:p>
          <a:p>
            <a:r>
              <a:t>O documento também informa R$ 947.147,02 faturados, ou 137,08% do contratado. Faturamento não equivale necessariamente a liquidação. Por isso a tabela destaca o excesso efetivamente pago, de R$ 217.924,46. Esse excesso não é automaticamente dano integral: verificar objeto entregue, cobertura jurídica e valores devidos. Controle interno somente responde por omissão concreta em sua competência, com ciência e possibilidade de agir, não por integrar a estrutura administrativa.</a:t>
            </a:r>
          </a:p>
          <a:p>
            <a:r>
              <a:t>EVITAR</a:t>
            </a:r>
          </a:p>
          <a:p>
            <a:r>
              <a:t>Não chame todo o excesso de desvio. Não trate o limite de acréscimo como autorização automática para executar sem formalização.</a:t>
            </a:r>
          </a:p>
          <a:p>
            <a:r>
              <a:t>Fonte do exemplo: Item 2.2, primeira ocorrência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18 — 45 segundos</a:t>
            </a:r>
          </a:p>
          <a:p>
            <a:r>
              <a:t>FALA SUGERIDA</a:t>
            </a:r>
          </a:p>
          <a:p>
            <a:r>
              <a:t>Prorrogar não deve ser uma rotina automática perto do vencimento. O processo precisa mostrar continuidade da necessidade, desempenho satisfatório e vantagem das condições. A análise deve começar com antecedência para que a Administração tenha alternativas. A demonstração da vantajosidade deve ser adequada ao objeto e ao regime aplicável; não se resume necessariamente a obter três novas cotações.</a:t>
            </a:r>
          </a:p>
          <a:p>
            <a:r>
              <a:t>EXPLICAÇÃO JURÍDICA E TÉCNICA</a:t>
            </a:r>
          </a:p>
          <a:p>
            <a:r>
              <a:t>Separar prorrogação de prazo de acréscimo quantitativo, que eram reunidos no texto-base. O art. 107 trata de serviços e fornecimentos contínuos, com previsão no edital e ateste de que condições e preços permanecem vantajosos. A demonstração de vantagem deve ser documentada por método idôneo: não afirmar que três novas cotações são exigência universal. Verificar regularidade da execução e formalização tempestiva.</a:t>
            </a:r>
          </a:p>
          <a:p>
            <a:r>
              <a:t>EVITAR</a:t>
            </a:r>
          </a:p>
          <a:p>
            <a:r>
              <a:t>Não afirme que toda prorrogação exige três orçamentos, ou que um aditivo posterior sempre corrige execução já irregular.</a:t>
            </a:r>
          </a:p>
          <a:p>
            <a:r>
              <a:t>Fonte do exemplo: Item 2.2, segunda ocorrência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3A6B1-95C0-7767-5D02-3DAB3D8FD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C852F2-6B57-9DC9-5712-AA74E1BCF0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6359D5-078E-85E1-8871-44C5A3E3A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19 — 70 segundos</a:t>
            </a:r>
          </a:p>
          <a:p>
            <a:r>
              <a:t>FALA SUGERIDA</a:t>
            </a:r>
          </a:p>
          <a:p>
            <a:r>
              <a:t>O documento relata transferência de quase todas as rotas a terceiros, apesar de proibição contratual. A consulta de veículos é um indício a ser combinado com contratos, disponibilidade efetiva, relação de motoristas e inspeção das rotas. Não possuir frota própria não prova, sozinho, incapacidade: pode existir locação regular. O ponto é verificar quem executa, em quais condições e se a contratação respeitou os limites permitidos. A diferença entre o valor recebido e o repassado também exige análise antes de qualquer quantificação de dano.</a:t>
            </a:r>
          </a:p>
          <a:p>
            <a:r>
              <a:t>EXPLICAÇÃO JURÍDICA E TÉCNICA</a:t>
            </a:r>
          </a:p>
          <a:p>
            <a:r>
              <a:t>A lei admite subcontratação de partes, nos limites autorizados, e permite restrições ou proibição no edital. Não confundir ausência de propriedade dos veículos com incapacidade: a disponibilidade por locação pode ser legítima. A prova central é quem executa o objeto, quais parcelas e em que condições. O texto-base cita decisões com métodos distintos de apuração de débito. Não usar automaticamente a margem entre contratado e subcontratado como dano: apurar preços, serviços efetivos, custos e peculiaridades.</a:t>
            </a:r>
          </a:p>
          <a:p>
            <a:r>
              <a:t>EVITAR</a:t>
            </a:r>
          </a:p>
          <a:p>
            <a:r>
              <a:t>Não exponha identificadores pessoais da consulta na fala. Não presuma incapacidade pela ausência de frota própria nem débito pela simples margem da intermediária.</a:t>
            </a:r>
          </a:p>
          <a:p>
            <a:r>
              <a:t>Fonte do exemplo: Item 2.3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5943C-3733-C5C2-7C34-81E1F841445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07284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25 — 95 segundos</a:t>
            </a:r>
          </a:p>
          <a:p>
            <a:r>
              <a:t>FALA SUGERIDA</a:t>
            </a:r>
          </a:p>
          <a:p>
            <a:r>
              <a:t>As fotos mostram condições que exigem atenção imediata: pneu com desgaste e assentos deteriorados. A tabela registra idade da frota, mas idade e segurança precisam ser analisadas separadamente. O CTB exige autorização e inspeção semestral, além dos equipamentos próprios do transporte escolar. O fiscal deve confrontar o veículo efetivamente utilizado com o que foi contratado, registrar a condição e exigir correção ou substituição quando houver risco. A providência precisa proteger os alunos e preservar a continuidade do transporte de forma segura.</a:t>
            </a:r>
          </a:p>
          <a:p>
            <a:r>
              <a:t>EXPLICAÇÃO JURÍDICA E TÉCNICA</a:t>
            </a:r>
          </a:p>
          <a:p>
            <a:r>
              <a:t>O CTB exige autorização, inspeção semestral, cintos em número igual à lotação e registrador de velocidade e tempo, entre outros requisitos. A idade elevada é fator de risco, mas não existe nesse dispositivo limite nacional geral de sete anos para toda frota terceirizada. Verificar regra local, edital, contrato e condição efetiva. Recomendações de guia não se confundem com obrigação legal geral. Atuar imediatamente sobre riscos concretos, assegurando solução para continuidade segura.</a:t>
            </a:r>
          </a:p>
          <a:p>
            <a:r>
              <a:t>EVITAR</a:t>
            </a:r>
          </a:p>
          <a:p>
            <a:r>
              <a:t>Não apresente sete anos como limite nacional universal do CTB. Não atribua às fotos defeitos que elas não permitem comprovar.</a:t>
            </a:r>
          </a:p>
          <a:p>
            <a:r>
              <a:t>Fonte do exemplo: Item 2.10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  <a:p>
            <a:r>
              <a:t>https://www.planalto.gov.br/ccivil_03/leis/l9503compilado.htm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19 — 70 segundos</a:t>
            </a:r>
          </a:p>
          <a:p>
            <a:r>
              <a:t>FALA SUGERIDA</a:t>
            </a:r>
          </a:p>
          <a:p>
            <a:r>
              <a:t>O documento relata transferência de quase todas as rotas a terceiros, apesar de proibição contratual. A consulta de veículos é um indício a ser combinado com contratos, disponibilidade efetiva, relação de motoristas e inspeção das rotas. Não possuir frota própria não prova, sozinho, incapacidade: pode existir locação regular. O ponto é verificar quem executa, em quais condições e se a contratação respeitou os limites permitidos. A diferença entre o valor recebido e o repassado também exige análise antes de qualquer quantificação de dano.</a:t>
            </a:r>
          </a:p>
          <a:p>
            <a:r>
              <a:t>EXPLICAÇÃO JURÍDICA E TÉCNICA</a:t>
            </a:r>
          </a:p>
          <a:p>
            <a:r>
              <a:t>A lei admite subcontratação de partes, nos limites autorizados, e permite restrições ou proibição no edital. Não confundir ausência de propriedade dos veículos com incapacidade: a disponibilidade por locação pode ser legítima. A prova central é quem executa o objeto, quais parcelas e em que condições. O texto-base cita decisões com métodos distintos de apuração de débito. Não usar automaticamente a margem entre contratado e subcontratado como dano: apurar preços, serviços efetivos, custos e peculiaridades.</a:t>
            </a:r>
          </a:p>
          <a:p>
            <a:r>
              <a:t>EVITAR</a:t>
            </a:r>
          </a:p>
          <a:p>
            <a:r>
              <a:t>Não exponha identificadores pessoais da consulta na fala. Não presuma incapacidade pela ausência de frota própria nem débito pela simples margem da intermediária.</a:t>
            </a:r>
          </a:p>
          <a:p>
            <a:r>
              <a:t>Fonte do exemplo: Item 2.3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20 — 90 segundos</a:t>
            </a:r>
          </a:p>
          <a:p>
            <a:r>
              <a:t>FALA SUGERIDA</a:t>
            </a:r>
          </a:p>
          <a:p>
            <a:r>
              <a:t>O gráfico e a tabela merecem uma leitura cuidadosa. O gráfico é de despesas de 2024; a tabela apresenta litros e valores de 2025. Eles não formam uma única série. Em cada período, devemos localizar os picos e confrontá-los com frota, quilômetros, atividades e capacidade de consumo. A concentração de despesas justifica investigação, mas não permite concluir sozinha que o combustível não foi usado. A fiscalização precisa cruzar documentos e buscar explicações, inclusive sazonalidade e aumento de serviços.</a:t>
            </a:r>
          </a:p>
          <a:p>
            <a:r>
              <a:t>EXPLICAÇÃO JURÍDICA E TÉCNICA</a:t>
            </a:r>
          </a:p>
          <a:p>
            <a:r>
              <a:t>O documento mistura gráfico de 2024 com tabela de 2025. Preservar a indicação de 2024 no gráfico e não tratá-los como a mesma série. Pico de despesa é indício, não prova de desvio. Verificar frota, máquinas, consumo operacional, preço unitário, período de competência, estoque, rotas e sazonalidade. A existência de pico em dezembro demanda explicação documental. Não inventar valores a partir do gráfico.</a:t>
            </a:r>
          </a:p>
          <a:p>
            <a:r>
              <a:t>EVITAR</a:t>
            </a:r>
          </a:p>
          <a:p>
            <a:r>
              <a:t>Não compare o gráfico de 2024 e a tabela de 2025 como se fossem o mesmo exercício. Despesa em reais e consumo em litros são medidas diferentes.</a:t>
            </a:r>
          </a:p>
          <a:p>
            <a:r>
              <a:t>Fonte do exemplo: Item 2.4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204F2-5C67-09CF-2FD3-98DBBBC21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66DDB3-4BE6-7B84-FC85-0EAA474461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95787E-3650-667A-484E-CD7E4AD73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20 — 90 segundos</a:t>
            </a:r>
          </a:p>
          <a:p>
            <a:r>
              <a:t>FALA SUGERIDA</a:t>
            </a:r>
          </a:p>
          <a:p>
            <a:r>
              <a:t>O gráfico e a tabela merecem uma leitura cuidadosa. O gráfico é de despesas de 2024; a tabela apresenta litros e valores de 2025. Eles não formam uma única série. Em cada período, devemos localizar os picos e confrontá-los com frota, quilômetros, atividades e capacidade de consumo. A concentração de despesas justifica investigação, mas não permite concluir sozinha que o combustível não foi usado. A fiscalização precisa cruzar documentos e buscar explicações, inclusive sazonalidade e aumento de serviços.</a:t>
            </a:r>
          </a:p>
          <a:p>
            <a:r>
              <a:t>EXPLICAÇÃO JURÍDICA E TÉCNICA</a:t>
            </a:r>
          </a:p>
          <a:p>
            <a:r>
              <a:t>O documento mistura gráfico de 2024 com tabela de 2025. Preservar a indicação de 2024 no gráfico e não tratá-los como a mesma série. Pico de despesa é indício, não prova de desvio. Verificar frota, máquinas, consumo operacional, preço unitário, período de competência, estoque, rotas e sazonalidade. A existência de pico em dezembro demanda explicação documental. Não inventar valores a partir do gráfico.</a:t>
            </a:r>
          </a:p>
          <a:p>
            <a:r>
              <a:t>EVITAR</a:t>
            </a:r>
          </a:p>
          <a:p>
            <a:r>
              <a:t>Não compare o gráfico de 2024 e a tabela de 2025 como se fossem o mesmo exercício. Despesa em reais e consumo em litros são medidas diferentes.</a:t>
            </a:r>
          </a:p>
          <a:p>
            <a:r>
              <a:t>Fonte do exemplo: Item 2.4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3B33C-AA95-353A-3186-5410280A6BC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85446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21 — 55 segundos</a:t>
            </a:r>
          </a:p>
          <a:p>
            <a:r>
              <a:t>FALA SUGERIDA</a:t>
            </a:r>
          </a:p>
          <a:p>
            <a:r>
              <a:t>Este caderno é um registro real da rotina. O uso de papel não é o problema central. Precisamos saber se cada abastecimento identifica data, veículo, motorista, hodômetro, quantidade e autorização, e se alguém confronta isso com a nota fiscal. Sem esses campos ou sem conferência, os registros não permitem reconstruir o consumo. A informatização pode ajudar, mas precisa vir acompanhada de regras, responsáveis e verificação de inconsistências.</a:t>
            </a:r>
          </a:p>
          <a:p>
            <a:r>
              <a:t>EXPLICAÇÃO JURÍDICA E TÉCNICA</a:t>
            </a:r>
          </a:p>
          <a:p>
            <a:r>
              <a:t>O controle manual não é, por si só, ilegal. A falha é a falta de dados, integridade, conferência e rastreabilidade. Recomendar informatização proporcional ao porte e risco, sem tratar o sistema eletrônico como exigência universal. A designação de um fiscal para vários contratos também exige avaliar carga, capacidade e compatibilidade, e não gera irregularidade automática.</a:t>
            </a:r>
          </a:p>
          <a:p>
            <a:r>
              <a:t>EVITAR</a:t>
            </a:r>
          </a:p>
          <a:p>
            <a:r>
              <a:t>Evite afirmar que controle manual é necessariamente ilegal ou que comprar um software resolve, por si só, a fiscalização.</a:t>
            </a:r>
          </a:p>
          <a:p>
            <a:r>
              <a:t>Fonte do exemplo: Item 2.7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22 — 70 segundos</a:t>
            </a:r>
          </a:p>
          <a:p>
            <a:r>
              <a:t>FALA SUGERIDA</a:t>
            </a:r>
          </a:p>
          <a:p>
            <a:r>
              <a:t>Observem os quatro registros. Antes de olhar a assinatura, tentem localizar veículo, data, quilometragem, litros e autorização. Depois, perguntem como cada comprovante se liga à nota fiscal e ao saldo do contrato. Uma assinatura sem identificação do que foi conferido oferece pouca segurança. O fiscal deve verificar uma trilha completa, inclusive duplicidades, horários incompatíveis e consumos improváveis. Esses documentos são pontos de partida: qualquer conclusão sobre ausência de entrega depende de confirmação por outras evidências.</a:t>
            </a:r>
          </a:p>
          <a:p>
            <a:r>
              <a:t>EXPLICAÇÃO JURÍDICA E TÉCNICA</a:t>
            </a:r>
          </a:p>
          <a:p>
            <a:r>
              <a:t>Continuação do item 2.7, com as quatro fotografias de comprovantes do documento de achados. Lei 14.133/2021, arts. 117 e 140; Lei 4.320/1964, arts. 62 e 63. A condição, critério, consequência e responsabilidade permanecem os do slide anterior. A análise deve preservar a vinculação entre registro, abastecimento, nota fiscal e verificação do fiscal.</a:t>
            </a:r>
          </a:p>
          <a:p>
            <a:r>
              <a:t>EVITAR</a:t>
            </a:r>
          </a:p>
          <a:p>
            <a:r>
              <a:t>Não use expressões como recibo falso ou abastecimento fictício apenas pela aparência do comprovante. Mostre o dado ausente e a verificação necessária.</a:t>
            </a:r>
          </a:p>
          <a:p>
            <a:r>
              <a:t>Fonte do exemplo: Item 2.7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23 — 90 segundos</a:t>
            </a:r>
          </a:p>
          <a:p>
            <a:r>
              <a:t>FALA SUGERIDA</a:t>
            </a:r>
          </a:p>
          <a:p>
            <a:r>
              <a:t>O cruzamento encontrou vendas ao município de 829,2 mil reais e entradas identificadas de 33,9 mil. Em 24 dos 60 itens vendidos, não apareceu nota de aquisição correspondente. Isso é um sinal relevante para selecionar diligências. Mas vendas e compras não são a mesma grandeza: uma inclui preço de venda, outra custo; os períodos também diferem e pode haver estoque inicial. É preciso reconciliar por produto, quantidade e datas, verificar outras entradas e comprovar a entrega municipal. O objetivo é transformar o alerta eletrônico em uma conclusão sustentada.</a:t>
            </a:r>
          </a:p>
          <a:p>
            <a:r>
              <a:t>EXPLICAÇÃO JURÍDICA E TÉCNICA</a:t>
            </a:r>
          </a:p>
          <a:p>
            <a:r>
              <a:t>Vendas: 11/06/2025 a 23/04/2026. Entradas: 11/11/2024 a 23/04/2026. A relação aproximada de 24,5 vezes e a cobertura de 4,09% são sinais fiscais, não margem de lucro nem percentual comprovado de mercadoria não entregue. Examinar estoques anteriores, transferências, devoluções, completude da base fiscal, preços e unidades. Não converter R$ 795.318,35 de diferença em dano. O documento registra R$ 267.977,44 faturados para itens sem lastro de aquisição identificado, sujeito à confirmação.</a:t>
            </a:r>
          </a:p>
          <a:p>
            <a:r>
              <a:t>EVITAR</a:t>
            </a:r>
          </a:p>
          <a:p>
            <a:r>
              <a:t>Não chame os 95,91% de fraude comprovada ou trate toda diferença entre entrada e saída como superfaturamento.</a:t>
            </a:r>
          </a:p>
          <a:p>
            <a:r>
              <a:t>Fonte do exemplo: Item 2.5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24 — 70 segundos</a:t>
            </a:r>
          </a:p>
          <a:p>
            <a:r>
              <a:t>FALA SUGERIDA</a:t>
            </a:r>
          </a:p>
          <a:p>
            <a:r>
              <a:t>Nota fiscal, empenho e transferência bancária mostram faturamento e pagamento, mas não bastam para provar a execução. No transporte escolar, precisamos dos veículos usados, das rotas, dos quilômetros e dos dias de serviço. A liquidação deve verificar o direito do credor, o valor exato e quem deve receber. Por isso, o atesto precisa estar sustentado em registros contemporâneos. Se a comprovação for insuficiente, a rotina deve prever diligência e tratamento da parcela controvertida, sem fabricar documentos depois.</a:t>
            </a:r>
          </a:p>
          <a:p>
            <a:r>
              <a:t>EXPLICAÇÃO JURÍDICA E TÉCNICA</a:t>
            </a:r>
          </a:p>
          <a:p>
            <a:r>
              <a:t>Nota fiscal, empenho e comprovante de transferência não demonstram, sozinhos, que o serviço foi prestado. Usar transporte escolar como exemplo: rotas efetivamente executadas, veículos utilizados, dias letivos, quilômetros e preço contratual. A assinatura do atesto sem verificação material também é insuficiente. Individualizar atribuições do fiscal, recebedor, responsável pela liquidação e ordenador.</a:t>
            </a:r>
          </a:p>
          <a:p>
            <a:r>
              <a:t>EVITAR</a:t>
            </a:r>
          </a:p>
          <a:p>
            <a:r>
              <a:t>Não confunda nota fiscal com prova suficiente da entrega. Não incentive atesto retroativo sem suporte documental.</a:t>
            </a:r>
          </a:p>
          <a:p>
            <a:r>
              <a:t>Fonte do exemplo: Item 2.8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26 — 50 segundos</a:t>
            </a:r>
          </a:p>
          <a:p>
            <a:r>
              <a:t>FALA SUGERIDA</a:t>
            </a:r>
          </a:p>
          <a:p>
            <a:r>
              <a:t>Na manutenção, a pergunta é simples: em qual veículo a peça foi aplicada e por que a troca era necessária? Cada ordem de serviço deve registrar identificação, quilometragem, diagnóstico, peça, autorização e conferência. Para pneus, o histórico precisa permitir acompanhar instalação, rodízio, retirada e descarte. Esses controles ajudam a perceber trocas repetidas e despesas incompatíveis com o uso. O formato pode variar; o requisito é conseguir reconstruir o serviço e avaliar seu custo.</a:t>
            </a:r>
          </a:p>
          <a:p>
            <a:r>
              <a:t>EXPLICAÇÃO JURÍDICA E TÉCNICA</a:t>
            </a:r>
          </a:p>
          <a:p>
            <a:r>
              <a:t>Recomendar prontuário de cada veículo, autorização prévia da manutenção, orçamento, ordem de serviço, identificação das peças, comprovação da aplicação e destinação de peças substituídas. Para pneus, registrar posição, identificação, quilometragem de instalação, rodízios e baixa. A informatização facilita o controle, mas a exigência fundamental é a confiabilidade e rastreabilidade dos registros.</a:t>
            </a:r>
          </a:p>
          <a:p>
            <a:r>
              <a:t>EVITAR</a:t>
            </a:r>
          </a:p>
          <a:p>
            <a:r>
              <a:t>Não diga que a ausência de sistema informatizado prova desvio. Demonstre a falta de registro individual e de comprovação da aplicação.</a:t>
            </a:r>
          </a:p>
          <a:p>
            <a:r>
              <a:t>Fonte do exemplo: Tópico “7”, ao final do documento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27 — 50 segundos</a:t>
            </a:r>
          </a:p>
          <a:p>
            <a:r>
              <a:t>FALA SUGERIDA</a:t>
            </a:r>
          </a:p>
          <a:p>
            <a:r>
              <a:t>Um contrato de gestão informatizada de frota deve ter funcionalidades verificáveis. Se rastreamento e monitoramento foram contratados, o recebimento precisa testar se estão disponíveis e funcionando no prazo. Pagar pela descrição da solução, sem testar a entrega, reproduz a mesma fragilidade da liquidação. O gestor deve registrar o descumprimento, exigir correção, analisar a parcela devida e adotar as medidas contratuais cabíveis. A decisão sobre continuidade precisa considerar desempenho e interesse público.</a:t>
            </a:r>
          </a:p>
          <a:p>
            <a:r>
              <a:t>EXPLICAÇÃO JURÍDICA E TÉCNICA</a:t>
            </a:r>
          </a:p>
          <a:p>
            <a:r>
              <a:t>O documento menciona decisão de não prorrogar e de impedir adesões à ata sem identificar processo e acórdão. Não apresentar essa decisão como precedente validado. O slide trata o problema com fundamento legal e contratual. Examinar plano de implantação, integração, relatórios, acesso aos dados e evidências de funcionamento. A glosa, sanção ou extinção depende do contrato, da extensão da falha e do procedimento adequado.</a:t>
            </a:r>
          </a:p>
          <a:p>
            <a:r>
              <a:t>EVITAR</a:t>
            </a:r>
          </a:p>
          <a:p>
            <a:r>
              <a:t>Não cite como precedente uma decisão sem identificar processo e teor. No documento, a notícia de decisão não vem acompanhada dos elementos necessários à conferência.</a:t>
            </a:r>
          </a:p>
          <a:p>
            <a:r>
              <a:t>Fonte do exemplo: Item 2.11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3F3DA-D214-8A03-6F07-353A116CE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C8D08-8343-9F74-42C4-B253D18D5B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BECB63-5451-4629-42F6-448882AC6A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Slide 27 — 50 segundos</a:t>
            </a:r>
          </a:p>
          <a:p>
            <a:r>
              <a:t>FALA SUGERIDA</a:t>
            </a:r>
          </a:p>
          <a:p>
            <a:r>
              <a:t>Um contrato de gestão informatizada de frota deve ter funcionalidades verificáveis. Se rastreamento e monitoramento foram contratados, o recebimento precisa testar se estão disponíveis e funcionando no prazo. Pagar pela descrição da solução, sem testar a entrega, reproduz a mesma fragilidade da liquidação. O gestor deve registrar o descumprimento, exigir correção, analisar a parcela devida e adotar as medidas contratuais cabíveis. A decisão sobre continuidade precisa considerar desempenho e interesse público.</a:t>
            </a:r>
          </a:p>
          <a:p>
            <a:r>
              <a:t>EXPLICAÇÃO JURÍDICA E TÉCNICA</a:t>
            </a:r>
          </a:p>
          <a:p>
            <a:r>
              <a:t>O documento menciona decisão de não prorrogar e de impedir adesões à ata sem identificar processo e acórdão. Não apresentar essa decisão como precedente validado. O slide trata o problema com fundamento legal e contratual. Examinar plano de implantação, integração, relatórios, acesso aos dados e evidências de funcionamento. A glosa, sanção ou extinção depende do contrato, da extensão da falha e do procedimento adequado.</a:t>
            </a:r>
          </a:p>
          <a:p>
            <a:r>
              <a:t>EVITAR</a:t>
            </a:r>
          </a:p>
          <a:p>
            <a:r>
              <a:t>Não cite como precedente uma decisão sem identificar processo e teor. No documento, a notícia de decisão não vem acompanhada dos elementos necessários à conferência.</a:t>
            </a:r>
          </a:p>
          <a:p>
            <a:r>
              <a:t>Fonte do exemplo: Item 2.11</a:t>
            </a:r>
          </a:p>
          <a:p>
            <a:r>
              <a:t>Referências</a:t>
            </a:r>
          </a:p>
          <a:p>
            <a:r>
              <a:t>https://www.planalto.gov.br/ccivil_03/_ato2019-2022/2021/lei/l14133.htm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0A3EC8-7825-D452-0EEA-5BF9B90EBB4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61444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Slide 28 — 45 </a:t>
            </a:r>
            <a:r>
              <a:rPr dirty="0" err="1"/>
              <a:t>segundos</a:t>
            </a:r>
            <a:endParaRPr dirty="0"/>
          </a:p>
          <a:p>
            <a:r>
              <a:rPr dirty="0"/>
              <a:t>FALA SUGERIDA</a:t>
            </a:r>
          </a:p>
          <a:p>
            <a:r>
              <a:rPr dirty="0"/>
              <a:t>A fila de </a:t>
            </a:r>
            <a:r>
              <a:rPr dirty="0" err="1"/>
              <a:t>pagamentos</a:t>
            </a:r>
            <a:r>
              <a:rPr dirty="0"/>
              <a:t> </a:t>
            </a:r>
            <a:r>
              <a:rPr dirty="0" err="1"/>
              <a:t>precisa</a:t>
            </a:r>
            <a:r>
              <a:rPr dirty="0"/>
              <a:t> ser </a:t>
            </a:r>
            <a:r>
              <a:rPr dirty="0" err="1"/>
              <a:t>organizada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fonte</a:t>
            </a:r>
            <a:r>
              <a:rPr dirty="0"/>
              <a:t> de </a:t>
            </a:r>
            <a:r>
              <a:rPr dirty="0" err="1"/>
              <a:t>recursos</a:t>
            </a:r>
            <a:r>
              <a:rPr dirty="0"/>
              <a:t> e </a:t>
            </a:r>
            <a:r>
              <a:rPr dirty="0" err="1"/>
              <a:t>categoria</a:t>
            </a:r>
            <a:r>
              <a:rPr dirty="0"/>
              <a:t> </a:t>
            </a:r>
            <a:r>
              <a:rPr dirty="0" err="1"/>
              <a:t>contratual</a:t>
            </a:r>
            <a:r>
              <a:rPr dirty="0"/>
              <a:t>. A </a:t>
            </a:r>
            <a:r>
              <a:rPr dirty="0" err="1"/>
              <a:t>Administração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publicar</a:t>
            </a:r>
            <a:r>
              <a:rPr dirty="0"/>
              <a:t> </a:t>
            </a:r>
            <a:r>
              <a:rPr dirty="0" err="1"/>
              <a:t>mensalmente</a:t>
            </a:r>
            <a:r>
              <a:rPr dirty="0"/>
              <a:t> a </a:t>
            </a:r>
            <a:r>
              <a:rPr dirty="0" err="1"/>
              <a:t>ordem</a:t>
            </a:r>
            <a:r>
              <a:rPr dirty="0"/>
              <a:t> e as </a:t>
            </a:r>
            <a:r>
              <a:rPr dirty="0" err="1"/>
              <a:t>justificativas</a:t>
            </a:r>
            <a:r>
              <a:rPr dirty="0"/>
              <a:t> de </a:t>
            </a:r>
            <a:r>
              <a:rPr dirty="0" err="1"/>
              <a:t>alteração</a:t>
            </a:r>
            <a:r>
              <a:rPr dirty="0"/>
              <a:t>. A </a:t>
            </a:r>
            <a:r>
              <a:rPr dirty="0" err="1"/>
              <a:t>exceção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é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escolha</a:t>
            </a:r>
            <a:r>
              <a:rPr dirty="0"/>
              <a:t> informal: </a:t>
            </a:r>
            <a:r>
              <a:rPr dirty="0" err="1"/>
              <a:t>depende</a:t>
            </a:r>
            <a:r>
              <a:rPr dirty="0"/>
              <a:t> das hipóteses </a:t>
            </a:r>
            <a:r>
              <a:rPr dirty="0" err="1"/>
              <a:t>legais</a:t>
            </a:r>
            <a:r>
              <a:rPr dirty="0"/>
              <a:t>, de </a:t>
            </a:r>
            <a:r>
              <a:rPr dirty="0" err="1"/>
              <a:t>motivação</a:t>
            </a:r>
            <a:r>
              <a:rPr dirty="0"/>
              <a:t> e das </a:t>
            </a:r>
            <a:r>
              <a:rPr dirty="0" err="1"/>
              <a:t>comunicações</a:t>
            </a:r>
            <a:r>
              <a:rPr dirty="0"/>
              <a:t> </a:t>
            </a:r>
            <a:r>
              <a:rPr dirty="0" err="1"/>
              <a:t>exigidas</a:t>
            </a:r>
            <a:r>
              <a:rPr dirty="0"/>
              <a:t>. Um </a:t>
            </a:r>
            <a:r>
              <a:rPr dirty="0" err="1"/>
              <a:t>controle</a:t>
            </a:r>
            <a:r>
              <a:rPr dirty="0"/>
              <a:t> simples da </a:t>
            </a:r>
            <a:r>
              <a:rPr dirty="0" err="1"/>
              <a:t>exigibilidade</a:t>
            </a:r>
            <a:r>
              <a:rPr dirty="0"/>
              <a:t>, </a:t>
            </a:r>
            <a:r>
              <a:rPr dirty="0" err="1"/>
              <a:t>liquidação</a:t>
            </a:r>
            <a:r>
              <a:rPr dirty="0"/>
              <a:t> e </a:t>
            </a:r>
            <a:r>
              <a:rPr dirty="0" err="1"/>
              <a:t>posição</a:t>
            </a:r>
            <a:r>
              <a:rPr dirty="0"/>
              <a:t> na fila </a:t>
            </a:r>
            <a:r>
              <a:rPr dirty="0" err="1"/>
              <a:t>reduz</a:t>
            </a:r>
            <a:r>
              <a:rPr dirty="0"/>
              <a:t> </a:t>
            </a:r>
            <a:r>
              <a:rPr dirty="0" err="1"/>
              <a:t>tratamento</a:t>
            </a:r>
            <a:r>
              <a:rPr dirty="0"/>
              <a:t> </a:t>
            </a:r>
            <a:r>
              <a:rPr dirty="0" err="1"/>
              <a:t>desigual</a:t>
            </a:r>
            <a:r>
              <a:rPr dirty="0"/>
              <a:t> entre </a:t>
            </a:r>
            <a:r>
              <a:rPr dirty="0" err="1"/>
              <a:t>fornecedores</a:t>
            </a:r>
            <a:r>
              <a:rPr dirty="0"/>
              <a:t> e </a:t>
            </a:r>
            <a:r>
              <a:rPr dirty="0" err="1"/>
              <a:t>facilita</a:t>
            </a:r>
            <a:r>
              <a:rPr dirty="0"/>
              <a:t> tanto o </a:t>
            </a:r>
            <a:r>
              <a:rPr dirty="0" err="1"/>
              <a:t>trabalho</a:t>
            </a:r>
            <a:r>
              <a:rPr dirty="0"/>
              <a:t> </a:t>
            </a:r>
            <a:r>
              <a:rPr dirty="0" err="1"/>
              <a:t>interno</a:t>
            </a:r>
            <a:r>
              <a:rPr dirty="0"/>
              <a:t> </a:t>
            </a:r>
            <a:r>
              <a:rPr dirty="0" err="1"/>
              <a:t>quanto</a:t>
            </a:r>
            <a:r>
              <a:rPr dirty="0"/>
              <a:t> a fiscalização externa.</a:t>
            </a:r>
          </a:p>
          <a:p>
            <a:r>
              <a:rPr dirty="0"/>
              <a:t>EXPLICAÇÃO JURÍDICA E TÉCNICA</a:t>
            </a:r>
          </a:p>
          <a:p>
            <a:r>
              <a:rPr dirty="0"/>
              <a:t>A </a:t>
            </a:r>
            <a:r>
              <a:rPr dirty="0" err="1"/>
              <a:t>falta</a:t>
            </a:r>
            <a:r>
              <a:rPr dirty="0"/>
              <a:t> de </a:t>
            </a:r>
            <a:r>
              <a:rPr dirty="0" err="1"/>
              <a:t>regulamento</a:t>
            </a:r>
            <a:r>
              <a:rPr dirty="0"/>
              <a:t> local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elimina</a:t>
            </a:r>
            <a:r>
              <a:rPr dirty="0"/>
              <a:t> o </a:t>
            </a:r>
            <a:r>
              <a:rPr dirty="0" err="1"/>
              <a:t>dever</a:t>
            </a:r>
            <a:r>
              <a:rPr dirty="0"/>
              <a:t> legal de </a:t>
            </a:r>
            <a:r>
              <a:rPr dirty="0" err="1"/>
              <a:t>observar</a:t>
            </a:r>
            <a:r>
              <a:rPr dirty="0"/>
              <a:t> a </a:t>
            </a:r>
            <a:r>
              <a:rPr dirty="0" err="1"/>
              <a:t>ordem</a:t>
            </a:r>
            <a:r>
              <a:rPr dirty="0"/>
              <a:t> </a:t>
            </a:r>
            <a:r>
              <a:rPr dirty="0" err="1"/>
              <a:t>cronológica</a:t>
            </a:r>
            <a:r>
              <a:rPr dirty="0"/>
              <a:t>. </a:t>
            </a:r>
            <a:r>
              <a:rPr dirty="0" err="1"/>
              <a:t>Alterações</a:t>
            </a:r>
            <a:r>
              <a:rPr dirty="0"/>
              <a:t> </a:t>
            </a:r>
            <a:r>
              <a:rPr dirty="0" err="1"/>
              <a:t>são</a:t>
            </a:r>
            <a:r>
              <a:rPr dirty="0"/>
              <a:t> </a:t>
            </a:r>
            <a:r>
              <a:rPr dirty="0" err="1"/>
              <a:t>admitidas</a:t>
            </a:r>
            <a:r>
              <a:rPr dirty="0"/>
              <a:t> </a:t>
            </a:r>
            <a:r>
              <a:rPr dirty="0" err="1"/>
              <a:t>apenas</a:t>
            </a:r>
            <a:r>
              <a:rPr dirty="0"/>
              <a:t> </a:t>
            </a:r>
            <a:r>
              <a:rPr dirty="0" err="1"/>
              <a:t>nas</a:t>
            </a:r>
            <a:r>
              <a:rPr dirty="0"/>
              <a:t> hipóteses </a:t>
            </a:r>
            <a:r>
              <a:rPr dirty="0" err="1"/>
              <a:t>legais</a:t>
            </a:r>
            <a:r>
              <a:rPr dirty="0"/>
              <a:t>, com </a:t>
            </a:r>
            <a:r>
              <a:rPr dirty="0" err="1"/>
              <a:t>justificativa</a:t>
            </a:r>
            <a:r>
              <a:rPr dirty="0"/>
              <a:t> </a:t>
            </a:r>
            <a:r>
              <a:rPr dirty="0" err="1"/>
              <a:t>prévia</a:t>
            </a:r>
            <a:r>
              <a:rPr dirty="0"/>
              <a:t> e </a:t>
            </a:r>
            <a:r>
              <a:rPr dirty="0" err="1"/>
              <a:t>comunicação</a:t>
            </a:r>
            <a:r>
              <a:rPr dirty="0"/>
              <a:t> posterior </a:t>
            </a:r>
            <a:r>
              <a:rPr dirty="0" err="1"/>
              <a:t>ao</a:t>
            </a:r>
            <a:r>
              <a:rPr dirty="0"/>
              <a:t> </a:t>
            </a:r>
            <a:r>
              <a:rPr dirty="0" err="1"/>
              <a:t>controle</a:t>
            </a:r>
            <a:r>
              <a:rPr dirty="0"/>
              <a:t> </a:t>
            </a:r>
            <a:r>
              <a:rPr dirty="0" err="1"/>
              <a:t>interno</a:t>
            </a:r>
            <a:r>
              <a:rPr dirty="0"/>
              <a:t> e </a:t>
            </a:r>
            <a:r>
              <a:rPr dirty="0" err="1"/>
              <a:t>ao</a:t>
            </a:r>
            <a:r>
              <a:rPr dirty="0"/>
              <a:t> tribunal de </a:t>
            </a:r>
            <a:r>
              <a:rPr dirty="0" err="1"/>
              <a:t>contas</a:t>
            </a:r>
            <a:r>
              <a:rPr dirty="0"/>
              <a:t>.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confundir</a:t>
            </a:r>
            <a:r>
              <a:rPr dirty="0"/>
              <a:t> </a:t>
            </a:r>
            <a:r>
              <a:rPr dirty="0" err="1"/>
              <a:t>inexistência</a:t>
            </a:r>
            <a:r>
              <a:rPr dirty="0"/>
              <a:t> de </a:t>
            </a:r>
            <a:r>
              <a:rPr dirty="0" err="1"/>
              <a:t>registro</a:t>
            </a:r>
            <a:r>
              <a:rPr dirty="0"/>
              <a:t> com </a:t>
            </a:r>
            <a:r>
              <a:rPr dirty="0" err="1"/>
              <a:t>comprovação</a:t>
            </a:r>
            <a:r>
              <a:rPr dirty="0"/>
              <a:t> de </a:t>
            </a:r>
            <a:r>
              <a:rPr dirty="0" err="1"/>
              <a:t>quebra</a:t>
            </a:r>
            <a:r>
              <a:rPr dirty="0"/>
              <a:t> </a:t>
            </a:r>
            <a:r>
              <a:rPr dirty="0" err="1"/>
              <a:t>concreta</a:t>
            </a:r>
            <a:r>
              <a:rPr dirty="0"/>
              <a:t> da </a:t>
            </a:r>
            <a:r>
              <a:rPr dirty="0" err="1"/>
              <a:t>ordem</a:t>
            </a:r>
            <a:r>
              <a:rPr dirty="0"/>
              <a:t>: </a:t>
            </a:r>
            <a:r>
              <a:rPr dirty="0" err="1"/>
              <a:t>conferir</a:t>
            </a:r>
            <a:r>
              <a:rPr dirty="0"/>
              <a:t> </a:t>
            </a:r>
            <a:r>
              <a:rPr dirty="0" err="1"/>
              <a:t>exigibilidade</a:t>
            </a:r>
            <a:r>
              <a:rPr dirty="0"/>
              <a:t> das </a:t>
            </a:r>
            <a:r>
              <a:rPr dirty="0" err="1"/>
              <a:t>obrigações</a:t>
            </a:r>
            <a:r>
              <a:rPr dirty="0"/>
              <a:t>, </a:t>
            </a:r>
            <a:r>
              <a:rPr dirty="0" err="1"/>
              <a:t>fonte</a:t>
            </a:r>
            <a:r>
              <a:rPr dirty="0"/>
              <a:t> e </a:t>
            </a:r>
            <a:r>
              <a:rPr dirty="0" err="1"/>
              <a:t>categoria</a:t>
            </a:r>
            <a:r>
              <a:rPr dirty="0"/>
              <a:t>.</a:t>
            </a:r>
          </a:p>
          <a:p>
            <a:r>
              <a:rPr dirty="0"/>
              <a:t>EVITAR</a:t>
            </a:r>
          </a:p>
          <a:p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afirme</a:t>
            </a:r>
            <a:r>
              <a:rPr dirty="0"/>
              <a:t> que </a:t>
            </a:r>
            <a:r>
              <a:rPr dirty="0" err="1"/>
              <a:t>existe</a:t>
            </a:r>
            <a:r>
              <a:rPr dirty="0"/>
              <a:t>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única</a:t>
            </a:r>
            <a:r>
              <a:rPr dirty="0"/>
              <a:t> fila para </a:t>
            </a:r>
            <a:r>
              <a:rPr dirty="0" err="1"/>
              <a:t>toda</a:t>
            </a:r>
            <a:r>
              <a:rPr dirty="0"/>
              <a:t> a </a:t>
            </a:r>
            <a:r>
              <a:rPr dirty="0" err="1"/>
              <a:t>Administração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que a </a:t>
            </a:r>
            <a:r>
              <a:rPr dirty="0" err="1"/>
              <a:t>ordem</a:t>
            </a:r>
            <a:r>
              <a:rPr dirty="0"/>
              <a:t> jamais </a:t>
            </a:r>
            <a:r>
              <a:rPr dirty="0" err="1"/>
              <a:t>admite</a:t>
            </a:r>
            <a:r>
              <a:rPr dirty="0"/>
              <a:t> </a:t>
            </a:r>
            <a:r>
              <a:rPr dirty="0" err="1"/>
              <a:t>exceção</a:t>
            </a:r>
            <a:r>
              <a:rPr dirty="0"/>
              <a:t>.</a:t>
            </a:r>
          </a:p>
          <a:p>
            <a:r>
              <a:rPr dirty="0"/>
              <a:t>Fonte do </a:t>
            </a:r>
            <a:r>
              <a:rPr dirty="0" err="1"/>
              <a:t>exemplo</a:t>
            </a:r>
            <a:r>
              <a:rPr dirty="0"/>
              <a:t>: Item 2.6</a:t>
            </a:r>
          </a:p>
          <a:p>
            <a:r>
              <a:rPr dirty="0" err="1"/>
              <a:t>Referências</a:t>
            </a:r>
            <a:endParaRPr dirty="0"/>
          </a:p>
          <a:p>
            <a:r>
              <a:rPr dirty="0"/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Slide 29 — 85 </a:t>
            </a:r>
            <a:r>
              <a:rPr dirty="0" err="1"/>
              <a:t>segundos</a:t>
            </a:r>
            <a:endParaRPr dirty="0"/>
          </a:p>
          <a:p>
            <a:r>
              <a:rPr dirty="0"/>
              <a:t>FALA SUGERIDA</a:t>
            </a:r>
          </a:p>
          <a:p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exemplos</a:t>
            </a:r>
            <a:r>
              <a:rPr dirty="0"/>
              <a:t> </a:t>
            </a:r>
            <a:r>
              <a:rPr dirty="0" err="1"/>
              <a:t>podem</a:t>
            </a:r>
            <a:r>
              <a:rPr dirty="0"/>
              <a:t> ser </a:t>
            </a:r>
            <a:r>
              <a:rPr dirty="0" err="1"/>
              <a:t>convertidos</a:t>
            </a:r>
            <a:r>
              <a:rPr dirty="0"/>
              <a:t> em </a:t>
            </a:r>
            <a:r>
              <a:rPr dirty="0" err="1"/>
              <a:t>pontos</a:t>
            </a:r>
            <a:r>
              <a:rPr dirty="0"/>
              <a:t> de </a:t>
            </a:r>
            <a:r>
              <a:rPr dirty="0" err="1"/>
              <a:t>verificação</a:t>
            </a:r>
            <a:r>
              <a:rPr dirty="0"/>
              <a:t>. Primeiro, </a:t>
            </a:r>
            <a:r>
              <a:rPr dirty="0" err="1"/>
              <a:t>demanda</a:t>
            </a:r>
            <a:r>
              <a:rPr dirty="0"/>
              <a:t> </a:t>
            </a:r>
            <a:r>
              <a:rPr dirty="0" err="1"/>
              <a:t>consolidada</a:t>
            </a:r>
            <a:r>
              <a:rPr dirty="0"/>
              <a:t> e </a:t>
            </a:r>
            <a:r>
              <a:rPr dirty="0" err="1"/>
              <a:t>memória</a:t>
            </a:r>
            <a:r>
              <a:rPr dirty="0"/>
              <a:t> de </a:t>
            </a:r>
            <a:r>
              <a:rPr dirty="0" err="1"/>
              <a:t>cálculo</a:t>
            </a:r>
            <a:r>
              <a:rPr dirty="0"/>
              <a:t>. </a:t>
            </a:r>
            <a:r>
              <a:rPr dirty="0" err="1"/>
              <a:t>Depois</a:t>
            </a:r>
            <a:r>
              <a:rPr dirty="0"/>
              <a:t>, </a:t>
            </a:r>
            <a:r>
              <a:rPr dirty="0" err="1"/>
              <a:t>alternativas</a:t>
            </a:r>
            <a:r>
              <a:rPr dirty="0"/>
              <a:t> do ETP </a:t>
            </a:r>
            <a:r>
              <a:rPr dirty="0" err="1"/>
              <a:t>coerentes</a:t>
            </a:r>
            <a:r>
              <a:rPr dirty="0"/>
              <a:t> com o </a:t>
            </a:r>
            <a:r>
              <a:rPr dirty="0" err="1"/>
              <a:t>objeto</a:t>
            </a:r>
            <a:r>
              <a:rPr dirty="0"/>
              <a:t> e a forma de </a:t>
            </a:r>
            <a:r>
              <a:rPr dirty="0" err="1"/>
              <a:t>medição</a:t>
            </a:r>
            <a:r>
              <a:rPr dirty="0"/>
              <a:t>. Na </a:t>
            </a:r>
            <a:r>
              <a:rPr dirty="0" err="1"/>
              <a:t>pesquisa</a:t>
            </a:r>
            <a:r>
              <a:rPr dirty="0"/>
              <a:t> de </a:t>
            </a:r>
            <a:r>
              <a:rPr dirty="0" err="1"/>
              <a:t>preços</a:t>
            </a:r>
            <a:r>
              <a:rPr dirty="0"/>
              <a:t>, </a:t>
            </a:r>
            <a:r>
              <a:rPr dirty="0" err="1"/>
              <a:t>referências</a:t>
            </a:r>
            <a:r>
              <a:rPr dirty="0"/>
              <a:t> </a:t>
            </a:r>
            <a:r>
              <a:rPr dirty="0" err="1"/>
              <a:t>comparáveis</a:t>
            </a:r>
            <a:r>
              <a:rPr dirty="0"/>
              <a:t> e análise </a:t>
            </a:r>
            <a:r>
              <a:rPr dirty="0" err="1"/>
              <a:t>crítica</a:t>
            </a:r>
            <a:r>
              <a:rPr dirty="0"/>
              <a:t>. Por </a:t>
            </a:r>
            <a:r>
              <a:rPr dirty="0" err="1"/>
              <a:t>fim</a:t>
            </a:r>
            <a:r>
              <a:rPr dirty="0"/>
              <a:t>, </a:t>
            </a:r>
            <a:r>
              <a:rPr dirty="0" err="1"/>
              <a:t>revisar</a:t>
            </a:r>
            <a:r>
              <a:rPr dirty="0"/>
              <a:t> </a:t>
            </a:r>
            <a:r>
              <a:rPr dirty="0" err="1"/>
              <a:t>exigências</a:t>
            </a:r>
            <a:r>
              <a:rPr dirty="0"/>
              <a:t> de </a:t>
            </a:r>
            <a:r>
              <a:rPr dirty="0" err="1"/>
              <a:t>habilitação</a:t>
            </a:r>
            <a:r>
              <a:rPr dirty="0"/>
              <a:t>, </a:t>
            </a:r>
            <a:r>
              <a:rPr dirty="0" err="1"/>
              <a:t>parcelamento</a:t>
            </a:r>
            <a:r>
              <a:rPr dirty="0"/>
              <a:t>, </a:t>
            </a:r>
            <a:r>
              <a:rPr dirty="0" err="1"/>
              <a:t>benefícios</a:t>
            </a:r>
            <a:r>
              <a:rPr dirty="0"/>
              <a:t> </a:t>
            </a:r>
            <a:r>
              <a:rPr dirty="0" err="1"/>
              <a:t>legais</a:t>
            </a:r>
            <a:r>
              <a:rPr dirty="0"/>
              <a:t> e </a:t>
            </a:r>
            <a:r>
              <a:rPr dirty="0" err="1"/>
              <a:t>regras</a:t>
            </a:r>
            <a:r>
              <a:rPr dirty="0"/>
              <a:t> de </a:t>
            </a:r>
            <a:r>
              <a:rPr dirty="0" err="1"/>
              <a:t>julgamento</a:t>
            </a:r>
            <a:r>
              <a:rPr dirty="0"/>
              <a:t>. Cada </a:t>
            </a:r>
            <a:r>
              <a:rPr dirty="0" err="1"/>
              <a:t>escolha</a:t>
            </a:r>
            <a:r>
              <a:rPr dirty="0"/>
              <a:t> que </a:t>
            </a:r>
            <a:r>
              <a:rPr dirty="0" err="1"/>
              <a:t>reduza</a:t>
            </a:r>
            <a:r>
              <a:rPr dirty="0"/>
              <a:t> a </a:t>
            </a:r>
            <a:r>
              <a:rPr dirty="0" err="1"/>
              <a:t>competição</a:t>
            </a:r>
            <a:r>
              <a:rPr dirty="0"/>
              <a:t> </a:t>
            </a:r>
            <a:r>
              <a:rPr dirty="0" err="1"/>
              <a:t>precisa</a:t>
            </a:r>
            <a:r>
              <a:rPr dirty="0"/>
              <a:t> de </a:t>
            </a:r>
            <a:r>
              <a:rPr dirty="0" err="1"/>
              <a:t>fundamento</a:t>
            </a:r>
            <a:r>
              <a:rPr dirty="0"/>
              <a:t>. A </a:t>
            </a:r>
            <a:r>
              <a:rPr dirty="0" err="1"/>
              <a:t>revisão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acontecer</a:t>
            </a:r>
            <a:r>
              <a:rPr dirty="0"/>
              <a:t> antes do </a:t>
            </a:r>
            <a:r>
              <a:rPr dirty="0" err="1"/>
              <a:t>edital</a:t>
            </a:r>
            <a:r>
              <a:rPr dirty="0"/>
              <a:t>, </a:t>
            </a:r>
            <a:r>
              <a:rPr dirty="0" err="1"/>
              <a:t>quando</a:t>
            </a:r>
            <a:r>
              <a:rPr dirty="0"/>
              <a:t> </a:t>
            </a:r>
            <a:r>
              <a:rPr dirty="0" err="1"/>
              <a:t>corrigir</a:t>
            </a:r>
            <a:r>
              <a:rPr dirty="0"/>
              <a:t> </a:t>
            </a:r>
            <a:r>
              <a:rPr dirty="0" err="1"/>
              <a:t>ainda</a:t>
            </a:r>
            <a:r>
              <a:rPr dirty="0"/>
              <a:t> </a:t>
            </a:r>
            <a:r>
              <a:rPr dirty="0" err="1"/>
              <a:t>custa</a:t>
            </a:r>
            <a:r>
              <a:rPr dirty="0"/>
              <a:t> </a:t>
            </a:r>
            <a:r>
              <a:rPr dirty="0" err="1"/>
              <a:t>pouco</a:t>
            </a:r>
            <a:r>
              <a:rPr dirty="0"/>
              <a:t>. O </a:t>
            </a:r>
            <a:r>
              <a:rPr dirty="0" err="1"/>
              <a:t>produto</a:t>
            </a:r>
            <a:r>
              <a:rPr dirty="0"/>
              <a:t> </a:t>
            </a:r>
            <a:r>
              <a:rPr dirty="0" err="1"/>
              <a:t>esperado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é um </a:t>
            </a:r>
            <a:r>
              <a:rPr dirty="0" err="1"/>
              <a:t>formulário</a:t>
            </a:r>
            <a:r>
              <a:rPr dirty="0"/>
              <a:t> </a:t>
            </a:r>
            <a:r>
              <a:rPr dirty="0" err="1"/>
              <a:t>assinado</a:t>
            </a:r>
            <a:r>
              <a:rPr dirty="0"/>
              <a:t>: é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decisão</a:t>
            </a:r>
            <a:r>
              <a:rPr dirty="0"/>
              <a:t> que </a:t>
            </a:r>
            <a:r>
              <a:rPr dirty="0" err="1"/>
              <a:t>outra</a:t>
            </a:r>
            <a:r>
              <a:rPr dirty="0"/>
              <a:t> pessoa </a:t>
            </a:r>
            <a:r>
              <a:rPr dirty="0" err="1"/>
              <a:t>consiga</a:t>
            </a:r>
            <a:r>
              <a:rPr dirty="0"/>
              <a:t> </a:t>
            </a:r>
            <a:r>
              <a:rPr dirty="0" err="1"/>
              <a:t>compreender</a:t>
            </a:r>
            <a:r>
              <a:rPr dirty="0"/>
              <a:t> e </a:t>
            </a:r>
            <a:r>
              <a:rPr dirty="0" err="1"/>
              <a:t>conferir</a:t>
            </a:r>
            <a:r>
              <a:rPr dirty="0"/>
              <a:t>.</a:t>
            </a:r>
          </a:p>
          <a:p>
            <a:r>
              <a:rPr dirty="0"/>
              <a:t>EXPLICAÇÃO JURÍDICA E TÉCNICA</a:t>
            </a:r>
          </a:p>
          <a:p>
            <a:r>
              <a:rPr dirty="0"/>
              <a:t>Lei 14.133/2021, arts. 11, 18, 23, 40, 41, 64, 69 e 82. O art. 69 </a:t>
            </a:r>
            <a:r>
              <a:rPr dirty="0" err="1"/>
              <a:t>veda</a:t>
            </a:r>
            <a:r>
              <a:rPr dirty="0"/>
              <a:t> </a:t>
            </a:r>
            <a:r>
              <a:rPr dirty="0" err="1"/>
              <a:t>exigência</a:t>
            </a:r>
            <a:r>
              <a:rPr dirty="0"/>
              <a:t> de </a:t>
            </a:r>
            <a:r>
              <a:rPr dirty="0" err="1"/>
              <a:t>faturamento</a:t>
            </a:r>
            <a:r>
              <a:rPr dirty="0"/>
              <a:t> anterior </a:t>
            </a:r>
            <a:r>
              <a:rPr dirty="0" err="1"/>
              <a:t>mínimo</a:t>
            </a:r>
            <a:r>
              <a:rPr dirty="0"/>
              <a:t> e </a:t>
            </a:r>
            <a:r>
              <a:rPr dirty="0" err="1"/>
              <a:t>permite</a:t>
            </a:r>
            <a:r>
              <a:rPr dirty="0"/>
              <a:t>, em hipóteses </a:t>
            </a:r>
            <a:r>
              <a:rPr dirty="0" err="1"/>
              <a:t>legais</a:t>
            </a:r>
            <a:r>
              <a:rPr dirty="0"/>
              <a:t>, capital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patrimônio</a:t>
            </a:r>
            <a:r>
              <a:rPr dirty="0"/>
              <a:t> </a:t>
            </a:r>
            <a:r>
              <a:rPr dirty="0" err="1"/>
              <a:t>mínimo</a:t>
            </a:r>
            <a:r>
              <a:rPr dirty="0"/>
              <a:t> </a:t>
            </a:r>
            <a:r>
              <a:rPr dirty="0" err="1"/>
              <a:t>até</a:t>
            </a:r>
            <a:r>
              <a:rPr dirty="0"/>
              <a:t> 10% do valor </a:t>
            </a:r>
            <a:r>
              <a:rPr dirty="0" err="1"/>
              <a:t>estimado</a:t>
            </a:r>
            <a:r>
              <a:rPr dirty="0"/>
              <a:t>. Porte </a:t>
            </a:r>
            <a:r>
              <a:rPr dirty="0" err="1"/>
              <a:t>pequeno</a:t>
            </a:r>
            <a:r>
              <a:rPr dirty="0"/>
              <a:t> </a:t>
            </a:r>
            <a:r>
              <a:rPr dirty="0" err="1"/>
              <a:t>isolado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prova</a:t>
            </a:r>
            <a:r>
              <a:rPr dirty="0"/>
              <a:t> </a:t>
            </a:r>
            <a:r>
              <a:rPr dirty="0" err="1"/>
              <a:t>incapacidade</a:t>
            </a:r>
            <a:r>
              <a:rPr dirty="0"/>
              <a:t>. Para SRP, </a:t>
            </a:r>
            <a:r>
              <a:rPr dirty="0" err="1"/>
              <a:t>examinar</a:t>
            </a:r>
            <a:r>
              <a:rPr dirty="0"/>
              <a:t> </a:t>
            </a:r>
            <a:r>
              <a:rPr dirty="0" err="1"/>
              <a:t>adequação</a:t>
            </a:r>
            <a:r>
              <a:rPr dirty="0"/>
              <a:t> à </a:t>
            </a:r>
            <a:r>
              <a:rPr dirty="0" err="1"/>
              <a:t>demanda</a:t>
            </a:r>
            <a:r>
              <a:rPr dirty="0"/>
              <a:t> e </a:t>
            </a:r>
            <a:r>
              <a:rPr dirty="0" err="1"/>
              <a:t>regulamento</a:t>
            </a:r>
            <a:r>
              <a:rPr dirty="0"/>
              <a:t> do </a:t>
            </a:r>
            <a:r>
              <a:rPr dirty="0" err="1"/>
              <a:t>ente</a:t>
            </a:r>
            <a:r>
              <a:rPr dirty="0"/>
              <a:t>; </a:t>
            </a:r>
            <a:r>
              <a:rPr dirty="0" err="1"/>
              <a:t>demanda</a:t>
            </a:r>
            <a:r>
              <a:rPr dirty="0"/>
              <a:t> </a:t>
            </a:r>
            <a:r>
              <a:rPr dirty="0" err="1"/>
              <a:t>previsível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contratação</a:t>
            </a:r>
            <a:r>
              <a:rPr dirty="0"/>
              <a:t> integral </a:t>
            </a:r>
            <a:r>
              <a:rPr dirty="0" err="1"/>
              <a:t>isoladamente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demonstram</a:t>
            </a:r>
            <a:r>
              <a:rPr dirty="0"/>
              <a:t> </a:t>
            </a:r>
            <a:r>
              <a:rPr dirty="0" err="1"/>
              <a:t>proibição</a:t>
            </a:r>
            <a:r>
              <a:rPr dirty="0"/>
              <a:t>. </a:t>
            </a:r>
            <a:r>
              <a:rPr dirty="0" err="1"/>
              <a:t>Orçamento</a:t>
            </a:r>
            <a:r>
              <a:rPr dirty="0"/>
              <a:t> </a:t>
            </a:r>
            <a:r>
              <a:rPr dirty="0" err="1"/>
              <a:t>sigiloso</a:t>
            </a:r>
            <a:r>
              <a:rPr dirty="0"/>
              <a:t> </a:t>
            </a:r>
            <a:r>
              <a:rPr dirty="0" err="1"/>
              <a:t>requer</a:t>
            </a:r>
            <a:r>
              <a:rPr dirty="0"/>
              <a:t> </a:t>
            </a:r>
            <a:r>
              <a:rPr dirty="0" err="1"/>
              <a:t>motivação</a:t>
            </a:r>
            <a:r>
              <a:rPr dirty="0"/>
              <a:t> </a:t>
            </a:r>
            <a:r>
              <a:rPr dirty="0" err="1"/>
              <a:t>concreta</a:t>
            </a:r>
            <a:r>
              <a:rPr dirty="0"/>
              <a:t>, art. 24.</a:t>
            </a:r>
          </a:p>
          <a:p>
            <a:r>
              <a:rPr dirty="0"/>
              <a:t>EVITAR</a:t>
            </a:r>
          </a:p>
          <a:p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transforme</a:t>
            </a:r>
            <a:r>
              <a:rPr dirty="0"/>
              <a:t> </a:t>
            </a:r>
            <a:r>
              <a:rPr dirty="0" err="1"/>
              <a:t>modelos</a:t>
            </a:r>
            <a:r>
              <a:rPr dirty="0"/>
              <a:t> em </a:t>
            </a:r>
            <a:r>
              <a:rPr dirty="0" err="1"/>
              <a:t>exigências</a:t>
            </a:r>
            <a:r>
              <a:rPr dirty="0"/>
              <a:t> </a:t>
            </a:r>
            <a:r>
              <a:rPr dirty="0" err="1"/>
              <a:t>universais</a:t>
            </a:r>
            <a:r>
              <a:rPr dirty="0"/>
              <a:t>.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aplique</a:t>
            </a:r>
            <a:r>
              <a:rPr dirty="0"/>
              <a:t> </a:t>
            </a:r>
            <a:r>
              <a:rPr dirty="0" err="1"/>
              <a:t>decreto</a:t>
            </a:r>
            <a:r>
              <a:rPr dirty="0"/>
              <a:t> federal </a:t>
            </a:r>
            <a:r>
              <a:rPr dirty="0" err="1"/>
              <a:t>automaticamente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</a:t>
            </a:r>
            <a:r>
              <a:rPr dirty="0" err="1"/>
              <a:t>município</a:t>
            </a:r>
            <a:r>
              <a:rPr dirty="0"/>
              <a:t> </a:t>
            </a:r>
            <a:r>
              <a:rPr dirty="0" err="1"/>
              <a:t>sem</a:t>
            </a:r>
            <a:r>
              <a:rPr dirty="0"/>
              <a:t> </a:t>
            </a:r>
            <a:r>
              <a:rPr dirty="0" err="1"/>
              <a:t>verificar</a:t>
            </a:r>
            <a:r>
              <a:rPr dirty="0"/>
              <a:t>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incidência</a:t>
            </a:r>
            <a:r>
              <a:rPr dirty="0"/>
              <a:t>.</a:t>
            </a:r>
          </a:p>
          <a:p>
            <a:r>
              <a:rPr dirty="0"/>
              <a:t>Fonte do </a:t>
            </a:r>
            <a:r>
              <a:rPr dirty="0" err="1"/>
              <a:t>exemplo</a:t>
            </a:r>
            <a:r>
              <a:rPr dirty="0"/>
              <a:t>: ELBERT, slides 10 a 19; </a:t>
            </a:r>
            <a:r>
              <a:rPr dirty="0" err="1"/>
              <a:t>segunda</a:t>
            </a:r>
            <a:r>
              <a:rPr dirty="0"/>
              <a:t> </a:t>
            </a:r>
            <a:r>
              <a:rPr dirty="0" err="1"/>
              <a:t>apresentação</a:t>
            </a:r>
            <a:r>
              <a:rPr dirty="0"/>
              <a:t>, slides 32 e 33</a:t>
            </a:r>
          </a:p>
          <a:p>
            <a:r>
              <a:rPr dirty="0" err="1"/>
              <a:t>Referências</a:t>
            </a:r>
            <a:endParaRPr dirty="0"/>
          </a:p>
          <a:p>
            <a:r>
              <a:rPr dirty="0"/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Slide 30 — 85 </a:t>
            </a:r>
            <a:r>
              <a:rPr dirty="0" err="1"/>
              <a:t>segundos</a:t>
            </a:r>
            <a:endParaRPr dirty="0"/>
          </a:p>
          <a:p>
            <a:r>
              <a:rPr dirty="0"/>
              <a:t>FALA SUGERIDA</a:t>
            </a:r>
          </a:p>
          <a:p>
            <a:r>
              <a:rPr dirty="0"/>
              <a:t>O </a:t>
            </a:r>
            <a:r>
              <a:rPr dirty="0" err="1"/>
              <a:t>controle</a:t>
            </a:r>
            <a:r>
              <a:rPr dirty="0"/>
              <a:t> da </a:t>
            </a:r>
            <a:r>
              <a:rPr dirty="0" err="1"/>
              <a:t>execução</a:t>
            </a:r>
            <a:r>
              <a:rPr dirty="0"/>
              <a:t> </a:t>
            </a:r>
            <a:r>
              <a:rPr dirty="0" err="1"/>
              <a:t>precisa</a:t>
            </a:r>
            <a:r>
              <a:rPr dirty="0"/>
              <a:t> ser </a:t>
            </a:r>
            <a:r>
              <a:rPr dirty="0" err="1"/>
              <a:t>definido</a:t>
            </a:r>
            <a:r>
              <a:rPr dirty="0"/>
              <a:t> antes do </a:t>
            </a:r>
            <a:r>
              <a:rPr dirty="0" err="1"/>
              <a:t>primeiro</a:t>
            </a:r>
            <a:r>
              <a:rPr dirty="0"/>
              <a:t> </a:t>
            </a:r>
            <a:r>
              <a:rPr dirty="0" err="1"/>
              <a:t>fornecimento</a:t>
            </a:r>
            <a:r>
              <a:rPr dirty="0"/>
              <a:t>. Fiscal e </a:t>
            </a:r>
            <a:r>
              <a:rPr dirty="0" err="1"/>
              <a:t>substituto</a:t>
            </a:r>
            <a:r>
              <a:rPr dirty="0"/>
              <a:t> </a:t>
            </a:r>
            <a:r>
              <a:rPr dirty="0" err="1"/>
              <a:t>devem</a:t>
            </a:r>
            <a:r>
              <a:rPr dirty="0"/>
              <a:t> ter </a:t>
            </a:r>
            <a:r>
              <a:rPr dirty="0" err="1"/>
              <a:t>atribuições</a:t>
            </a:r>
            <a:r>
              <a:rPr dirty="0"/>
              <a:t>, </a:t>
            </a:r>
            <a:r>
              <a:rPr dirty="0" err="1"/>
              <a:t>acesso</a:t>
            </a:r>
            <a:r>
              <a:rPr dirty="0"/>
              <a:t> </a:t>
            </a:r>
            <a:r>
              <a:rPr dirty="0" err="1"/>
              <a:t>às</a:t>
            </a:r>
            <a:r>
              <a:rPr dirty="0"/>
              <a:t> </a:t>
            </a:r>
            <a:r>
              <a:rPr dirty="0" err="1"/>
              <a:t>informações</a:t>
            </a:r>
            <a:r>
              <a:rPr dirty="0"/>
              <a:t> e </a:t>
            </a:r>
            <a:r>
              <a:rPr dirty="0" err="1"/>
              <a:t>apoio</a:t>
            </a:r>
            <a:r>
              <a:rPr dirty="0"/>
              <a:t> </a:t>
            </a:r>
            <a:r>
              <a:rPr dirty="0" err="1"/>
              <a:t>técnico</a:t>
            </a:r>
            <a:r>
              <a:rPr dirty="0"/>
              <a:t>. A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entrega</a:t>
            </a:r>
            <a:r>
              <a:rPr dirty="0"/>
              <a:t>, a </a:t>
            </a:r>
            <a:r>
              <a:rPr dirty="0" err="1"/>
              <a:t>Administração</a:t>
            </a:r>
            <a:r>
              <a:rPr dirty="0"/>
              <a:t> </a:t>
            </a:r>
            <a:r>
              <a:rPr dirty="0" err="1"/>
              <a:t>registra</a:t>
            </a:r>
            <a:r>
              <a:rPr dirty="0"/>
              <a:t> o que </a:t>
            </a:r>
            <a:r>
              <a:rPr dirty="0" err="1"/>
              <a:t>recebeu</a:t>
            </a:r>
            <a:r>
              <a:rPr dirty="0"/>
              <a:t> e </a:t>
            </a:r>
            <a:r>
              <a:rPr dirty="0" err="1"/>
              <a:t>confronta</a:t>
            </a:r>
            <a:r>
              <a:rPr dirty="0"/>
              <a:t> </a:t>
            </a:r>
            <a:r>
              <a:rPr dirty="0" err="1"/>
              <a:t>contrato</a:t>
            </a:r>
            <a:r>
              <a:rPr dirty="0"/>
              <a:t>, </a:t>
            </a:r>
            <a:r>
              <a:rPr dirty="0" err="1"/>
              <a:t>ordem</a:t>
            </a:r>
            <a:r>
              <a:rPr dirty="0"/>
              <a:t>, </a:t>
            </a:r>
            <a:r>
              <a:rPr dirty="0" err="1"/>
              <a:t>medição</a:t>
            </a:r>
            <a:r>
              <a:rPr dirty="0"/>
              <a:t> e nota fiscal. O gestor </a:t>
            </a:r>
            <a:r>
              <a:rPr dirty="0" err="1"/>
              <a:t>acompanha</a:t>
            </a:r>
            <a:r>
              <a:rPr dirty="0"/>
              <a:t> </a:t>
            </a:r>
            <a:r>
              <a:rPr dirty="0" err="1"/>
              <a:t>saldo</a:t>
            </a:r>
            <a:r>
              <a:rPr dirty="0"/>
              <a:t>, </a:t>
            </a:r>
            <a:r>
              <a:rPr dirty="0" err="1"/>
              <a:t>prazo</a:t>
            </a:r>
            <a:r>
              <a:rPr dirty="0"/>
              <a:t> e </a:t>
            </a:r>
            <a:r>
              <a:rPr dirty="0" err="1"/>
              <a:t>pendências</a:t>
            </a:r>
            <a:r>
              <a:rPr dirty="0"/>
              <a:t>. O </a:t>
            </a:r>
            <a:r>
              <a:rPr dirty="0" err="1"/>
              <a:t>setor</a:t>
            </a:r>
            <a:r>
              <a:rPr dirty="0"/>
              <a:t> </a:t>
            </a:r>
            <a:r>
              <a:rPr dirty="0" err="1"/>
              <a:t>financeiro</a:t>
            </a:r>
            <a:r>
              <a:rPr dirty="0"/>
              <a:t> </a:t>
            </a:r>
            <a:r>
              <a:rPr dirty="0" err="1"/>
              <a:t>verifica</a:t>
            </a:r>
            <a:r>
              <a:rPr dirty="0"/>
              <a:t> a </a:t>
            </a:r>
            <a:r>
              <a:rPr dirty="0" err="1"/>
              <a:t>liquidação</a:t>
            </a:r>
            <a:r>
              <a:rPr dirty="0"/>
              <a:t> e a fila de </a:t>
            </a:r>
            <a:r>
              <a:rPr dirty="0" err="1"/>
              <a:t>pagamento</a:t>
            </a:r>
            <a:r>
              <a:rPr dirty="0"/>
              <a:t>. Se </a:t>
            </a:r>
            <a:r>
              <a:rPr dirty="0" err="1"/>
              <a:t>uma</a:t>
            </a:r>
            <a:r>
              <a:rPr dirty="0"/>
              <a:t> dessas </a:t>
            </a:r>
            <a:r>
              <a:rPr dirty="0" err="1"/>
              <a:t>etapas</a:t>
            </a:r>
            <a:r>
              <a:rPr dirty="0"/>
              <a:t> </a:t>
            </a:r>
            <a:r>
              <a:rPr dirty="0" err="1"/>
              <a:t>identificar</a:t>
            </a:r>
            <a:r>
              <a:rPr dirty="0"/>
              <a:t> </a:t>
            </a:r>
            <a:r>
              <a:rPr dirty="0" err="1"/>
              <a:t>divergência</a:t>
            </a:r>
            <a:r>
              <a:rPr dirty="0"/>
              <a:t>, o </a:t>
            </a:r>
            <a:r>
              <a:rPr dirty="0" err="1"/>
              <a:t>fluxo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indicar</a:t>
            </a:r>
            <a:r>
              <a:rPr dirty="0"/>
              <a:t> quem decide, em </a:t>
            </a:r>
            <a:r>
              <a:rPr dirty="0" err="1"/>
              <a:t>quanto</a:t>
            </a:r>
            <a:r>
              <a:rPr dirty="0"/>
              <a:t> tempo e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registra</a:t>
            </a:r>
            <a:r>
              <a:rPr dirty="0"/>
              <a:t> a </a:t>
            </a:r>
            <a:r>
              <a:rPr dirty="0" err="1"/>
              <a:t>solução</a:t>
            </a:r>
            <a:r>
              <a:rPr dirty="0"/>
              <a:t>. </a:t>
            </a:r>
            <a:r>
              <a:rPr dirty="0" err="1"/>
              <a:t>Isso</a:t>
            </a:r>
            <a:r>
              <a:rPr dirty="0"/>
              <a:t> </a:t>
            </a:r>
            <a:r>
              <a:rPr dirty="0" err="1"/>
              <a:t>evita</a:t>
            </a:r>
            <a:r>
              <a:rPr dirty="0"/>
              <a:t> que o </a:t>
            </a:r>
            <a:r>
              <a:rPr dirty="0" err="1"/>
              <a:t>pagamento</a:t>
            </a:r>
            <a:r>
              <a:rPr dirty="0"/>
              <a:t> </a:t>
            </a:r>
            <a:r>
              <a:rPr dirty="0" err="1"/>
              <a:t>encerre</a:t>
            </a:r>
            <a:r>
              <a:rPr dirty="0"/>
              <a:t> um </a:t>
            </a:r>
            <a:r>
              <a:rPr dirty="0" err="1"/>
              <a:t>processo</a:t>
            </a:r>
            <a:r>
              <a:rPr dirty="0"/>
              <a:t> </a:t>
            </a:r>
            <a:r>
              <a:rPr dirty="0" err="1"/>
              <a:t>cuja</a:t>
            </a:r>
            <a:r>
              <a:rPr dirty="0"/>
              <a:t> </a:t>
            </a:r>
            <a:r>
              <a:rPr dirty="0" err="1"/>
              <a:t>entrega</a:t>
            </a:r>
            <a:r>
              <a:rPr dirty="0"/>
              <a:t> continua incerta.</a:t>
            </a:r>
          </a:p>
          <a:p>
            <a:r>
              <a:rPr dirty="0"/>
              <a:t>EXPLICAÇÃO JURÍDICA E TÉCNICA</a:t>
            </a:r>
          </a:p>
          <a:p>
            <a:r>
              <a:rPr dirty="0"/>
              <a:t>Lei 14.133/2021, arts. 117, 140, 141 e 169; Lei 4.320/1964, arts. 62 e 63. </a:t>
            </a:r>
            <a:r>
              <a:rPr dirty="0" err="1"/>
              <a:t>Segregação</a:t>
            </a:r>
            <a:r>
              <a:rPr dirty="0"/>
              <a:t> de </a:t>
            </a:r>
            <a:r>
              <a:rPr dirty="0" err="1"/>
              <a:t>funções</a:t>
            </a:r>
            <a:r>
              <a:rPr dirty="0"/>
              <a:t> e </a:t>
            </a:r>
            <a:r>
              <a:rPr dirty="0" err="1"/>
              <a:t>controles</a:t>
            </a:r>
            <a:r>
              <a:rPr dirty="0"/>
              <a:t> </a:t>
            </a:r>
            <a:r>
              <a:rPr dirty="0" err="1"/>
              <a:t>proporcionais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</a:t>
            </a:r>
            <a:r>
              <a:rPr dirty="0" err="1"/>
              <a:t>risco</a:t>
            </a:r>
            <a:r>
              <a:rPr dirty="0"/>
              <a:t>. Uma </a:t>
            </a:r>
            <a:r>
              <a:rPr dirty="0" err="1"/>
              <a:t>mesma</a:t>
            </a:r>
            <a:r>
              <a:rPr dirty="0"/>
              <a:t> pessoa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concentrar</a:t>
            </a:r>
            <a:r>
              <a:rPr dirty="0"/>
              <a:t> </a:t>
            </a:r>
            <a:r>
              <a:rPr dirty="0" err="1"/>
              <a:t>funções</a:t>
            </a:r>
            <a:r>
              <a:rPr dirty="0"/>
              <a:t> </a:t>
            </a:r>
            <a:r>
              <a:rPr dirty="0" err="1"/>
              <a:t>incompatíveis</a:t>
            </a:r>
            <a:r>
              <a:rPr dirty="0"/>
              <a:t>; a </a:t>
            </a:r>
            <a:r>
              <a:rPr dirty="0" err="1"/>
              <a:t>organização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observar</a:t>
            </a:r>
            <a:r>
              <a:rPr dirty="0"/>
              <a:t> </a:t>
            </a:r>
            <a:r>
              <a:rPr dirty="0" err="1"/>
              <a:t>capacidade</a:t>
            </a:r>
            <a:r>
              <a:rPr dirty="0"/>
              <a:t> e </a:t>
            </a:r>
            <a:r>
              <a:rPr dirty="0" err="1"/>
              <a:t>circunstâncias</a:t>
            </a:r>
            <a:r>
              <a:rPr dirty="0"/>
              <a:t> </a:t>
            </a:r>
            <a:r>
              <a:rPr dirty="0" err="1"/>
              <a:t>concretas</a:t>
            </a:r>
            <a:r>
              <a:rPr dirty="0"/>
              <a:t>. </a:t>
            </a:r>
            <a:r>
              <a:rPr dirty="0" err="1"/>
              <a:t>Automação</a:t>
            </a:r>
            <a:r>
              <a:rPr dirty="0"/>
              <a:t> auxilia, mas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substitui</a:t>
            </a:r>
            <a:r>
              <a:rPr dirty="0"/>
              <a:t> a </a:t>
            </a:r>
            <a:r>
              <a:rPr dirty="0" err="1"/>
              <a:t>verificação</a:t>
            </a:r>
            <a:r>
              <a:rPr dirty="0"/>
              <a:t> </a:t>
            </a:r>
            <a:r>
              <a:rPr dirty="0" err="1"/>
              <a:t>técnica</a:t>
            </a:r>
            <a:r>
              <a:rPr dirty="0"/>
              <a:t>.</a:t>
            </a:r>
          </a:p>
          <a:p>
            <a:r>
              <a:rPr dirty="0"/>
              <a:t>EVITAR</a:t>
            </a:r>
          </a:p>
          <a:p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atribua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fiscal </a:t>
            </a:r>
            <a:r>
              <a:rPr dirty="0" err="1"/>
              <a:t>funções</a:t>
            </a:r>
            <a:r>
              <a:rPr dirty="0"/>
              <a:t> que a norma e a </a:t>
            </a:r>
            <a:r>
              <a:rPr dirty="0" err="1"/>
              <a:t>designação</a:t>
            </a:r>
            <a:r>
              <a:rPr dirty="0"/>
              <a:t> </a:t>
            </a:r>
            <a:r>
              <a:rPr dirty="0" err="1"/>
              <a:t>entregam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gestor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</a:t>
            </a:r>
            <a:r>
              <a:rPr dirty="0" err="1"/>
              <a:t>setor</a:t>
            </a:r>
            <a:r>
              <a:rPr dirty="0"/>
              <a:t> </a:t>
            </a:r>
            <a:r>
              <a:rPr dirty="0" err="1"/>
              <a:t>financeiro</a:t>
            </a:r>
            <a:r>
              <a:rPr dirty="0"/>
              <a:t>. Evite </a:t>
            </a:r>
            <a:r>
              <a:rPr dirty="0" err="1"/>
              <a:t>sugerir</a:t>
            </a:r>
            <a:r>
              <a:rPr dirty="0"/>
              <a:t> </a:t>
            </a:r>
            <a:r>
              <a:rPr dirty="0" err="1"/>
              <a:t>retenções</a:t>
            </a:r>
            <a:r>
              <a:rPr dirty="0"/>
              <a:t> </a:t>
            </a:r>
            <a:r>
              <a:rPr dirty="0" err="1"/>
              <a:t>arbitrárias</a:t>
            </a:r>
            <a:r>
              <a:rPr dirty="0"/>
              <a:t> de </a:t>
            </a:r>
            <a:r>
              <a:rPr dirty="0" err="1"/>
              <a:t>pagamentos</a:t>
            </a:r>
            <a:r>
              <a:rPr dirty="0"/>
              <a:t>.</a:t>
            </a:r>
          </a:p>
          <a:p>
            <a:r>
              <a:rPr dirty="0"/>
              <a:t>Fonte do </a:t>
            </a:r>
            <a:r>
              <a:rPr dirty="0" err="1"/>
              <a:t>exemplo</a:t>
            </a:r>
            <a:r>
              <a:rPr dirty="0"/>
              <a:t>: ELBERT, slides 21 e 22; </a:t>
            </a:r>
            <a:r>
              <a:rPr dirty="0" err="1"/>
              <a:t>segunda</a:t>
            </a:r>
            <a:r>
              <a:rPr dirty="0"/>
              <a:t> </a:t>
            </a:r>
            <a:r>
              <a:rPr dirty="0" err="1"/>
              <a:t>apresentação</a:t>
            </a:r>
            <a:r>
              <a:rPr dirty="0"/>
              <a:t>, slides 34 e 36</a:t>
            </a:r>
          </a:p>
          <a:p>
            <a:r>
              <a:rPr dirty="0" err="1"/>
              <a:t>Referências</a:t>
            </a:r>
            <a:endParaRPr dirty="0"/>
          </a:p>
          <a:p>
            <a:r>
              <a:rPr dirty="0"/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Slide 33 — 70 </a:t>
            </a:r>
            <a:r>
              <a:rPr dirty="0" err="1"/>
              <a:t>segundos</a:t>
            </a:r>
            <a:endParaRPr dirty="0"/>
          </a:p>
          <a:p>
            <a:r>
              <a:rPr dirty="0"/>
              <a:t>FALA SUGERIDA</a:t>
            </a:r>
          </a:p>
          <a:p>
            <a:r>
              <a:rPr dirty="0"/>
              <a:t>Antes de </a:t>
            </a:r>
            <a:r>
              <a:rPr dirty="0" err="1"/>
              <a:t>publicar</a:t>
            </a:r>
            <a:r>
              <a:rPr dirty="0"/>
              <a:t>, </a:t>
            </a:r>
            <a:r>
              <a:rPr dirty="0" err="1"/>
              <a:t>contratar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pagar</a:t>
            </a:r>
            <a:r>
              <a:rPr dirty="0"/>
              <a:t>, </a:t>
            </a:r>
            <a:r>
              <a:rPr dirty="0" err="1"/>
              <a:t>façam</a:t>
            </a:r>
            <a:r>
              <a:rPr dirty="0"/>
              <a:t> </a:t>
            </a:r>
            <a:r>
              <a:rPr dirty="0" err="1"/>
              <a:t>estas</a:t>
            </a:r>
            <a:r>
              <a:rPr dirty="0"/>
              <a:t> </a:t>
            </a:r>
            <a:r>
              <a:rPr dirty="0" err="1"/>
              <a:t>perguntas</a:t>
            </a:r>
            <a:r>
              <a:rPr dirty="0"/>
              <a:t>: a </a:t>
            </a:r>
            <a:r>
              <a:rPr dirty="0" err="1"/>
              <a:t>necessidade</a:t>
            </a:r>
            <a:r>
              <a:rPr dirty="0"/>
              <a:t> </a:t>
            </a:r>
            <a:r>
              <a:rPr dirty="0" err="1"/>
              <a:t>tem</a:t>
            </a:r>
            <a:r>
              <a:rPr dirty="0"/>
              <a:t> </a:t>
            </a:r>
            <a:r>
              <a:rPr dirty="0" err="1"/>
              <a:t>fundamento</a:t>
            </a:r>
            <a:r>
              <a:rPr dirty="0"/>
              <a:t>? O </a:t>
            </a:r>
            <a:r>
              <a:rPr dirty="0" err="1"/>
              <a:t>preço</a:t>
            </a:r>
            <a:r>
              <a:rPr dirty="0"/>
              <a:t> e as </a:t>
            </a:r>
            <a:r>
              <a:rPr dirty="0" err="1"/>
              <a:t>exigências</a:t>
            </a:r>
            <a:r>
              <a:rPr dirty="0"/>
              <a:t> </a:t>
            </a:r>
            <a:r>
              <a:rPr dirty="0" err="1"/>
              <a:t>são</a:t>
            </a:r>
            <a:r>
              <a:rPr dirty="0"/>
              <a:t> </a:t>
            </a:r>
            <a:r>
              <a:rPr dirty="0" err="1"/>
              <a:t>justificáveis</a:t>
            </a:r>
            <a:r>
              <a:rPr dirty="0"/>
              <a:t>? A </a:t>
            </a:r>
            <a:r>
              <a:rPr dirty="0" err="1"/>
              <a:t>entrega</a:t>
            </a:r>
            <a:r>
              <a:rPr dirty="0"/>
              <a:t> </a:t>
            </a:r>
            <a:r>
              <a:rPr dirty="0" err="1"/>
              <a:t>foi</a:t>
            </a:r>
            <a:r>
              <a:rPr dirty="0"/>
              <a:t> </a:t>
            </a:r>
            <a:r>
              <a:rPr dirty="0" err="1"/>
              <a:t>comprovada</a:t>
            </a:r>
            <a:r>
              <a:rPr dirty="0"/>
              <a:t>? O </a:t>
            </a:r>
            <a:r>
              <a:rPr dirty="0" err="1"/>
              <a:t>pagamento</a:t>
            </a:r>
            <a:r>
              <a:rPr dirty="0"/>
              <a:t> </a:t>
            </a:r>
            <a:r>
              <a:rPr dirty="0" err="1"/>
              <a:t>corresponde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que </a:t>
            </a:r>
            <a:r>
              <a:rPr dirty="0" err="1"/>
              <a:t>foi</a:t>
            </a:r>
            <a:r>
              <a:rPr dirty="0"/>
              <a:t> </a:t>
            </a:r>
            <a:r>
              <a:rPr dirty="0" err="1"/>
              <a:t>recebido</a:t>
            </a:r>
            <a:r>
              <a:rPr dirty="0"/>
              <a:t>? Se a </a:t>
            </a:r>
            <a:r>
              <a:rPr dirty="0" err="1"/>
              <a:t>resposta</a:t>
            </a:r>
            <a:r>
              <a:rPr dirty="0"/>
              <a:t> </a:t>
            </a:r>
            <a:r>
              <a:rPr dirty="0" err="1"/>
              <a:t>depender</a:t>
            </a:r>
            <a:r>
              <a:rPr dirty="0"/>
              <a:t> </a:t>
            </a:r>
            <a:r>
              <a:rPr dirty="0" err="1"/>
              <a:t>apenas</a:t>
            </a:r>
            <a:r>
              <a:rPr dirty="0"/>
              <a:t> da </a:t>
            </a:r>
            <a:r>
              <a:rPr dirty="0" err="1"/>
              <a:t>memória</a:t>
            </a:r>
            <a:r>
              <a:rPr dirty="0"/>
              <a:t> de </a:t>
            </a:r>
            <a:r>
              <a:rPr dirty="0" err="1"/>
              <a:t>alguém</a:t>
            </a:r>
            <a:r>
              <a:rPr dirty="0"/>
              <a:t>, o </a:t>
            </a:r>
            <a:r>
              <a:rPr dirty="0" err="1"/>
              <a:t>controle</a:t>
            </a:r>
            <a:r>
              <a:rPr dirty="0"/>
              <a:t> </a:t>
            </a:r>
            <a:r>
              <a:rPr dirty="0" err="1"/>
              <a:t>precisa</a:t>
            </a:r>
            <a:r>
              <a:rPr dirty="0"/>
              <a:t> </a:t>
            </a:r>
            <a:r>
              <a:rPr dirty="0" err="1"/>
              <a:t>melhorar</a:t>
            </a:r>
            <a:r>
              <a:rPr dirty="0"/>
              <a:t>. A </a:t>
            </a:r>
            <a:r>
              <a:rPr dirty="0" err="1"/>
              <a:t>mudança</a:t>
            </a:r>
            <a:r>
              <a:rPr dirty="0"/>
              <a:t> </a:t>
            </a:r>
            <a:r>
              <a:rPr dirty="0" err="1"/>
              <a:t>pode</a:t>
            </a:r>
            <a:r>
              <a:rPr dirty="0"/>
              <a:t> </a:t>
            </a:r>
            <a:r>
              <a:rPr dirty="0" err="1"/>
              <a:t>começar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um </a:t>
            </a:r>
            <a:r>
              <a:rPr dirty="0" err="1"/>
              <a:t>contrato</a:t>
            </a:r>
            <a:r>
              <a:rPr dirty="0"/>
              <a:t> de </a:t>
            </a:r>
            <a:r>
              <a:rPr dirty="0" err="1"/>
              <a:t>maior</a:t>
            </a:r>
            <a:r>
              <a:rPr dirty="0"/>
              <a:t> </a:t>
            </a:r>
            <a:r>
              <a:rPr dirty="0" err="1"/>
              <a:t>risco</a:t>
            </a:r>
            <a:r>
              <a:rPr dirty="0"/>
              <a:t>: </a:t>
            </a:r>
            <a:r>
              <a:rPr dirty="0" err="1"/>
              <a:t>padronizar</a:t>
            </a:r>
            <a:r>
              <a:rPr dirty="0"/>
              <a:t> a </a:t>
            </a:r>
            <a:r>
              <a:rPr dirty="0" err="1"/>
              <a:t>medição</a:t>
            </a:r>
            <a:r>
              <a:rPr dirty="0"/>
              <a:t>, </a:t>
            </a:r>
            <a:r>
              <a:rPr dirty="0" err="1"/>
              <a:t>conferir</a:t>
            </a:r>
            <a:r>
              <a:rPr dirty="0"/>
              <a:t> </a:t>
            </a:r>
            <a:r>
              <a:rPr dirty="0" err="1"/>
              <a:t>saldo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consolidar</a:t>
            </a:r>
            <a:r>
              <a:rPr dirty="0"/>
              <a:t> o histórico de </a:t>
            </a:r>
            <a:r>
              <a:rPr dirty="0" err="1"/>
              <a:t>consumo</a:t>
            </a:r>
            <a:r>
              <a:rPr dirty="0"/>
              <a:t>. </a:t>
            </a:r>
            <a:r>
              <a:rPr dirty="0" err="1"/>
              <a:t>Escolham</a:t>
            </a:r>
            <a:r>
              <a:rPr dirty="0"/>
              <a:t>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medida</a:t>
            </a:r>
            <a:r>
              <a:rPr dirty="0"/>
              <a:t>, </a:t>
            </a:r>
            <a:r>
              <a:rPr dirty="0" err="1"/>
              <a:t>definam</a:t>
            </a:r>
            <a:r>
              <a:rPr dirty="0"/>
              <a:t> o </a:t>
            </a:r>
            <a:r>
              <a:rPr dirty="0" err="1"/>
              <a:t>responsável</a:t>
            </a:r>
            <a:r>
              <a:rPr dirty="0"/>
              <a:t> e </a:t>
            </a:r>
            <a:r>
              <a:rPr dirty="0" err="1"/>
              <a:t>combinem</a:t>
            </a:r>
            <a:r>
              <a:rPr dirty="0"/>
              <a:t> </a:t>
            </a:r>
            <a:r>
              <a:rPr dirty="0" err="1"/>
              <a:t>uma</a:t>
            </a:r>
            <a:r>
              <a:rPr dirty="0"/>
              <a:t> data para </a:t>
            </a:r>
            <a:r>
              <a:rPr dirty="0" err="1"/>
              <a:t>verificar</a:t>
            </a:r>
            <a:r>
              <a:rPr dirty="0"/>
              <a:t> se </a:t>
            </a:r>
            <a:r>
              <a:rPr dirty="0" err="1"/>
              <a:t>ela</a:t>
            </a:r>
            <a:r>
              <a:rPr dirty="0"/>
              <a:t> </a:t>
            </a:r>
            <a:r>
              <a:rPr dirty="0" err="1"/>
              <a:t>entrou</a:t>
            </a:r>
            <a:r>
              <a:rPr dirty="0"/>
              <a:t> na </a:t>
            </a:r>
            <a:r>
              <a:rPr dirty="0" err="1"/>
              <a:t>rotina</a:t>
            </a:r>
            <a:r>
              <a:rPr dirty="0"/>
              <a:t>.</a:t>
            </a:r>
          </a:p>
          <a:p>
            <a:r>
              <a:rPr dirty="0"/>
              <a:t>EXPLICAÇÃO JURÍDICA E TÉCNICA</a:t>
            </a:r>
          </a:p>
          <a:p>
            <a:r>
              <a:rPr dirty="0" err="1"/>
              <a:t>Síntese</a:t>
            </a:r>
            <a:r>
              <a:rPr dirty="0"/>
              <a:t> dos </a:t>
            </a:r>
            <a:r>
              <a:rPr dirty="0" err="1"/>
              <a:t>deveres</a:t>
            </a:r>
            <a:r>
              <a:rPr dirty="0"/>
              <a:t> de </a:t>
            </a:r>
            <a:r>
              <a:rPr dirty="0" err="1"/>
              <a:t>planejamento</a:t>
            </a:r>
            <a:r>
              <a:rPr dirty="0"/>
              <a:t>, </a:t>
            </a:r>
            <a:r>
              <a:rPr dirty="0" err="1"/>
              <a:t>motivação</a:t>
            </a:r>
            <a:r>
              <a:rPr dirty="0"/>
              <a:t>, fiscalização, </a:t>
            </a:r>
            <a:r>
              <a:rPr dirty="0" err="1"/>
              <a:t>recebimento</a:t>
            </a:r>
            <a:r>
              <a:rPr dirty="0"/>
              <a:t> e </a:t>
            </a:r>
            <a:r>
              <a:rPr dirty="0" err="1"/>
              <a:t>liquidação</a:t>
            </a:r>
            <a:r>
              <a:rPr dirty="0"/>
              <a:t>. Controle </a:t>
            </a:r>
            <a:r>
              <a:rPr dirty="0" err="1"/>
              <a:t>preventivo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produzir</a:t>
            </a:r>
            <a:r>
              <a:rPr dirty="0"/>
              <a:t> </a:t>
            </a:r>
            <a:r>
              <a:rPr dirty="0" err="1"/>
              <a:t>evidências</a:t>
            </a:r>
            <a:r>
              <a:rPr dirty="0"/>
              <a:t> </a:t>
            </a:r>
            <a:r>
              <a:rPr dirty="0" err="1"/>
              <a:t>úteis</a:t>
            </a:r>
            <a:r>
              <a:rPr dirty="0"/>
              <a:t> à </a:t>
            </a:r>
            <a:r>
              <a:rPr dirty="0" err="1"/>
              <a:t>decisão</a:t>
            </a:r>
            <a:r>
              <a:rPr dirty="0"/>
              <a:t> e </a:t>
            </a:r>
            <a:r>
              <a:rPr dirty="0" err="1"/>
              <a:t>ao</a:t>
            </a:r>
            <a:r>
              <a:rPr dirty="0"/>
              <a:t> </a:t>
            </a:r>
            <a:r>
              <a:rPr dirty="0" err="1"/>
              <a:t>acompanhamento</a:t>
            </a:r>
            <a:r>
              <a:rPr dirty="0"/>
              <a:t>. A </a:t>
            </a:r>
            <a:r>
              <a:rPr dirty="0" err="1"/>
              <a:t>recomendação</a:t>
            </a:r>
            <a:r>
              <a:rPr dirty="0"/>
              <a:t> final é </a:t>
            </a:r>
            <a:r>
              <a:rPr dirty="0" err="1"/>
              <a:t>gerencial</a:t>
            </a:r>
            <a:r>
              <a:rPr dirty="0"/>
              <a:t> e </a:t>
            </a:r>
            <a:r>
              <a:rPr dirty="0" err="1"/>
              <a:t>deve</a:t>
            </a:r>
            <a:r>
              <a:rPr dirty="0"/>
              <a:t> ser </a:t>
            </a:r>
            <a:r>
              <a:rPr dirty="0" err="1"/>
              <a:t>ajustada</a:t>
            </a:r>
            <a:r>
              <a:rPr dirty="0"/>
              <a:t> à </a:t>
            </a:r>
            <a:r>
              <a:rPr dirty="0" err="1"/>
              <a:t>estrutura</a:t>
            </a:r>
            <a:r>
              <a:rPr dirty="0"/>
              <a:t> da </a:t>
            </a:r>
            <a:r>
              <a:rPr dirty="0" err="1"/>
              <a:t>unidade</a:t>
            </a:r>
            <a:r>
              <a:rPr dirty="0"/>
              <a:t>.</a:t>
            </a:r>
          </a:p>
          <a:p>
            <a:r>
              <a:rPr dirty="0"/>
              <a:t>EVITAR</a:t>
            </a:r>
          </a:p>
          <a:p>
            <a:r>
              <a:rPr dirty="0"/>
              <a:t>Evite </a:t>
            </a:r>
            <a:r>
              <a:rPr dirty="0" err="1"/>
              <a:t>encerrar</a:t>
            </a:r>
            <a:r>
              <a:rPr dirty="0"/>
              <a:t> com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lista</a:t>
            </a:r>
            <a:r>
              <a:rPr dirty="0"/>
              <a:t> de </a:t>
            </a:r>
            <a:r>
              <a:rPr dirty="0" err="1"/>
              <a:t>punições</a:t>
            </a:r>
            <a:r>
              <a:rPr dirty="0"/>
              <a:t>. </a:t>
            </a:r>
            <a:r>
              <a:rPr dirty="0" err="1"/>
              <a:t>Reforce</a:t>
            </a:r>
            <a:r>
              <a:rPr dirty="0"/>
              <a:t> a </a:t>
            </a:r>
            <a:r>
              <a:rPr dirty="0" err="1"/>
              <a:t>melhoria</a:t>
            </a:r>
            <a:r>
              <a:rPr dirty="0"/>
              <a:t> que o </a:t>
            </a:r>
            <a:r>
              <a:rPr dirty="0" err="1"/>
              <a:t>público</a:t>
            </a:r>
            <a:r>
              <a:rPr dirty="0"/>
              <a:t> </a:t>
            </a:r>
            <a:r>
              <a:rPr dirty="0" err="1"/>
              <a:t>pode</a:t>
            </a:r>
            <a:r>
              <a:rPr dirty="0"/>
              <a:t> </a:t>
            </a:r>
            <a:r>
              <a:rPr dirty="0" err="1"/>
              <a:t>colocar</a:t>
            </a:r>
            <a:r>
              <a:rPr dirty="0"/>
              <a:t> em </a:t>
            </a:r>
            <a:r>
              <a:rPr dirty="0" err="1"/>
              <a:t>prática</a:t>
            </a:r>
            <a:r>
              <a:rPr dirty="0"/>
              <a:t>.</a:t>
            </a:r>
          </a:p>
          <a:p>
            <a:r>
              <a:rPr dirty="0"/>
              <a:t>Fonte do </a:t>
            </a:r>
            <a:r>
              <a:rPr dirty="0" err="1"/>
              <a:t>exemplo</a:t>
            </a:r>
            <a:r>
              <a:rPr dirty="0"/>
              <a:t>: ELBERT, slide 23; </a:t>
            </a:r>
            <a:r>
              <a:rPr dirty="0" err="1"/>
              <a:t>segunda</a:t>
            </a:r>
            <a:r>
              <a:rPr dirty="0"/>
              <a:t> </a:t>
            </a:r>
            <a:r>
              <a:rPr dirty="0" err="1"/>
              <a:t>apresentação</a:t>
            </a:r>
            <a:r>
              <a:rPr dirty="0"/>
              <a:t>, slide 37</a:t>
            </a:r>
          </a:p>
          <a:p>
            <a:r>
              <a:rPr dirty="0" err="1"/>
              <a:t>Referências</a:t>
            </a:r>
            <a:endParaRPr dirty="0"/>
          </a:p>
          <a:p>
            <a:r>
              <a:rPr dirty="0"/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Slide 34 — 20 </a:t>
            </a:r>
            <a:r>
              <a:rPr dirty="0" err="1"/>
              <a:t>segundos</a:t>
            </a:r>
            <a:endParaRPr dirty="0"/>
          </a:p>
          <a:p>
            <a:r>
              <a:rPr dirty="0"/>
              <a:t>FALA SUGERIDA</a:t>
            </a:r>
          </a:p>
          <a:p>
            <a:r>
              <a:rPr dirty="0" err="1"/>
              <a:t>Obrigado</a:t>
            </a:r>
            <a:r>
              <a:rPr dirty="0"/>
              <a:t> pela </a:t>
            </a:r>
            <a:r>
              <a:rPr dirty="0" err="1"/>
              <a:t>atenção</a:t>
            </a:r>
            <a:r>
              <a:rPr dirty="0"/>
              <a:t>. O </a:t>
            </a:r>
            <a:r>
              <a:rPr dirty="0" err="1"/>
              <a:t>compromisso</a:t>
            </a:r>
            <a:r>
              <a:rPr dirty="0"/>
              <a:t> que </a:t>
            </a:r>
            <a:r>
              <a:rPr dirty="0" err="1"/>
              <a:t>fica</a:t>
            </a:r>
            <a:r>
              <a:rPr dirty="0"/>
              <a:t> é </a:t>
            </a:r>
            <a:r>
              <a:rPr dirty="0" err="1"/>
              <a:t>transformar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achados</a:t>
            </a:r>
            <a:r>
              <a:rPr dirty="0"/>
              <a:t> em </a:t>
            </a:r>
            <a:r>
              <a:rPr dirty="0" err="1"/>
              <a:t>controles</a:t>
            </a:r>
            <a:r>
              <a:rPr dirty="0"/>
              <a:t> que </a:t>
            </a:r>
            <a:r>
              <a:rPr dirty="0" err="1"/>
              <a:t>funcionem</a:t>
            </a:r>
            <a:r>
              <a:rPr dirty="0"/>
              <a:t> na </a:t>
            </a:r>
            <a:r>
              <a:rPr dirty="0" err="1"/>
              <a:t>rotina</a:t>
            </a:r>
            <a:r>
              <a:rPr dirty="0"/>
              <a:t> e em </a:t>
            </a:r>
            <a:r>
              <a:rPr dirty="0" err="1"/>
              <a:t>entregas</a:t>
            </a:r>
            <a:r>
              <a:rPr dirty="0"/>
              <a:t> que </a:t>
            </a:r>
            <a:r>
              <a:rPr dirty="0" err="1"/>
              <a:t>possam</a:t>
            </a:r>
            <a:r>
              <a:rPr dirty="0"/>
              <a:t> ser </a:t>
            </a:r>
            <a:r>
              <a:rPr dirty="0" err="1"/>
              <a:t>demonstradas</a:t>
            </a:r>
            <a:r>
              <a:rPr dirty="0"/>
              <a:t>. Fico à </a:t>
            </a:r>
            <a:r>
              <a:rPr dirty="0" err="1"/>
              <a:t>disposição</a:t>
            </a:r>
            <a:r>
              <a:rPr dirty="0"/>
              <a:t> para a </a:t>
            </a:r>
            <a:r>
              <a:rPr dirty="0" err="1"/>
              <a:t>discussão</a:t>
            </a:r>
            <a:r>
              <a:rPr dirty="0"/>
              <a:t>.</a:t>
            </a:r>
          </a:p>
          <a:p>
            <a:r>
              <a:rPr dirty="0"/>
              <a:t>EXPLICAÇÃO JURÍDICA E TÉCNICA</a:t>
            </a:r>
          </a:p>
          <a:p>
            <a:r>
              <a:rPr dirty="0"/>
              <a:t>O </a:t>
            </a:r>
            <a:r>
              <a:rPr dirty="0" err="1"/>
              <a:t>encerramento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acrescenta</a:t>
            </a:r>
            <a:r>
              <a:rPr dirty="0"/>
              <a:t> </a:t>
            </a:r>
            <a:r>
              <a:rPr dirty="0" err="1"/>
              <a:t>tese</a:t>
            </a:r>
            <a:r>
              <a:rPr dirty="0"/>
              <a:t> jurídica. Eventuais </a:t>
            </a:r>
            <a:r>
              <a:rPr dirty="0" err="1"/>
              <a:t>perguntas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</a:t>
            </a:r>
            <a:r>
              <a:rPr dirty="0" err="1"/>
              <a:t>processos</a:t>
            </a:r>
            <a:r>
              <a:rPr dirty="0"/>
              <a:t> </a:t>
            </a:r>
            <a:r>
              <a:rPr dirty="0" err="1"/>
              <a:t>concretos</a:t>
            </a:r>
            <a:r>
              <a:rPr dirty="0"/>
              <a:t> </a:t>
            </a:r>
            <a:r>
              <a:rPr dirty="0" err="1"/>
              <a:t>devem</a:t>
            </a:r>
            <a:r>
              <a:rPr dirty="0"/>
              <a:t> </a:t>
            </a:r>
            <a:r>
              <a:rPr dirty="0" err="1"/>
              <a:t>respeitar</a:t>
            </a:r>
            <a:r>
              <a:rPr dirty="0"/>
              <a:t> a </a:t>
            </a:r>
            <a:r>
              <a:rPr dirty="0" err="1"/>
              <a:t>fase</a:t>
            </a:r>
            <a:r>
              <a:rPr dirty="0"/>
              <a:t> processual e o conjunto </a:t>
            </a:r>
            <a:r>
              <a:rPr dirty="0" err="1"/>
              <a:t>probatório</a:t>
            </a:r>
            <a:r>
              <a:rPr dirty="0"/>
              <a:t>.</a:t>
            </a:r>
          </a:p>
          <a:p>
            <a:r>
              <a:rPr dirty="0"/>
              <a:t>EVITAR</a:t>
            </a:r>
          </a:p>
          <a:p>
            <a:r>
              <a:rPr dirty="0" err="1"/>
              <a:t>Não</a:t>
            </a:r>
            <a:r>
              <a:rPr dirty="0"/>
              <a:t> improvise </a:t>
            </a:r>
            <a:r>
              <a:rPr dirty="0" err="1"/>
              <a:t>resposta</a:t>
            </a:r>
            <a:r>
              <a:rPr dirty="0"/>
              <a:t> </a:t>
            </a:r>
            <a:r>
              <a:rPr dirty="0" err="1"/>
              <a:t>definitiva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</a:t>
            </a:r>
            <a:r>
              <a:rPr dirty="0" err="1"/>
              <a:t>processo</a:t>
            </a:r>
            <a:r>
              <a:rPr dirty="0"/>
              <a:t> que </a:t>
            </a:r>
            <a:r>
              <a:rPr dirty="0" err="1"/>
              <a:t>você</a:t>
            </a:r>
            <a:r>
              <a:rPr dirty="0"/>
              <a:t>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conhece</a:t>
            </a:r>
            <a:r>
              <a:rPr dirty="0"/>
              <a:t> </a:t>
            </a:r>
            <a:r>
              <a:rPr dirty="0" err="1"/>
              <a:t>integralmente</a:t>
            </a:r>
            <a:r>
              <a:rPr dirty="0"/>
              <a:t>. </a:t>
            </a:r>
            <a:r>
              <a:rPr dirty="0" err="1"/>
              <a:t>Indique</a:t>
            </a:r>
            <a:r>
              <a:rPr dirty="0"/>
              <a:t> o </a:t>
            </a:r>
            <a:r>
              <a:rPr dirty="0" err="1"/>
              <a:t>critério</a:t>
            </a:r>
            <a:r>
              <a:rPr dirty="0"/>
              <a:t> e a </a:t>
            </a:r>
            <a:r>
              <a:rPr dirty="0" err="1"/>
              <a:t>necessidade</a:t>
            </a:r>
            <a:r>
              <a:rPr dirty="0"/>
              <a:t> de </a:t>
            </a:r>
            <a:r>
              <a:rPr dirty="0" err="1"/>
              <a:t>examinar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 autos.</a:t>
            </a:r>
          </a:p>
          <a:p>
            <a:r>
              <a:rPr dirty="0"/>
              <a:t>Fonte do </a:t>
            </a:r>
            <a:r>
              <a:rPr dirty="0" err="1"/>
              <a:t>exemplo</a:t>
            </a:r>
            <a:r>
              <a:rPr dirty="0"/>
              <a:t>: ELBERT, slide 24</a:t>
            </a:r>
          </a:p>
          <a:p>
            <a:r>
              <a:rPr dirty="0" err="1"/>
              <a:t>Referências</a:t>
            </a:r>
            <a:endParaRPr dirty="0"/>
          </a:p>
          <a:p>
            <a:r>
              <a:rPr dirty="0"/>
              <a:t>https://www.planalto.gov.br/ccivil_03/_ato2019-2022/2021/lei/l14133.htm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2BD2D44-18C3-43E9-A4BD-D337A16D5D5D}"/>
              </a:ext>
            </a:extLst>
          </p:cNvPr>
          <p:cNvSpPr>
            <a:spLocks noGrp="1"/>
          </p:cNvSpPr>
          <p:nvPr/>
        </p:nvSpPr>
        <p:spPr>
          <a:xfrm>
            <a:off x="11353800" y="5995988"/>
            <a:ext cx="606425" cy="72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m 3">
            <a:extLst>
              <a:ext uri="{FF2B5EF4-FFF2-40B4-BE49-F238E27FC236}">
                <a16:creationId xmlns:a16="http://schemas.microsoft.com/office/drawing/2014/main" id="{A4E49D77-19D6-4FBA-A3E9-DC53AC4E9D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7463" y="-401638"/>
            <a:ext cx="12209463" cy="4564063"/>
          </a:xfrm>
          <a:prstGeom prst="rect">
            <a:avLst/>
          </a:prstGeom>
          <a:ln>
            <a:noFill/>
          </a:ln>
        </p:spPr>
      </p:pic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B9E06F-E5A0-4485-BDB9-F481C1C10C8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fld id="{3A357D33-4B38-485D-A1BC-4EF09CCD7069}" type="datetimeFigureOut">
              <a:t>28/10/2026</a:t>
            </a:fld>
            <a:endParaRPr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6827BF-7FE8-4A92-8E99-10961F1A172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endParaRPr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A6F5B4-9ECD-44D9-9D10-61306D1F621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anchor="t"/>
          <a:lstStyle>
            <a:lvl1pPr>
              <a:buNone/>
              <a:defRPr/>
            </a:lvl1pPr>
          </a:lstStyle>
          <a:p>
            <a:fld id="{8A046F5E-E2A7-4632-87E8-37C6E22E144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>
            <a:extLst>
              <a:ext uri="{FF2B5EF4-FFF2-40B4-BE49-F238E27FC236}">
                <a16:creationId xmlns:a16="http://schemas.microsoft.com/office/drawing/2014/main" id="{229DEA5B-21F3-4C6A-BB88-4A03644B96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3338" y="-271463"/>
            <a:ext cx="12268201" cy="1703388"/>
          </a:xfrm>
          <a:prstGeom prst="rect">
            <a:avLst/>
          </a:prstGeom>
          <a:ln>
            <a:noFill/>
          </a:ln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EC68A0-1A6A-4F5E-840F-5053C24AB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Clique para editar o texto mestre</a:t>
            </a:r>
          </a:p>
          <a:p>
            <a:pPr lvl="1">
              <a:buNone/>
            </a:pPr>
            <a:r>
              <a:t>Segundo nível</a:t>
            </a:r>
          </a:p>
          <a:p>
            <a:pPr lvl="2">
              <a:buNone/>
            </a:pPr>
            <a:r>
              <a:t>Terceiro nível</a:t>
            </a:r>
          </a:p>
          <a:p>
            <a:pPr lvl="3">
              <a:buNone/>
            </a:pPr>
            <a:r>
              <a:t>Quarto nível</a:t>
            </a:r>
          </a:p>
          <a:p>
            <a:pPr lvl="4">
              <a:buNone/>
            </a:pPr>
            <a:r>
              <a:t>Quinto nível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BA7B62D1-412E-4E11-A473-32C35BEA3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Clique para editar o título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518AF3A5-16A7-4232-9F94-61F4FBE8C4B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fld id="{AD6C2051-9699-4BA8-9C16-65439098433B}" type="datetimeFigureOut">
              <a:t>28/10/2026</a:t>
            </a:fld>
            <a:endParaRPr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EB5B6E18-B7CB-4E79-A09D-9828D4355DD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endParaRPr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E04093B8-6637-4CED-A3B4-3FF6D18B8FB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anchor="t"/>
          <a:lstStyle>
            <a:lvl1pPr>
              <a:buNone/>
              <a:defRPr/>
            </a:lvl1pPr>
          </a:lstStyle>
          <a:p>
            <a:fld id="{069FB30F-0F48-4AB9-95E7-DD0E515201B8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2">
            <a:extLst>
              <a:ext uri="{FF2B5EF4-FFF2-40B4-BE49-F238E27FC236}">
                <a16:creationId xmlns:a16="http://schemas.microsoft.com/office/drawing/2014/main" id="{4239004D-4399-4A67-901E-522ED68806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3338" y="-271463"/>
            <a:ext cx="12268201" cy="1703388"/>
          </a:xfrm>
          <a:prstGeom prst="rect">
            <a:avLst/>
          </a:prstGeom>
          <a:ln>
            <a:noFill/>
          </a:ln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935668-5ECB-4F0C-81BD-58C4A5D09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Clique para editar o texto mestre</a:t>
            </a:r>
          </a:p>
          <a:p>
            <a:pPr lvl="1">
              <a:buNone/>
            </a:pPr>
            <a:r>
              <a:t>Segundo nível</a:t>
            </a:r>
          </a:p>
          <a:p>
            <a:pPr lvl="2">
              <a:buNone/>
            </a:pPr>
            <a:r>
              <a:t>Terceiro nível</a:t>
            </a:r>
          </a:p>
          <a:p>
            <a:pPr lvl="3">
              <a:buNone/>
            </a:pPr>
            <a:r>
              <a:t>Quarto nível</a:t>
            </a:r>
          </a:p>
          <a:p>
            <a:pPr lvl="4">
              <a:buNone/>
            </a:pPr>
            <a:r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224E50-B368-487A-9E15-8BA59996836B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Clique para editar o texto mestre</a:t>
            </a:r>
          </a:p>
          <a:p>
            <a:pPr lvl="1">
              <a:buNone/>
            </a:pPr>
            <a:r>
              <a:t>Segundo nível</a:t>
            </a:r>
          </a:p>
          <a:p>
            <a:pPr lvl="2">
              <a:buNone/>
            </a:pPr>
            <a:r>
              <a:t>Terceiro nível</a:t>
            </a:r>
          </a:p>
          <a:p>
            <a:pPr lvl="3">
              <a:buNone/>
            </a:pPr>
            <a:r>
              <a:t>Quarto nível</a:t>
            </a:r>
          </a:p>
          <a:p>
            <a:pPr lvl="4">
              <a:buNone/>
            </a:pPr>
            <a:r>
              <a:t>Quinto nível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B5DCF660-D4C1-440E-AC5C-1D66C8B31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Clique para editar o título mestre</a:t>
            </a:r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D162703C-B805-4DF5-A258-3198C0A21B4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fld id="{1F08B6CC-A6AA-4925-AA7E-30008C0C804A}" type="datetimeFigureOut">
              <a:t>28/10/2026</a:t>
            </a:fld>
            <a:endParaRPr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22AF0474-5C70-46FD-BB94-CF394092A37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endParaRPr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279334E6-F7B1-485E-BD5E-FEF3009B6E2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anchor="t"/>
          <a:lstStyle>
            <a:lvl1pPr>
              <a:buNone/>
              <a:defRPr/>
            </a:lvl1pPr>
          </a:lstStyle>
          <a:p>
            <a:fld id="{1898A570-24C8-49D1-8434-F2AE50399E0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2">
            <a:extLst>
              <a:ext uri="{FF2B5EF4-FFF2-40B4-BE49-F238E27FC236}">
                <a16:creationId xmlns:a16="http://schemas.microsoft.com/office/drawing/2014/main" id="{34A92288-5230-40B8-B0F9-C4D51DE151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3338" y="-271463"/>
            <a:ext cx="12268201" cy="1703388"/>
          </a:xfrm>
          <a:prstGeom prst="rect">
            <a:avLst/>
          </a:prstGeom>
          <a:ln>
            <a:noFill/>
          </a:ln>
        </p:spPr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9E24D97-0C6C-4094-AF83-7BC1F63BE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32845E-E2D1-43D7-B51A-B8F3CB94C0BD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Clique para editar o texto mestre</a:t>
            </a:r>
          </a:p>
          <a:p>
            <a:pPr lvl="1">
              <a:buNone/>
            </a:pPr>
            <a:r>
              <a:t>Segundo nível</a:t>
            </a:r>
          </a:p>
          <a:p>
            <a:pPr lvl="2">
              <a:buNone/>
            </a:pPr>
            <a:r>
              <a:t>Terceiro nível</a:t>
            </a:r>
          </a:p>
          <a:p>
            <a:pPr lvl="3">
              <a:buNone/>
            </a:pPr>
            <a:r>
              <a:t>Quarto nível</a:t>
            </a:r>
          </a:p>
          <a:p>
            <a:pPr lvl="4">
              <a:buNone/>
            </a:pPr>
            <a:r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E59BC65-E82A-4BC3-9740-F1A20F359B8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F137F76-5BC3-4198-9224-D04AF64C06DD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Clique para editar o texto mestre</a:t>
            </a:r>
          </a:p>
          <a:p>
            <a:pPr lvl="1">
              <a:buNone/>
            </a:pPr>
            <a:r>
              <a:t>Segundo nível</a:t>
            </a:r>
          </a:p>
          <a:p>
            <a:pPr lvl="2">
              <a:buNone/>
            </a:pPr>
            <a:r>
              <a:t>Terceiro nível</a:t>
            </a:r>
          </a:p>
          <a:p>
            <a:pPr lvl="3">
              <a:buNone/>
            </a:pPr>
            <a:r>
              <a:t>Quarto nível</a:t>
            </a:r>
          </a:p>
          <a:p>
            <a:pPr lvl="4">
              <a:buNone/>
            </a:pPr>
            <a:r>
              <a:t>Quinto nível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FDEA61BE-C8E8-474E-AF22-39C01057B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Clique para editar o título mestre</a:t>
            </a:r>
          </a:p>
        </p:txBody>
      </p:sp>
      <p:sp>
        <p:nvSpPr>
          <p:cNvPr id="8" name="Espaço Reservado para Data 6">
            <a:extLst>
              <a:ext uri="{FF2B5EF4-FFF2-40B4-BE49-F238E27FC236}">
                <a16:creationId xmlns:a16="http://schemas.microsoft.com/office/drawing/2014/main" id="{6BA84CC2-F1C1-4C38-8553-6019276CCFCD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fld id="{B218E5D7-B016-4371-88D6-7337F6A44F16}" type="datetimeFigureOut">
              <a:t>28/10/2026</a:t>
            </a:fld>
            <a:endParaRPr/>
          </a:p>
        </p:txBody>
      </p:sp>
      <p:sp>
        <p:nvSpPr>
          <p:cNvPr id="9" name="Espaço Reservado para Rodapé 7">
            <a:extLst>
              <a:ext uri="{FF2B5EF4-FFF2-40B4-BE49-F238E27FC236}">
                <a16:creationId xmlns:a16="http://schemas.microsoft.com/office/drawing/2014/main" id="{C843CB5A-EDBD-4185-A9F5-1DCE4FB8063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endParaRPr/>
          </a:p>
        </p:txBody>
      </p:sp>
      <p:sp>
        <p:nvSpPr>
          <p:cNvPr id="10" name="Espaço Reservado para Número de Slide 8">
            <a:extLst>
              <a:ext uri="{FF2B5EF4-FFF2-40B4-BE49-F238E27FC236}">
                <a16:creationId xmlns:a16="http://schemas.microsoft.com/office/drawing/2014/main" id="{A5D2DAD3-0F96-47B3-B8AA-C24E9CC206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anchor="t"/>
          <a:lstStyle>
            <a:lvl1pPr>
              <a:buNone/>
              <a:defRPr/>
            </a:lvl1pPr>
          </a:lstStyle>
          <a:p>
            <a:fld id="{4F0274E4-E121-4C5D-B206-E10C54A9B94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48CE925-74AF-44A5-8CDC-B7B01B9C17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3338" y="-271463"/>
            <a:ext cx="12268201" cy="1703388"/>
          </a:xfrm>
          <a:prstGeom prst="rect">
            <a:avLst/>
          </a:prstGeom>
          <a:ln>
            <a:noFill/>
          </a:ln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C6B5E185-7A30-4B7D-8949-4B4751C90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0EFC466-0BA8-4D14-A2BC-EA4D983DE8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603375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m 3">
            <a:extLst>
              <a:ext uri="{FF2B5EF4-FFF2-40B4-BE49-F238E27FC236}">
                <a16:creationId xmlns:a16="http://schemas.microsoft.com/office/drawing/2014/main" id="{0BCBDFEC-5E94-4EA5-BEE3-0B8D20563D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871538"/>
            <a:ext cx="12268200" cy="825023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2BD2D44-18C3-43E9-A4BD-D337A16D5D5D}"/>
              </a:ext>
            </a:extLst>
          </p:cNvPr>
          <p:cNvSpPr>
            <a:spLocks noGrp="1"/>
          </p:cNvSpPr>
          <p:nvPr/>
        </p:nvSpPr>
        <p:spPr>
          <a:xfrm>
            <a:off x="11353800" y="5995988"/>
            <a:ext cx="606425" cy="72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m 3">
            <a:extLst>
              <a:ext uri="{FF2B5EF4-FFF2-40B4-BE49-F238E27FC236}">
                <a16:creationId xmlns:a16="http://schemas.microsoft.com/office/drawing/2014/main" id="{A4E49D77-19D6-4FBA-A3E9-DC53AC4E9D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7463" y="-401638"/>
            <a:ext cx="12209463" cy="4564063"/>
          </a:xfrm>
          <a:prstGeom prst="rect">
            <a:avLst/>
          </a:prstGeom>
          <a:ln>
            <a:noFill/>
          </a:ln>
        </p:spPr>
      </p:pic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B9E06F-E5A0-4485-BDB9-F481C1C10C8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fld id="{3A357D33-4B38-485D-A1BC-4EF09CCD7069}" type="datetimeFigureOut">
              <a:t>28/10/2026</a:t>
            </a:fld>
            <a:endParaRPr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6827BF-7FE8-4A92-8E99-10961F1A172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endParaRPr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A6F5B4-9ECD-44D9-9D10-61306D1F621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anchor="t"/>
          <a:lstStyle>
            <a:lvl1pPr>
              <a:buNone/>
              <a:defRPr/>
            </a:lvl1pPr>
          </a:lstStyle>
          <a:p>
            <a:fld id="{8A046F5E-E2A7-4632-87E8-37C6E22E144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>
            <a:extLst>
              <a:ext uri="{FF2B5EF4-FFF2-40B4-BE49-F238E27FC236}">
                <a16:creationId xmlns:a16="http://schemas.microsoft.com/office/drawing/2014/main" id="{229DEA5B-21F3-4C6A-BB88-4A03644B96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3338" y="-271463"/>
            <a:ext cx="12268201" cy="1703388"/>
          </a:xfrm>
          <a:prstGeom prst="rect">
            <a:avLst/>
          </a:prstGeom>
          <a:ln>
            <a:noFill/>
          </a:ln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EC68A0-1A6A-4F5E-840F-5053C24AB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Clique para editar o texto mestre</a:t>
            </a:r>
          </a:p>
          <a:p>
            <a:pPr lvl="1">
              <a:buNone/>
            </a:pPr>
            <a:r>
              <a:t>Segundo nível</a:t>
            </a:r>
          </a:p>
          <a:p>
            <a:pPr lvl="2">
              <a:buNone/>
            </a:pPr>
            <a:r>
              <a:t>Terceiro nível</a:t>
            </a:r>
          </a:p>
          <a:p>
            <a:pPr lvl="3">
              <a:buNone/>
            </a:pPr>
            <a:r>
              <a:t>Quarto nível</a:t>
            </a:r>
          </a:p>
          <a:p>
            <a:pPr lvl="4">
              <a:buNone/>
            </a:pPr>
            <a:r>
              <a:t>Quinto nível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BA7B62D1-412E-4E11-A473-32C35BEA3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Clique para editar o título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518AF3A5-16A7-4232-9F94-61F4FBE8C4B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fld id="{AD6C2051-9699-4BA8-9C16-65439098433B}" type="datetimeFigureOut">
              <a:t>28/10/2026</a:t>
            </a:fld>
            <a:endParaRPr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EB5B6E18-B7CB-4E79-A09D-9828D4355DD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endParaRPr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E04093B8-6637-4CED-A3B4-3FF6D18B8FB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anchor="t"/>
          <a:lstStyle>
            <a:lvl1pPr>
              <a:buNone/>
              <a:defRPr/>
            </a:lvl1pPr>
          </a:lstStyle>
          <a:p>
            <a:fld id="{069FB30F-0F48-4AB9-95E7-DD0E515201B8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2">
            <a:extLst>
              <a:ext uri="{FF2B5EF4-FFF2-40B4-BE49-F238E27FC236}">
                <a16:creationId xmlns:a16="http://schemas.microsoft.com/office/drawing/2014/main" id="{4239004D-4399-4A67-901E-522ED68806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3338" y="-271463"/>
            <a:ext cx="12268201" cy="1703388"/>
          </a:xfrm>
          <a:prstGeom prst="rect">
            <a:avLst/>
          </a:prstGeom>
          <a:ln>
            <a:noFill/>
          </a:ln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935668-5ECB-4F0C-81BD-58C4A5D09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Clique para editar o texto mestre</a:t>
            </a:r>
          </a:p>
          <a:p>
            <a:pPr lvl="1">
              <a:buNone/>
            </a:pPr>
            <a:r>
              <a:t>Segundo nível</a:t>
            </a:r>
          </a:p>
          <a:p>
            <a:pPr lvl="2">
              <a:buNone/>
            </a:pPr>
            <a:r>
              <a:t>Terceiro nível</a:t>
            </a:r>
          </a:p>
          <a:p>
            <a:pPr lvl="3">
              <a:buNone/>
            </a:pPr>
            <a:r>
              <a:t>Quarto nível</a:t>
            </a:r>
          </a:p>
          <a:p>
            <a:pPr lvl="4">
              <a:buNone/>
            </a:pPr>
            <a:r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224E50-B368-487A-9E15-8BA59996836B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Clique para editar o texto mestre</a:t>
            </a:r>
          </a:p>
          <a:p>
            <a:pPr lvl="1">
              <a:buNone/>
            </a:pPr>
            <a:r>
              <a:t>Segundo nível</a:t>
            </a:r>
          </a:p>
          <a:p>
            <a:pPr lvl="2">
              <a:buNone/>
            </a:pPr>
            <a:r>
              <a:t>Terceiro nível</a:t>
            </a:r>
          </a:p>
          <a:p>
            <a:pPr lvl="3">
              <a:buNone/>
            </a:pPr>
            <a:r>
              <a:t>Quarto nível</a:t>
            </a:r>
          </a:p>
          <a:p>
            <a:pPr lvl="4">
              <a:buNone/>
            </a:pPr>
            <a:r>
              <a:t>Quinto nível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B5DCF660-D4C1-440E-AC5C-1D66C8B31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Clique para editar o título mestre</a:t>
            </a:r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D162703C-B805-4DF5-A258-3198C0A21B4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fld id="{1F08B6CC-A6AA-4925-AA7E-30008C0C804A}" type="datetimeFigureOut">
              <a:t>28/10/2026</a:t>
            </a:fld>
            <a:endParaRPr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22AF0474-5C70-46FD-BB94-CF394092A37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endParaRPr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279334E6-F7B1-485E-BD5E-FEF3009B6E2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anchor="t"/>
          <a:lstStyle>
            <a:lvl1pPr>
              <a:buNone/>
              <a:defRPr/>
            </a:lvl1pPr>
          </a:lstStyle>
          <a:p>
            <a:fld id="{1898A570-24C8-49D1-8434-F2AE50399E0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2">
            <a:extLst>
              <a:ext uri="{FF2B5EF4-FFF2-40B4-BE49-F238E27FC236}">
                <a16:creationId xmlns:a16="http://schemas.microsoft.com/office/drawing/2014/main" id="{34A92288-5230-40B8-B0F9-C4D51DE151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3338" y="-271463"/>
            <a:ext cx="12268201" cy="1703388"/>
          </a:xfrm>
          <a:prstGeom prst="rect">
            <a:avLst/>
          </a:prstGeom>
          <a:ln>
            <a:noFill/>
          </a:ln>
        </p:spPr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9E24D97-0C6C-4094-AF83-7BC1F63BE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32845E-E2D1-43D7-B51A-B8F3CB94C0BD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Clique para editar o texto mestre</a:t>
            </a:r>
          </a:p>
          <a:p>
            <a:pPr lvl="1">
              <a:buNone/>
            </a:pPr>
            <a:r>
              <a:t>Segundo nível</a:t>
            </a:r>
          </a:p>
          <a:p>
            <a:pPr lvl="2">
              <a:buNone/>
            </a:pPr>
            <a:r>
              <a:t>Terceiro nível</a:t>
            </a:r>
          </a:p>
          <a:p>
            <a:pPr lvl="3">
              <a:buNone/>
            </a:pPr>
            <a:r>
              <a:t>Quarto nível</a:t>
            </a:r>
          </a:p>
          <a:p>
            <a:pPr lvl="4">
              <a:buNone/>
            </a:pPr>
            <a:r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E59BC65-E82A-4BC3-9740-F1A20F359B8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F137F76-5BC3-4198-9224-D04AF64C06DD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Clique para editar o texto mestre</a:t>
            </a:r>
          </a:p>
          <a:p>
            <a:pPr lvl="1">
              <a:buNone/>
            </a:pPr>
            <a:r>
              <a:t>Segundo nível</a:t>
            </a:r>
          </a:p>
          <a:p>
            <a:pPr lvl="2">
              <a:buNone/>
            </a:pPr>
            <a:r>
              <a:t>Terceiro nível</a:t>
            </a:r>
          </a:p>
          <a:p>
            <a:pPr lvl="3">
              <a:buNone/>
            </a:pPr>
            <a:r>
              <a:t>Quarto nível</a:t>
            </a:r>
          </a:p>
          <a:p>
            <a:pPr lvl="4">
              <a:buNone/>
            </a:pPr>
            <a:r>
              <a:t>Quinto nível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FDEA61BE-C8E8-474E-AF22-39C01057B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Clique para editar o título mestre</a:t>
            </a:r>
          </a:p>
        </p:txBody>
      </p:sp>
      <p:sp>
        <p:nvSpPr>
          <p:cNvPr id="8" name="Espaço Reservado para Data 6">
            <a:extLst>
              <a:ext uri="{FF2B5EF4-FFF2-40B4-BE49-F238E27FC236}">
                <a16:creationId xmlns:a16="http://schemas.microsoft.com/office/drawing/2014/main" id="{6BA84CC2-F1C1-4C38-8553-6019276CCFCD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fld id="{B218E5D7-B016-4371-88D6-7337F6A44F16}" type="datetimeFigureOut">
              <a:t>28/10/2026</a:t>
            </a:fld>
            <a:endParaRPr/>
          </a:p>
        </p:txBody>
      </p:sp>
      <p:sp>
        <p:nvSpPr>
          <p:cNvPr id="9" name="Espaço Reservado para Rodapé 7">
            <a:extLst>
              <a:ext uri="{FF2B5EF4-FFF2-40B4-BE49-F238E27FC236}">
                <a16:creationId xmlns:a16="http://schemas.microsoft.com/office/drawing/2014/main" id="{C843CB5A-EDBD-4185-A9F5-1DCE4FB8063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buNone/>
              <a:defRPr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endParaRPr/>
          </a:p>
        </p:txBody>
      </p:sp>
      <p:sp>
        <p:nvSpPr>
          <p:cNvPr id="10" name="Espaço Reservado para Número de Slide 8">
            <a:extLst>
              <a:ext uri="{FF2B5EF4-FFF2-40B4-BE49-F238E27FC236}">
                <a16:creationId xmlns:a16="http://schemas.microsoft.com/office/drawing/2014/main" id="{A5D2DAD3-0F96-47B3-B8AA-C24E9CC206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anchor="t"/>
          <a:lstStyle>
            <a:lvl1pPr>
              <a:buNone/>
              <a:defRPr/>
            </a:lvl1pPr>
          </a:lstStyle>
          <a:p>
            <a:fld id="{4F0274E4-E121-4C5D-B206-E10C54A9B94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48CE925-74AF-44A5-8CDC-B7B01B9C17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3338" y="-271463"/>
            <a:ext cx="12268201" cy="1703388"/>
          </a:xfrm>
          <a:prstGeom prst="rect">
            <a:avLst/>
          </a:prstGeom>
          <a:ln>
            <a:noFill/>
          </a:ln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C6B5E185-7A30-4B7D-8949-4B4751C90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0EFC466-0BA8-4D14-A2BC-EA4D983DE8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603375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Imagem 3">
            <a:extLst>
              <a:ext uri="{FF2B5EF4-FFF2-40B4-BE49-F238E27FC236}">
                <a16:creationId xmlns:a16="http://schemas.microsoft.com/office/drawing/2014/main" id="{0BCBDFEC-5E94-4EA5-BEE3-0B8D20563D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871538"/>
            <a:ext cx="12268200" cy="825023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1">
            <a:extLst>
              <a:ext uri="{FF2B5EF4-FFF2-40B4-BE49-F238E27FC236}">
                <a16:creationId xmlns:a16="http://schemas.microsoft.com/office/drawing/2014/main" id="{D99C1750-1FB6-463C-8986-CA21647B0FB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353800" y="6176963"/>
            <a:ext cx="646113" cy="446087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ct val="0"/>
        </a:spcBef>
        <a:spcAft>
          <a:spcPct val="0"/>
        </a:spcAft>
        <a:buNone/>
        <a:defRPr sz="4400" b="1" kern="1200">
          <a:solidFill>
            <a:srgbClr val="EAEAEA"/>
          </a:solidFill>
          <a:latin typeface="+mn-lt"/>
          <a:ea typeface="+mn-lt"/>
          <a:cs typeface="+mn-lt"/>
        </a:defRPr>
      </a:lvl1pPr>
      <a:lvl2pPr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2pPr>
      <a:lvl3pPr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3pPr>
      <a:lvl4pPr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4pPr>
      <a:lvl5pPr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5pPr>
      <a:lvl6pPr marL="457200"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6pPr>
      <a:lvl7pPr marL="914400"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7pPr>
      <a:lvl8pPr marL="1371600"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8pPr>
      <a:lvl9pPr marL="1828800"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9pPr>
    </p:titleStyle>
    <p:bodyStyle>
      <a:lvl1pPr marL="228600" indent="-228600" algn="l">
        <a:lnSpc>
          <a:spcPct val="90000"/>
        </a:lnSpc>
        <a:spcBef>
          <a:spcPts val="1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1">
            <a:extLst>
              <a:ext uri="{FF2B5EF4-FFF2-40B4-BE49-F238E27FC236}">
                <a16:creationId xmlns:a16="http://schemas.microsoft.com/office/drawing/2014/main" id="{D99C1750-1FB6-463C-8986-CA21647B0FB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353800" y="6176963"/>
            <a:ext cx="646113" cy="446087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</p:sldLayoutIdLst>
  <p:txStyles>
    <p:titleStyle>
      <a:lvl1pPr algn="l">
        <a:lnSpc>
          <a:spcPct val="90000"/>
        </a:lnSpc>
        <a:spcBef>
          <a:spcPct val="0"/>
        </a:spcBef>
        <a:spcAft>
          <a:spcPct val="0"/>
        </a:spcAft>
        <a:buNone/>
        <a:defRPr sz="4400" b="1" kern="1200">
          <a:solidFill>
            <a:srgbClr val="EAEAEA"/>
          </a:solidFill>
          <a:latin typeface="+mn-lt"/>
          <a:ea typeface="+mn-lt"/>
          <a:cs typeface="+mn-lt"/>
        </a:defRPr>
      </a:lvl1pPr>
      <a:lvl2pPr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2pPr>
      <a:lvl3pPr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3pPr>
      <a:lvl4pPr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4pPr>
      <a:lvl5pPr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5pPr>
      <a:lvl6pPr marL="457200"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6pPr>
      <a:lvl7pPr marL="914400"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7pPr>
      <a:lvl8pPr marL="1371600"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8pPr>
      <a:lvl9pPr marL="1828800" algn="l">
        <a:lnSpc>
          <a:spcPct val="90000"/>
        </a:lnSpc>
        <a:spcBef>
          <a:spcPct val="0"/>
        </a:spcBef>
        <a:spcAft>
          <a:spcPct val="0"/>
        </a:spcAft>
        <a:buNone/>
        <a:defRPr sz="4400" b="1">
          <a:solidFill>
            <a:srgbClr val="EAEAEA"/>
          </a:solidFill>
          <a:latin typeface="Calibri"/>
          <a:ea typeface="Calibri"/>
          <a:cs typeface="Calibri"/>
        </a:defRPr>
      </a:lvl9pPr>
    </p:titleStyle>
    <p:bodyStyle>
      <a:lvl1pPr marL="228600" indent="-228600" algn="l">
        <a:lnSpc>
          <a:spcPct val="90000"/>
        </a:lnSpc>
        <a:spcBef>
          <a:spcPts val="1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spcAft>
          <a:spcPct val="0"/>
        </a:spcAft>
        <a:buFont typeface="Arial"/>
        <a:buChar char="•"/>
        <a:defRPr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esquisa.apps.tcu.gov.br/doc/acordao-completo/298/2024/Plen%C3%A1rio" TargetMode="External"/><Relationship Id="rId2" Type="http://schemas.openxmlformats.org/officeDocument/2006/relationships/hyperlink" Target="https://pesquisa.apps.tcu.gov.br/resultado/acordao-completo/%2A/NUMACORDAO%253A1211%2520ANOACORDAO%253A2021%2520COLEGIADO%253A%2522Plen%25C3%25A1rio%252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esquisa.apps.tcu.gov.br/doc/acordao-completo/2378/2024/Plen%C3%A1rio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esquisa.apps.tcu.gov.br/doc/acordao-completo/1351/2025/Plen%C3%A1rio" TargetMode="External"/><Relationship Id="rId2" Type="http://schemas.openxmlformats.org/officeDocument/2006/relationships/hyperlink" Target="https://pesquisa.apps.tcu.gov.br/doc/acordao-completo/2993/2018/Plen%C3%A1rio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4A0F51A-ADCB-4976-AAE0-F57F1ABC25AE}"/>
              </a:ext>
            </a:extLst>
          </p:cNvPr>
          <p:cNvSpPr>
            <a:spLocks noGrp="1"/>
          </p:cNvSpPr>
          <p:nvPr/>
        </p:nvSpPr>
        <p:spPr>
          <a:xfrm>
            <a:off x="5257800" y="1295400"/>
            <a:ext cx="6438900" cy="1018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buNone/>
            </a:pPr>
            <a:r>
              <a:rPr sz="310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Do Planejamento da Licitação</a:t>
            </a:r>
            <a:br>
              <a:rPr sz="310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</a:br>
            <a:r>
              <a:rPr sz="310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à Execução do Contrato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C82CFD-1075-40F1-9E35-A5B80B2363F3}"/>
              </a:ext>
            </a:extLst>
          </p:cNvPr>
          <p:cNvSpPr>
            <a:spLocks noGrp="1"/>
          </p:cNvSpPr>
          <p:nvPr/>
        </p:nvSpPr>
        <p:spPr>
          <a:xfrm>
            <a:off x="5286375" y="2857500"/>
            <a:ext cx="6191250" cy="6675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>
            <a:defPPr>
              <a:defRPr sz="1950"/>
            </a:defPPr>
            <a:lvl1pPr>
              <a:defRPr sz="1950"/>
            </a:lvl1pPr>
            <a:lvl2pPr>
              <a:defRPr sz="1950"/>
            </a:lvl2pPr>
            <a:lvl3pPr>
              <a:defRPr sz="1950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algn="l">
              <a:buNone/>
            </a:pPr>
            <a:r>
              <a:rPr sz="1950" b="1" i="0" dirty="0" err="1">
                <a:solidFill>
                  <a:srgbClr val="FFDD00"/>
                </a:solidFill>
                <a:latin typeface="Segoe UI"/>
                <a:ea typeface="Segoe UI"/>
                <a:cs typeface="Segoe UI"/>
              </a:rPr>
              <a:t>Falhas</a:t>
            </a:r>
            <a:r>
              <a:rPr sz="1950" b="1" i="0" dirty="0">
                <a:solidFill>
                  <a:srgbClr val="FFDD00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950" b="1" i="0" dirty="0" err="1">
                <a:solidFill>
                  <a:srgbClr val="FFDD00"/>
                </a:solidFill>
                <a:latin typeface="Segoe UI"/>
                <a:ea typeface="Segoe UI"/>
                <a:cs typeface="Segoe UI"/>
              </a:rPr>
              <a:t>Recorrentes</a:t>
            </a:r>
            <a:r>
              <a:rPr sz="1950" b="1" i="0" dirty="0">
                <a:solidFill>
                  <a:srgbClr val="FFDD00"/>
                </a:solidFill>
                <a:latin typeface="Segoe UI"/>
                <a:ea typeface="Segoe UI"/>
                <a:cs typeface="Segoe UI"/>
              </a:rPr>
              <a:t> e Boas Práticas</a:t>
            </a:r>
            <a:br>
              <a:rPr sz="1950" b="1" i="0" dirty="0">
                <a:solidFill>
                  <a:srgbClr val="FFDD00"/>
                </a:solidFill>
                <a:latin typeface="Segoe UI"/>
                <a:ea typeface="Segoe UI"/>
                <a:cs typeface="Segoe UI"/>
              </a:rPr>
            </a:br>
            <a:r>
              <a:rPr sz="1950" b="1" i="0" dirty="0">
                <a:solidFill>
                  <a:srgbClr val="FFDD00"/>
                </a:solidFill>
                <a:latin typeface="Segoe UI"/>
                <a:ea typeface="Segoe UI"/>
                <a:cs typeface="Segoe UI"/>
              </a:rPr>
              <a:t>sob a </a:t>
            </a:r>
            <a:r>
              <a:rPr sz="1950" b="1" i="0" dirty="0" err="1">
                <a:solidFill>
                  <a:srgbClr val="FFDD00"/>
                </a:solidFill>
                <a:latin typeface="Segoe UI"/>
                <a:ea typeface="Segoe UI"/>
                <a:cs typeface="Segoe UI"/>
              </a:rPr>
              <a:t>Ótica</a:t>
            </a:r>
            <a:r>
              <a:rPr sz="1950" b="1" i="0" dirty="0">
                <a:solidFill>
                  <a:srgbClr val="FFDD00"/>
                </a:solidFill>
                <a:latin typeface="Segoe UI"/>
                <a:ea typeface="Segoe UI"/>
                <a:cs typeface="Segoe UI"/>
              </a:rPr>
              <a:t> do Controle </a:t>
            </a:r>
            <a:r>
              <a:rPr sz="1950" b="1" i="0" dirty="0" err="1">
                <a:solidFill>
                  <a:srgbClr val="FFDD00"/>
                </a:solidFill>
                <a:latin typeface="Segoe UI"/>
                <a:ea typeface="Segoe UI"/>
                <a:cs typeface="Segoe UI"/>
              </a:rPr>
              <a:t>Externo</a:t>
            </a:r>
            <a:endParaRPr sz="1950" b="1" i="0" dirty="0">
              <a:solidFill>
                <a:srgbClr val="FFDD00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480A1C-9380-4373-8677-96D90051E8CB}"/>
              </a:ext>
            </a:extLst>
          </p:cNvPr>
          <p:cNvSpPr>
            <a:spLocks noGrp="1"/>
          </p:cNvSpPr>
          <p:nvPr/>
        </p:nvSpPr>
        <p:spPr>
          <a:xfrm>
            <a:off x="640080" y="4782312"/>
            <a:ext cx="594360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buNone/>
            </a:pPr>
            <a:r>
              <a:rPr sz="1800" b="1" i="0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Jornada do </a:t>
            </a:r>
            <a:r>
              <a:rPr sz="1800" b="1" i="0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Conhecimento</a:t>
            </a:r>
            <a:r>
              <a:rPr sz="1800" b="1" i="0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• Simplício Mendes/PI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A8EDBC-0315-4C46-A5B7-1B2B3E93B2B4}"/>
              </a:ext>
            </a:extLst>
          </p:cNvPr>
          <p:cNvSpPr>
            <a:spLocks noGrp="1"/>
          </p:cNvSpPr>
          <p:nvPr/>
        </p:nvSpPr>
        <p:spPr>
          <a:xfrm>
            <a:off x="640080" y="5504688"/>
            <a:ext cx="5943600" cy="550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buNone/>
            </a:pPr>
            <a:r>
              <a:rPr lang="pt-BR" sz="155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Marcus Vinicius de Lima Falcão</a:t>
            </a:r>
            <a:br>
              <a:rPr sz="1550" b="0" i="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</a:br>
            <a:r>
              <a:rPr sz="1550" b="0" i="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Auditor de Controle </a:t>
            </a:r>
            <a:r>
              <a:rPr sz="1550" b="0" i="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Externo</a:t>
            </a:r>
            <a:r>
              <a:rPr sz="1550" b="0" i="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— TCE-PI</a:t>
            </a:r>
          </a:p>
        </p:txBody>
      </p:sp>
    </p:spTree>
    <p:extLst>
      <p:ext uri="{BB962C8B-B14F-4D97-AF65-F5344CB8AC3E}">
        <p14:creationId xmlns:p14="http://schemas.microsoft.com/office/powerpoint/2010/main" val="1387574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Conector de Seta Reta 61">
            <a:extLst>
              <a:ext uri="{FF2B5EF4-FFF2-40B4-BE49-F238E27FC236}">
                <a16:creationId xmlns:a16="http://schemas.microsoft.com/office/drawing/2014/main" id="{FCF0B21C-4E73-423F-AA5E-B58AF680CC4D}"/>
              </a:ext>
            </a:extLst>
          </p:cNvPr>
          <p:cNvCxnSpPr>
            <a:stCxn id="58" idx="2"/>
            <a:endCxn id="61" idx="0"/>
          </p:cNvCxnSpPr>
          <p:nvPr/>
        </p:nvCxnSpPr>
        <p:spPr>
          <a:xfrm>
            <a:off x="9753600" y="4800600"/>
            <a:ext cx="0" cy="200025"/>
          </a:xfrm>
          <a:prstGeom prst="straightConnector1">
            <a:avLst/>
          </a:prstGeom>
          <a:ln w="19050">
            <a:solidFill>
              <a:srgbClr val="00864B"/>
            </a:solidFill>
            <a:prstDash val="solid"/>
            <a:tailEnd type="arrow" w="sm" len="sm"/>
          </a:ln>
        </p:spPr>
      </p:cxnSp>
      <p:cxnSp>
        <p:nvCxnSpPr>
          <p:cNvPr id="51" name="Conector de Seta Reta 50">
            <a:extLst>
              <a:ext uri="{FF2B5EF4-FFF2-40B4-BE49-F238E27FC236}">
                <a16:creationId xmlns:a16="http://schemas.microsoft.com/office/drawing/2014/main" id="{1899E1CC-C386-4B0B-A99D-4C4562439F9C}"/>
              </a:ext>
            </a:extLst>
          </p:cNvPr>
          <p:cNvCxnSpPr>
            <a:stCxn id="47" idx="2"/>
            <a:endCxn id="50" idx="0"/>
          </p:cNvCxnSpPr>
          <p:nvPr/>
        </p:nvCxnSpPr>
        <p:spPr>
          <a:xfrm>
            <a:off x="6029325" y="5438775"/>
            <a:ext cx="0" cy="85725"/>
          </a:xfrm>
          <a:prstGeom prst="straightConnector1">
            <a:avLst/>
          </a:prstGeom>
          <a:ln w="19050">
            <a:solidFill>
              <a:srgbClr val="B56B00"/>
            </a:solidFill>
            <a:prstDash val="solid"/>
            <a:tailEnd type="arrow" w="sm" len="sm"/>
          </a:ln>
        </p:spPr>
      </p:cxnSp>
      <p:cxnSp>
        <p:nvCxnSpPr>
          <p:cNvPr id="48" name="Conector de Seta Reta 47">
            <a:extLst>
              <a:ext uri="{FF2B5EF4-FFF2-40B4-BE49-F238E27FC236}">
                <a16:creationId xmlns:a16="http://schemas.microsoft.com/office/drawing/2014/main" id="{C4290867-F9A5-40FF-8AF3-D90291624531}"/>
              </a:ext>
            </a:extLst>
          </p:cNvPr>
          <p:cNvCxnSpPr>
            <a:stCxn id="44" idx="2"/>
            <a:endCxn id="47" idx="0"/>
          </p:cNvCxnSpPr>
          <p:nvPr/>
        </p:nvCxnSpPr>
        <p:spPr>
          <a:xfrm>
            <a:off x="6029325" y="4924425"/>
            <a:ext cx="0" cy="85725"/>
          </a:xfrm>
          <a:prstGeom prst="straightConnector1">
            <a:avLst/>
          </a:prstGeom>
          <a:ln w="19050">
            <a:solidFill>
              <a:srgbClr val="B56B00"/>
            </a:solidFill>
            <a:prstDash val="solid"/>
            <a:tailEnd type="arrow" w="sm" len="sm"/>
          </a:ln>
        </p:spPr>
      </p:cxnSp>
      <p:cxnSp>
        <p:nvCxnSpPr>
          <p:cNvPr id="45" name="Conector de Seta Reta 44">
            <a:extLst>
              <a:ext uri="{FF2B5EF4-FFF2-40B4-BE49-F238E27FC236}">
                <a16:creationId xmlns:a16="http://schemas.microsoft.com/office/drawing/2014/main" id="{4856C2E7-F02A-4EA8-9291-A98F155AD33D}"/>
              </a:ext>
            </a:extLst>
          </p:cNvPr>
          <p:cNvCxnSpPr>
            <a:stCxn id="41" idx="2"/>
            <a:endCxn id="44" idx="0"/>
          </p:cNvCxnSpPr>
          <p:nvPr/>
        </p:nvCxnSpPr>
        <p:spPr>
          <a:xfrm>
            <a:off x="6029325" y="4410075"/>
            <a:ext cx="0" cy="85725"/>
          </a:xfrm>
          <a:prstGeom prst="straightConnector1">
            <a:avLst/>
          </a:prstGeom>
          <a:ln w="19050">
            <a:solidFill>
              <a:srgbClr val="B56B00"/>
            </a:solidFill>
            <a:prstDash val="solid"/>
            <a:tailEnd type="arrow" w="sm" len="sm"/>
          </a:ln>
        </p:spPr>
      </p:cxnSp>
      <p:cxnSp>
        <p:nvCxnSpPr>
          <p:cNvPr id="42" name="Conector de Seta Reta 41">
            <a:extLst>
              <a:ext uri="{FF2B5EF4-FFF2-40B4-BE49-F238E27FC236}">
                <a16:creationId xmlns:a16="http://schemas.microsoft.com/office/drawing/2014/main" id="{E4730EF2-16FC-4DAE-B97D-D3064A560451}"/>
              </a:ext>
            </a:extLst>
          </p:cNvPr>
          <p:cNvCxnSpPr>
            <a:stCxn id="38" idx="2"/>
            <a:endCxn id="41" idx="0"/>
          </p:cNvCxnSpPr>
          <p:nvPr/>
        </p:nvCxnSpPr>
        <p:spPr>
          <a:xfrm>
            <a:off x="6029325" y="3895725"/>
            <a:ext cx="0" cy="85725"/>
          </a:xfrm>
          <a:prstGeom prst="straightConnector1">
            <a:avLst/>
          </a:prstGeom>
          <a:ln w="19050">
            <a:solidFill>
              <a:srgbClr val="B56B00"/>
            </a:solidFill>
            <a:prstDash val="solid"/>
            <a:tailEnd type="arrow" w="sm" len="sm"/>
          </a:ln>
        </p:spPr>
      </p:cxn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30DB0E34-043C-415C-917B-545B43A1A6A8}"/>
              </a:ext>
            </a:extLst>
          </p:cNvPr>
          <p:cNvCxnSpPr>
            <a:stCxn id="35" idx="2"/>
            <a:endCxn id="38" idx="0"/>
          </p:cNvCxnSpPr>
          <p:nvPr/>
        </p:nvCxnSpPr>
        <p:spPr>
          <a:xfrm>
            <a:off x="6029325" y="3381375"/>
            <a:ext cx="0" cy="85725"/>
          </a:xfrm>
          <a:prstGeom prst="straightConnector1">
            <a:avLst/>
          </a:prstGeom>
          <a:ln w="19050">
            <a:solidFill>
              <a:srgbClr val="B56B00"/>
            </a:solidFill>
            <a:prstDash val="solid"/>
            <a:tailEnd type="arrow" w="sm" len="sm"/>
          </a:ln>
        </p:spPr>
      </p:cxnSp>
      <p:sp>
        <p:nvSpPr>
          <p:cNvPr id="67" name="theme-header">
            <a:extLst>
              <a:ext uri="{FF2B5EF4-FFF2-40B4-BE49-F238E27FC236}">
                <a16:creationId xmlns:a16="http://schemas.microsoft.com/office/drawing/2014/main" id="{37A334F1-CF12-46DB-8B0F-91DA7C1DCD98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26C8B2EA-F622-4DAE-A793-84EEA5D0BEE4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08585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VISÃO GERAL DA CONTRATAÇÃO PÚBLICA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FD8EACA6-95F4-47A8-AB7F-2E04D0C61D7F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Fases do procedimento licitatório e do contrato</a:t>
            </a:r>
          </a:p>
        </p:txBody>
      </p:sp>
      <p:sp>
        <p:nvSpPr>
          <p:cNvPr id="4" name="phase-header-0">
            <a:extLst>
              <a:ext uri="{FF2B5EF4-FFF2-40B4-BE49-F238E27FC236}">
                <a16:creationId xmlns:a16="http://schemas.microsoft.com/office/drawing/2014/main" id="{9EB65266-41F4-490C-844D-28EDEE3D19D3}"/>
              </a:ext>
            </a:extLst>
          </p:cNvPr>
          <p:cNvSpPr>
            <a:spLocks noGrp="1"/>
          </p:cNvSpPr>
          <p:nvPr/>
        </p:nvSpPr>
        <p:spPr>
          <a:xfrm>
            <a:off x="609600" y="2381250"/>
            <a:ext cx="3390900" cy="457200"/>
          </a:xfrm>
          <a:prstGeom prst="roundRect">
            <a:avLst>
              <a:gd name="adj" fmla="val 29167"/>
            </a:avLst>
          </a:prstGeom>
          <a:solidFill>
            <a:srgbClr val="EBF2FC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phase-title-0">
            <a:extLst>
              <a:ext uri="{FF2B5EF4-FFF2-40B4-BE49-F238E27FC236}">
                <a16:creationId xmlns:a16="http://schemas.microsoft.com/office/drawing/2014/main" id="{BA3EB873-BAE4-4686-AB97-268B13B98F1B}"/>
              </a:ext>
            </a:extLst>
          </p:cNvPr>
          <p:cNvSpPr>
            <a:spLocks noGrp="1"/>
          </p:cNvSpPr>
          <p:nvPr/>
        </p:nvSpPr>
        <p:spPr>
          <a:xfrm>
            <a:off x="762000" y="2447925"/>
            <a:ext cx="30861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6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6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6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6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6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6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6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6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6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6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6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6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1  FASE INTERNA</a:t>
            </a:r>
          </a:p>
        </p:txBody>
      </p:sp>
      <p:sp>
        <p:nvSpPr>
          <p:cNvPr id="6" name="phase-header-1">
            <a:extLst>
              <a:ext uri="{FF2B5EF4-FFF2-40B4-BE49-F238E27FC236}">
                <a16:creationId xmlns:a16="http://schemas.microsoft.com/office/drawing/2014/main" id="{0CD28FD0-6E20-44C8-8B53-4908D0357DE8}"/>
              </a:ext>
            </a:extLst>
          </p:cNvPr>
          <p:cNvSpPr>
            <a:spLocks noGrp="1"/>
          </p:cNvSpPr>
          <p:nvPr/>
        </p:nvSpPr>
        <p:spPr>
          <a:xfrm>
            <a:off x="4333875" y="2381250"/>
            <a:ext cx="3390900" cy="457200"/>
          </a:xfrm>
          <a:prstGeom prst="roundRect">
            <a:avLst>
              <a:gd name="adj" fmla="val 29167"/>
            </a:avLst>
          </a:prstGeom>
          <a:solidFill>
            <a:srgbClr val="FFF9DE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phase-title-1">
            <a:extLst>
              <a:ext uri="{FF2B5EF4-FFF2-40B4-BE49-F238E27FC236}">
                <a16:creationId xmlns:a16="http://schemas.microsoft.com/office/drawing/2014/main" id="{81546F5D-FA5F-4D63-895B-41A5C558EE76}"/>
              </a:ext>
            </a:extLst>
          </p:cNvPr>
          <p:cNvSpPr>
            <a:spLocks noGrp="1"/>
          </p:cNvSpPr>
          <p:nvPr/>
        </p:nvSpPr>
        <p:spPr>
          <a:xfrm>
            <a:off x="4486275" y="2447925"/>
            <a:ext cx="30861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650" b="1">
                <a:solidFill>
                  <a:srgbClr val="B56B0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650" b="1">
                <a:solidFill>
                  <a:srgbClr val="B56B0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650" b="1">
                <a:solidFill>
                  <a:srgbClr val="B56B0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650" b="1">
                <a:solidFill>
                  <a:srgbClr val="B56B0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650" b="1">
                <a:solidFill>
                  <a:srgbClr val="B56B0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650" b="1">
                <a:solidFill>
                  <a:srgbClr val="B56B0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650" b="1">
                <a:solidFill>
                  <a:srgbClr val="B56B0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650" b="1">
                <a:solidFill>
                  <a:srgbClr val="B56B0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650" b="1">
                <a:solidFill>
                  <a:srgbClr val="B56B0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650" b="1">
                <a:solidFill>
                  <a:srgbClr val="B56B0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650" b="1">
                <a:solidFill>
                  <a:srgbClr val="B56B00"/>
                </a:solidFill>
                <a:latin typeface="Segoe UI"/>
                <a:ea typeface="Segoe UI"/>
                <a:cs typeface="Segoe UI"/>
              </a:defRPr>
            </a:pPr>
            <a:r>
              <a:rPr sz="1650" b="1">
                <a:solidFill>
                  <a:srgbClr val="B56B00"/>
                </a:solidFill>
                <a:latin typeface="Segoe UI"/>
                <a:ea typeface="Segoe UI"/>
                <a:cs typeface="Segoe UI"/>
              </a:rPr>
              <a:t>2  FASE EXTERNA</a:t>
            </a:r>
          </a:p>
        </p:txBody>
      </p:sp>
      <p:sp>
        <p:nvSpPr>
          <p:cNvPr id="8" name="phase-header-2">
            <a:extLst>
              <a:ext uri="{FF2B5EF4-FFF2-40B4-BE49-F238E27FC236}">
                <a16:creationId xmlns:a16="http://schemas.microsoft.com/office/drawing/2014/main" id="{0E810EE8-043C-48F5-B9BB-933400155935}"/>
              </a:ext>
            </a:extLst>
          </p:cNvPr>
          <p:cNvSpPr>
            <a:spLocks noGrp="1"/>
          </p:cNvSpPr>
          <p:nvPr/>
        </p:nvSpPr>
        <p:spPr>
          <a:xfrm>
            <a:off x="8058150" y="2381250"/>
            <a:ext cx="3390900" cy="457200"/>
          </a:xfrm>
          <a:prstGeom prst="roundRect">
            <a:avLst>
              <a:gd name="adj" fmla="val 29167"/>
            </a:avLst>
          </a:prstGeom>
          <a:solidFill>
            <a:srgbClr val="EBF8F1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phase-title-2">
            <a:extLst>
              <a:ext uri="{FF2B5EF4-FFF2-40B4-BE49-F238E27FC236}">
                <a16:creationId xmlns:a16="http://schemas.microsoft.com/office/drawing/2014/main" id="{E8770F7F-BBD4-476C-AEC8-F37E1FE4758E}"/>
              </a:ext>
            </a:extLst>
          </p:cNvPr>
          <p:cNvSpPr>
            <a:spLocks noGrp="1"/>
          </p:cNvSpPr>
          <p:nvPr/>
        </p:nvSpPr>
        <p:spPr>
          <a:xfrm>
            <a:off x="8210550" y="2447925"/>
            <a:ext cx="30861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388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388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388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388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388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388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388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388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388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388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388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pPr>
            <a:r>
              <a:rPr sz="1388" b="1">
                <a:solidFill>
                  <a:srgbClr val="00864B"/>
                </a:solidFill>
                <a:latin typeface="Segoe UI"/>
                <a:ea typeface="Segoe UI"/>
                <a:cs typeface="Segoe UI"/>
              </a:rPr>
              <a:t>3  ENCERRAMENTO E CONTRATO</a:t>
            </a:r>
          </a:p>
        </p:txBody>
      </p:sp>
      <p:sp>
        <p:nvSpPr>
          <p:cNvPr id="10" name="phase-progression-429">
            <a:extLst>
              <a:ext uri="{FF2B5EF4-FFF2-40B4-BE49-F238E27FC236}">
                <a16:creationId xmlns:a16="http://schemas.microsoft.com/office/drawing/2014/main" id="{DEF8A8C4-D9CC-4C47-992F-7A0B8B98EDB7}"/>
              </a:ext>
            </a:extLst>
          </p:cNvPr>
          <p:cNvSpPr>
            <a:spLocks noGrp="1"/>
          </p:cNvSpPr>
          <p:nvPr/>
        </p:nvSpPr>
        <p:spPr>
          <a:xfrm>
            <a:off x="4086225" y="2505075"/>
            <a:ext cx="152400" cy="209550"/>
          </a:xfrm>
          <a:prstGeom prst="chevron">
            <a:avLst/>
          </a:prstGeom>
          <a:solidFill>
            <a:srgbClr val="05105C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phase-progression-820">
            <a:extLst>
              <a:ext uri="{FF2B5EF4-FFF2-40B4-BE49-F238E27FC236}">
                <a16:creationId xmlns:a16="http://schemas.microsoft.com/office/drawing/2014/main" id="{4F051A82-48A1-436C-8544-4607149A30F9}"/>
              </a:ext>
            </a:extLst>
          </p:cNvPr>
          <p:cNvSpPr>
            <a:spLocks noGrp="1"/>
          </p:cNvSpPr>
          <p:nvPr/>
        </p:nvSpPr>
        <p:spPr>
          <a:xfrm>
            <a:off x="7810500" y="2505075"/>
            <a:ext cx="152400" cy="209550"/>
          </a:xfrm>
          <a:prstGeom prst="chevron">
            <a:avLst/>
          </a:prstGeom>
          <a:solidFill>
            <a:srgbClr val="05105C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cxnSp>
        <p:nvCxnSpPr>
          <p:cNvPr id="12" name="planning-spine">
            <a:extLst>
              <a:ext uri="{FF2B5EF4-FFF2-40B4-BE49-F238E27FC236}">
                <a16:creationId xmlns:a16="http://schemas.microsoft.com/office/drawing/2014/main" id="{AC65713B-7B36-43C6-B7C7-7D435BDE83D7}"/>
              </a:ext>
            </a:extLst>
          </p:cNvPr>
          <p:cNvCxnSpPr/>
          <p:nvPr/>
        </p:nvCxnSpPr>
        <p:spPr>
          <a:xfrm>
            <a:off x="742950" y="3038475"/>
            <a:ext cx="0" cy="2667000"/>
          </a:xfrm>
          <a:prstGeom prst="straightConnector1">
            <a:avLst/>
          </a:prstGeom>
          <a:ln w="19050">
            <a:solidFill>
              <a:srgbClr val="204A9B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13" name="planning-branch-0">
            <a:extLst>
              <a:ext uri="{FF2B5EF4-FFF2-40B4-BE49-F238E27FC236}">
                <a16:creationId xmlns:a16="http://schemas.microsoft.com/office/drawing/2014/main" id="{862C6960-4EAA-47BE-A460-5257686ADDBC}"/>
              </a:ext>
            </a:extLst>
          </p:cNvPr>
          <p:cNvCxnSpPr/>
          <p:nvPr/>
        </p:nvCxnSpPr>
        <p:spPr>
          <a:xfrm>
            <a:off x="742950" y="3143250"/>
            <a:ext cx="133350" cy="0"/>
          </a:xfrm>
          <a:prstGeom prst="straightConnector1">
            <a:avLst/>
          </a:prstGeom>
          <a:ln w="14288">
            <a:solidFill>
              <a:srgbClr val="204A9B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4" name="planning-node-0">
            <a:extLst>
              <a:ext uri="{FF2B5EF4-FFF2-40B4-BE49-F238E27FC236}">
                <a16:creationId xmlns:a16="http://schemas.microsoft.com/office/drawing/2014/main" id="{22871051-7364-400D-84F4-C9F5835B9578}"/>
              </a:ext>
            </a:extLst>
          </p:cNvPr>
          <p:cNvSpPr>
            <a:spLocks noGrp="1"/>
          </p:cNvSpPr>
          <p:nvPr/>
        </p:nvSpPr>
        <p:spPr>
          <a:xfrm>
            <a:off x="876300" y="2952750"/>
            <a:ext cx="3124200" cy="390525"/>
          </a:xfrm>
          <a:prstGeom prst="roundRect">
            <a:avLst>
              <a:gd name="adj" fmla="val 34146"/>
            </a:avLst>
          </a:prstGeom>
          <a:solidFill>
            <a:srgbClr val="EBF2FC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planning-text-0">
            <a:extLst>
              <a:ext uri="{FF2B5EF4-FFF2-40B4-BE49-F238E27FC236}">
                <a16:creationId xmlns:a16="http://schemas.microsoft.com/office/drawing/2014/main" id="{BF179483-11EC-4F8E-BA9F-98BF90D02074}"/>
              </a:ext>
            </a:extLst>
          </p:cNvPr>
          <p:cNvSpPr>
            <a:spLocks noGrp="1"/>
          </p:cNvSpPr>
          <p:nvPr/>
        </p:nvSpPr>
        <p:spPr>
          <a:xfrm>
            <a:off x="990600" y="2981325"/>
            <a:ext cx="28956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4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Demanda (DOD / DFD)</a:t>
            </a:r>
          </a:p>
        </p:txBody>
      </p:sp>
      <p:cxnSp>
        <p:nvCxnSpPr>
          <p:cNvPr id="16" name="planning-branch-1">
            <a:extLst>
              <a:ext uri="{FF2B5EF4-FFF2-40B4-BE49-F238E27FC236}">
                <a16:creationId xmlns:a16="http://schemas.microsoft.com/office/drawing/2014/main" id="{E719DC3B-A5DB-4DEF-91BA-E05C55DB037E}"/>
              </a:ext>
            </a:extLst>
          </p:cNvPr>
          <p:cNvCxnSpPr/>
          <p:nvPr/>
        </p:nvCxnSpPr>
        <p:spPr>
          <a:xfrm>
            <a:off x="742950" y="3571875"/>
            <a:ext cx="133350" cy="0"/>
          </a:xfrm>
          <a:prstGeom prst="straightConnector1">
            <a:avLst/>
          </a:prstGeom>
          <a:ln w="14288">
            <a:solidFill>
              <a:srgbClr val="204A9B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7" name="planning-node-1">
            <a:extLst>
              <a:ext uri="{FF2B5EF4-FFF2-40B4-BE49-F238E27FC236}">
                <a16:creationId xmlns:a16="http://schemas.microsoft.com/office/drawing/2014/main" id="{946506E6-D9FA-49B8-8F56-2E83BD643D04}"/>
              </a:ext>
            </a:extLst>
          </p:cNvPr>
          <p:cNvSpPr>
            <a:spLocks noGrp="1"/>
          </p:cNvSpPr>
          <p:nvPr/>
        </p:nvSpPr>
        <p:spPr>
          <a:xfrm>
            <a:off x="876300" y="3381375"/>
            <a:ext cx="3124200" cy="390525"/>
          </a:xfrm>
          <a:prstGeom prst="roundRect">
            <a:avLst>
              <a:gd name="adj" fmla="val 34146"/>
            </a:avLst>
          </a:prstGeom>
          <a:solidFill>
            <a:srgbClr val="EBF2FC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planning-text-1">
            <a:extLst>
              <a:ext uri="{FF2B5EF4-FFF2-40B4-BE49-F238E27FC236}">
                <a16:creationId xmlns:a16="http://schemas.microsoft.com/office/drawing/2014/main" id="{5C08305A-9E6B-4BA2-9C26-490508B18185}"/>
              </a:ext>
            </a:extLst>
          </p:cNvPr>
          <p:cNvSpPr>
            <a:spLocks noGrp="1"/>
          </p:cNvSpPr>
          <p:nvPr/>
        </p:nvSpPr>
        <p:spPr>
          <a:xfrm>
            <a:off x="990600" y="3409950"/>
            <a:ext cx="28956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4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ETP: alternativas e viabilidade</a:t>
            </a:r>
          </a:p>
        </p:txBody>
      </p:sp>
      <p:cxnSp>
        <p:nvCxnSpPr>
          <p:cNvPr id="19" name="planning-branch-2">
            <a:extLst>
              <a:ext uri="{FF2B5EF4-FFF2-40B4-BE49-F238E27FC236}">
                <a16:creationId xmlns:a16="http://schemas.microsoft.com/office/drawing/2014/main" id="{94EBF300-C5F4-415B-8044-57E695DD4EFE}"/>
              </a:ext>
            </a:extLst>
          </p:cNvPr>
          <p:cNvCxnSpPr/>
          <p:nvPr/>
        </p:nvCxnSpPr>
        <p:spPr>
          <a:xfrm>
            <a:off x="742950" y="4000500"/>
            <a:ext cx="133350" cy="0"/>
          </a:xfrm>
          <a:prstGeom prst="straightConnector1">
            <a:avLst/>
          </a:prstGeom>
          <a:ln w="14288">
            <a:solidFill>
              <a:srgbClr val="204A9B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0" name="planning-node-2">
            <a:extLst>
              <a:ext uri="{FF2B5EF4-FFF2-40B4-BE49-F238E27FC236}">
                <a16:creationId xmlns:a16="http://schemas.microsoft.com/office/drawing/2014/main" id="{ED24A7C5-DBA6-46F9-A9E3-1EB00F7D1AB6}"/>
              </a:ext>
            </a:extLst>
          </p:cNvPr>
          <p:cNvSpPr>
            <a:spLocks noGrp="1"/>
          </p:cNvSpPr>
          <p:nvPr/>
        </p:nvSpPr>
        <p:spPr>
          <a:xfrm>
            <a:off x="876300" y="3810000"/>
            <a:ext cx="3124200" cy="390525"/>
          </a:xfrm>
          <a:prstGeom prst="roundRect">
            <a:avLst>
              <a:gd name="adj" fmla="val 34146"/>
            </a:avLst>
          </a:prstGeom>
          <a:solidFill>
            <a:srgbClr val="EBF2FC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planning-text-2">
            <a:extLst>
              <a:ext uri="{FF2B5EF4-FFF2-40B4-BE49-F238E27FC236}">
                <a16:creationId xmlns:a16="http://schemas.microsoft.com/office/drawing/2014/main" id="{210954F4-4966-4846-A5DE-37360C5D05D7}"/>
              </a:ext>
            </a:extLst>
          </p:cNvPr>
          <p:cNvSpPr>
            <a:spLocks noGrp="1"/>
          </p:cNvSpPr>
          <p:nvPr/>
        </p:nvSpPr>
        <p:spPr>
          <a:xfrm>
            <a:off x="990600" y="3838575"/>
            <a:ext cx="28956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4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TR / Projeto Básico: objeto</a:t>
            </a:r>
          </a:p>
        </p:txBody>
      </p:sp>
      <p:cxnSp>
        <p:nvCxnSpPr>
          <p:cNvPr id="22" name="planning-branch-3">
            <a:extLst>
              <a:ext uri="{FF2B5EF4-FFF2-40B4-BE49-F238E27FC236}">
                <a16:creationId xmlns:a16="http://schemas.microsoft.com/office/drawing/2014/main" id="{ABBB2837-7F25-41F7-AE6F-9055CEE5B664}"/>
              </a:ext>
            </a:extLst>
          </p:cNvPr>
          <p:cNvCxnSpPr/>
          <p:nvPr/>
        </p:nvCxnSpPr>
        <p:spPr>
          <a:xfrm>
            <a:off x="742950" y="4429125"/>
            <a:ext cx="133350" cy="0"/>
          </a:xfrm>
          <a:prstGeom prst="straightConnector1">
            <a:avLst/>
          </a:prstGeom>
          <a:ln w="14288">
            <a:solidFill>
              <a:srgbClr val="204A9B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3" name="planning-node-3">
            <a:extLst>
              <a:ext uri="{FF2B5EF4-FFF2-40B4-BE49-F238E27FC236}">
                <a16:creationId xmlns:a16="http://schemas.microsoft.com/office/drawing/2014/main" id="{BE7E2C39-F45E-47C7-8D06-8E82C3D0B718}"/>
              </a:ext>
            </a:extLst>
          </p:cNvPr>
          <p:cNvSpPr>
            <a:spLocks noGrp="1"/>
          </p:cNvSpPr>
          <p:nvPr/>
        </p:nvSpPr>
        <p:spPr>
          <a:xfrm>
            <a:off x="876300" y="4238625"/>
            <a:ext cx="3124200" cy="390525"/>
          </a:xfrm>
          <a:prstGeom prst="roundRect">
            <a:avLst>
              <a:gd name="adj" fmla="val 34146"/>
            </a:avLst>
          </a:prstGeom>
          <a:solidFill>
            <a:srgbClr val="EBF2FC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planning-text-3">
            <a:extLst>
              <a:ext uri="{FF2B5EF4-FFF2-40B4-BE49-F238E27FC236}">
                <a16:creationId xmlns:a16="http://schemas.microsoft.com/office/drawing/2014/main" id="{65888EE7-3129-460F-B2AA-C6A71BDC7594}"/>
              </a:ext>
            </a:extLst>
          </p:cNvPr>
          <p:cNvSpPr>
            <a:spLocks noGrp="1"/>
          </p:cNvSpPr>
          <p:nvPr/>
        </p:nvSpPr>
        <p:spPr>
          <a:xfrm>
            <a:off x="990600" y="4267200"/>
            <a:ext cx="28956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4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Pesquisa de preços: estimativa</a:t>
            </a:r>
          </a:p>
        </p:txBody>
      </p:sp>
      <p:cxnSp>
        <p:nvCxnSpPr>
          <p:cNvPr id="25" name="planning-branch-4">
            <a:extLst>
              <a:ext uri="{FF2B5EF4-FFF2-40B4-BE49-F238E27FC236}">
                <a16:creationId xmlns:a16="http://schemas.microsoft.com/office/drawing/2014/main" id="{55CEE9D1-B87F-455A-A4AF-0757DED6ABBD}"/>
              </a:ext>
            </a:extLst>
          </p:cNvPr>
          <p:cNvCxnSpPr/>
          <p:nvPr/>
        </p:nvCxnSpPr>
        <p:spPr>
          <a:xfrm>
            <a:off x="742950" y="4857750"/>
            <a:ext cx="133350" cy="0"/>
          </a:xfrm>
          <a:prstGeom prst="straightConnector1">
            <a:avLst/>
          </a:prstGeom>
          <a:ln w="14288">
            <a:solidFill>
              <a:srgbClr val="204A9B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6" name="planning-node-4">
            <a:extLst>
              <a:ext uri="{FF2B5EF4-FFF2-40B4-BE49-F238E27FC236}">
                <a16:creationId xmlns:a16="http://schemas.microsoft.com/office/drawing/2014/main" id="{E519BC5B-1258-43D5-AD08-BBB1B6A31F9B}"/>
              </a:ext>
            </a:extLst>
          </p:cNvPr>
          <p:cNvSpPr>
            <a:spLocks noGrp="1"/>
          </p:cNvSpPr>
          <p:nvPr/>
        </p:nvSpPr>
        <p:spPr>
          <a:xfrm>
            <a:off x="876300" y="4667250"/>
            <a:ext cx="3124200" cy="390525"/>
          </a:xfrm>
          <a:prstGeom prst="roundRect">
            <a:avLst>
              <a:gd name="adj" fmla="val 34146"/>
            </a:avLst>
          </a:prstGeom>
          <a:solidFill>
            <a:srgbClr val="EBF2FC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planning-text-4">
            <a:extLst>
              <a:ext uri="{FF2B5EF4-FFF2-40B4-BE49-F238E27FC236}">
                <a16:creationId xmlns:a16="http://schemas.microsoft.com/office/drawing/2014/main" id="{A8A1078D-BF3F-433B-A9CC-1C33588FD81A}"/>
              </a:ext>
            </a:extLst>
          </p:cNvPr>
          <p:cNvSpPr>
            <a:spLocks noGrp="1"/>
          </p:cNvSpPr>
          <p:nvPr/>
        </p:nvSpPr>
        <p:spPr>
          <a:xfrm>
            <a:off x="990600" y="4695825"/>
            <a:ext cx="28956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4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Riscos: prevenção e resposta</a:t>
            </a:r>
          </a:p>
        </p:txBody>
      </p:sp>
      <p:cxnSp>
        <p:nvCxnSpPr>
          <p:cNvPr id="28" name="planning-branch-5">
            <a:extLst>
              <a:ext uri="{FF2B5EF4-FFF2-40B4-BE49-F238E27FC236}">
                <a16:creationId xmlns:a16="http://schemas.microsoft.com/office/drawing/2014/main" id="{BD22708D-8F56-470F-A1DE-79E84D1E9277}"/>
              </a:ext>
            </a:extLst>
          </p:cNvPr>
          <p:cNvCxnSpPr/>
          <p:nvPr/>
        </p:nvCxnSpPr>
        <p:spPr>
          <a:xfrm>
            <a:off x="742950" y="5286375"/>
            <a:ext cx="133350" cy="0"/>
          </a:xfrm>
          <a:prstGeom prst="straightConnector1">
            <a:avLst/>
          </a:prstGeom>
          <a:ln w="14288">
            <a:solidFill>
              <a:srgbClr val="204A9B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9" name="planning-node-5">
            <a:extLst>
              <a:ext uri="{FF2B5EF4-FFF2-40B4-BE49-F238E27FC236}">
                <a16:creationId xmlns:a16="http://schemas.microsoft.com/office/drawing/2014/main" id="{CE7713E0-B37D-430B-8150-39ED036D8020}"/>
              </a:ext>
            </a:extLst>
          </p:cNvPr>
          <p:cNvSpPr>
            <a:spLocks noGrp="1"/>
          </p:cNvSpPr>
          <p:nvPr/>
        </p:nvSpPr>
        <p:spPr>
          <a:xfrm>
            <a:off x="876300" y="5095875"/>
            <a:ext cx="3124200" cy="390525"/>
          </a:xfrm>
          <a:prstGeom prst="roundRect">
            <a:avLst>
              <a:gd name="adj" fmla="val 34146"/>
            </a:avLst>
          </a:prstGeom>
          <a:solidFill>
            <a:srgbClr val="EBF2FC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0" name="planning-text-5">
            <a:extLst>
              <a:ext uri="{FF2B5EF4-FFF2-40B4-BE49-F238E27FC236}">
                <a16:creationId xmlns:a16="http://schemas.microsoft.com/office/drawing/2014/main" id="{126DE53A-F376-48F8-9DCC-9A153443A4AB}"/>
              </a:ext>
            </a:extLst>
          </p:cNvPr>
          <p:cNvSpPr>
            <a:spLocks noGrp="1"/>
          </p:cNvSpPr>
          <p:nvPr/>
        </p:nvSpPr>
        <p:spPr>
          <a:xfrm>
            <a:off x="990600" y="5124450"/>
            <a:ext cx="28956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4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Adequação orçamentária</a:t>
            </a:r>
          </a:p>
        </p:txBody>
      </p:sp>
      <p:cxnSp>
        <p:nvCxnSpPr>
          <p:cNvPr id="31" name="planning-branch-6">
            <a:extLst>
              <a:ext uri="{FF2B5EF4-FFF2-40B4-BE49-F238E27FC236}">
                <a16:creationId xmlns:a16="http://schemas.microsoft.com/office/drawing/2014/main" id="{307F1703-596C-4261-9BB8-AF525E3DE838}"/>
              </a:ext>
            </a:extLst>
          </p:cNvPr>
          <p:cNvCxnSpPr/>
          <p:nvPr/>
        </p:nvCxnSpPr>
        <p:spPr>
          <a:xfrm>
            <a:off x="742950" y="5715000"/>
            <a:ext cx="133350" cy="0"/>
          </a:xfrm>
          <a:prstGeom prst="straightConnector1">
            <a:avLst/>
          </a:prstGeom>
          <a:ln w="14288">
            <a:solidFill>
              <a:srgbClr val="204A9B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32" name="planning-node-6">
            <a:extLst>
              <a:ext uri="{FF2B5EF4-FFF2-40B4-BE49-F238E27FC236}">
                <a16:creationId xmlns:a16="http://schemas.microsoft.com/office/drawing/2014/main" id="{9EEFB665-D7F2-46DD-9167-A4FFAE5E80F6}"/>
              </a:ext>
            </a:extLst>
          </p:cNvPr>
          <p:cNvSpPr>
            <a:spLocks noGrp="1"/>
          </p:cNvSpPr>
          <p:nvPr/>
        </p:nvSpPr>
        <p:spPr>
          <a:xfrm>
            <a:off x="876300" y="5524500"/>
            <a:ext cx="3124200" cy="390525"/>
          </a:xfrm>
          <a:prstGeom prst="roundRect">
            <a:avLst>
              <a:gd name="adj" fmla="val 34146"/>
            </a:avLst>
          </a:prstGeom>
          <a:solidFill>
            <a:srgbClr val="EBF2FC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planning-text-6">
            <a:extLst>
              <a:ext uri="{FF2B5EF4-FFF2-40B4-BE49-F238E27FC236}">
                <a16:creationId xmlns:a16="http://schemas.microsoft.com/office/drawing/2014/main" id="{1A08CEE5-5EC9-40F1-B7A8-F5A509A68BF0}"/>
              </a:ext>
            </a:extLst>
          </p:cNvPr>
          <p:cNvSpPr>
            <a:spLocks noGrp="1"/>
          </p:cNvSpPr>
          <p:nvPr/>
        </p:nvSpPr>
        <p:spPr>
          <a:xfrm>
            <a:off x="990600" y="5553075"/>
            <a:ext cx="28956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44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4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Edital, minutas e análise jurídica</a:t>
            </a:r>
          </a:p>
        </p:txBody>
      </p:sp>
      <p:sp>
        <p:nvSpPr>
          <p:cNvPr id="34" name="planning-context">
            <a:extLst>
              <a:ext uri="{FF2B5EF4-FFF2-40B4-BE49-F238E27FC236}">
                <a16:creationId xmlns:a16="http://schemas.microsoft.com/office/drawing/2014/main" id="{6AFD7463-B5CD-4656-A508-4999A4B149C2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33909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088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Preparação iterativa, alinhada ao PCA,</a:t>
            </a:r>
          </a:p>
          <a:p>
            <a: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088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quando elaborado, e às leis orçamentárias.</a:t>
            </a:r>
          </a:p>
        </p:txBody>
      </p:sp>
      <p:sp>
        <p:nvSpPr>
          <p:cNvPr id="35" name="selection-node-0">
            <a:extLst>
              <a:ext uri="{FF2B5EF4-FFF2-40B4-BE49-F238E27FC236}">
                <a16:creationId xmlns:a16="http://schemas.microsoft.com/office/drawing/2014/main" id="{E8ED8AB9-B151-475A-AC76-8DB3B98FC27C}"/>
              </a:ext>
            </a:extLst>
          </p:cNvPr>
          <p:cNvSpPr>
            <a:spLocks noGrp="1"/>
          </p:cNvSpPr>
          <p:nvPr/>
        </p:nvSpPr>
        <p:spPr>
          <a:xfrm>
            <a:off x="4333875" y="2952750"/>
            <a:ext cx="3390900" cy="428625"/>
          </a:xfrm>
          <a:prstGeom prst="roundRect">
            <a:avLst>
              <a:gd name="adj" fmla="val 31111"/>
            </a:avLst>
          </a:prstGeom>
          <a:solidFill>
            <a:srgbClr val="FFF9DE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6" name="selection-title-0">
            <a:extLst>
              <a:ext uri="{FF2B5EF4-FFF2-40B4-BE49-F238E27FC236}">
                <a16:creationId xmlns:a16="http://schemas.microsoft.com/office/drawing/2014/main" id="{603A68B9-6308-4D25-93DC-25FD731C72E6}"/>
              </a:ext>
            </a:extLst>
          </p:cNvPr>
          <p:cNvSpPr>
            <a:spLocks noGrp="1"/>
          </p:cNvSpPr>
          <p:nvPr/>
        </p:nvSpPr>
        <p:spPr>
          <a:xfrm>
            <a:off x="4467225" y="2981325"/>
            <a:ext cx="3124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50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50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Divulgação do edital</a:t>
            </a:r>
          </a:p>
        </p:txBody>
      </p:sp>
      <p:sp>
        <p:nvSpPr>
          <p:cNvPr id="37" name="selection-detail-0">
            <a:extLst>
              <a:ext uri="{FF2B5EF4-FFF2-40B4-BE49-F238E27FC236}">
                <a16:creationId xmlns:a16="http://schemas.microsoft.com/office/drawing/2014/main" id="{7C65F719-0695-4BB9-989F-E66CDDB6D71E}"/>
              </a:ext>
            </a:extLst>
          </p:cNvPr>
          <p:cNvSpPr>
            <a:spLocks noGrp="1"/>
          </p:cNvSpPr>
          <p:nvPr/>
        </p:nvSpPr>
        <p:spPr>
          <a:xfrm>
            <a:off x="4467225" y="3190875"/>
            <a:ext cx="3124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088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88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88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88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88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88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88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88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88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88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88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088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PNCP e publicações legais</a:t>
            </a:r>
          </a:p>
        </p:txBody>
      </p:sp>
      <p:sp>
        <p:nvSpPr>
          <p:cNvPr id="38" name="selection-node-1">
            <a:extLst>
              <a:ext uri="{FF2B5EF4-FFF2-40B4-BE49-F238E27FC236}">
                <a16:creationId xmlns:a16="http://schemas.microsoft.com/office/drawing/2014/main" id="{992E51BD-38E5-43B5-B011-42CE491E96B9}"/>
              </a:ext>
            </a:extLst>
          </p:cNvPr>
          <p:cNvSpPr>
            <a:spLocks noGrp="1"/>
          </p:cNvSpPr>
          <p:nvPr/>
        </p:nvSpPr>
        <p:spPr>
          <a:xfrm>
            <a:off x="4333875" y="3467100"/>
            <a:ext cx="3390900" cy="428625"/>
          </a:xfrm>
          <a:prstGeom prst="roundRect">
            <a:avLst>
              <a:gd name="adj" fmla="val 31111"/>
            </a:avLst>
          </a:prstGeom>
          <a:solidFill>
            <a:srgbClr val="FFF9DE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0" name="selection-text-1">
            <a:extLst>
              <a:ext uri="{FF2B5EF4-FFF2-40B4-BE49-F238E27FC236}">
                <a16:creationId xmlns:a16="http://schemas.microsoft.com/office/drawing/2014/main" id="{EC28AD97-2858-40D3-94C2-F2FF407B9046}"/>
              </a:ext>
            </a:extLst>
          </p:cNvPr>
          <p:cNvSpPr>
            <a:spLocks noGrp="1"/>
          </p:cNvSpPr>
          <p:nvPr/>
        </p:nvSpPr>
        <p:spPr>
          <a:xfrm>
            <a:off x="4467225" y="3505200"/>
            <a:ext cx="312420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5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Impugnações e esclarecimentos</a:t>
            </a:r>
          </a:p>
        </p:txBody>
      </p:sp>
      <p:sp>
        <p:nvSpPr>
          <p:cNvPr id="41" name="selection-node-2">
            <a:extLst>
              <a:ext uri="{FF2B5EF4-FFF2-40B4-BE49-F238E27FC236}">
                <a16:creationId xmlns:a16="http://schemas.microsoft.com/office/drawing/2014/main" id="{140FC432-25C8-4CE7-8354-6891DEF5D29A}"/>
              </a:ext>
            </a:extLst>
          </p:cNvPr>
          <p:cNvSpPr>
            <a:spLocks noGrp="1"/>
          </p:cNvSpPr>
          <p:nvPr/>
        </p:nvSpPr>
        <p:spPr>
          <a:xfrm>
            <a:off x="4333875" y="3981450"/>
            <a:ext cx="3390900" cy="428625"/>
          </a:xfrm>
          <a:prstGeom prst="roundRect">
            <a:avLst>
              <a:gd name="adj" fmla="val 31111"/>
            </a:avLst>
          </a:prstGeom>
          <a:solidFill>
            <a:srgbClr val="FFF9DE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3" name="selection-text-2">
            <a:extLst>
              <a:ext uri="{FF2B5EF4-FFF2-40B4-BE49-F238E27FC236}">
                <a16:creationId xmlns:a16="http://schemas.microsoft.com/office/drawing/2014/main" id="{9CCD14B3-FEE0-44B5-AD7F-50971D068A7C}"/>
              </a:ext>
            </a:extLst>
          </p:cNvPr>
          <p:cNvSpPr>
            <a:spLocks noGrp="1"/>
          </p:cNvSpPr>
          <p:nvPr/>
        </p:nvSpPr>
        <p:spPr>
          <a:xfrm>
            <a:off x="4467225" y="4019550"/>
            <a:ext cx="312420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5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Propostas e lances, se cabíveis</a:t>
            </a:r>
          </a:p>
        </p:txBody>
      </p:sp>
      <p:sp>
        <p:nvSpPr>
          <p:cNvPr id="44" name="selection-node-3">
            <a:extLst>
              <a:ext uri="{FF2B5EF4-FFF2-40B4-BE49-F238E27FC236}">
                <a16:creationId xmlns:a16="http://schemas.microsoft.com/office/drawing/2014/main" id="{01703414-EE0B-46C9-A258-6C3267059A3E}"/>
              </a:ext>
            </a:extLst>
          </p:cNvPr>
          <p:cNvSpPr>
            <a:spLocks noGrp="1"/>
          </p:cNvSpPr>
          <p:nvPr/>
        </p:nvSpPr>
        <p:spPr>
          <a:xfrm>
            <a:off x="4333875" y="4495800"/>
            <a:ext cx="3390900" cy="428625"/>
          </a:xfrm>
          <a:prstGeom prst="roundRect">
            <a:avLst>
              <a:gd name="adj" fmla="val 31111"/>
            </a:avLst>
          </a:prstGeom>
          <a:solidFill>
            <a:srgbClr val="FFF9DE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6" name="selection-text-3">
            <a:extLst>
              <a:ext uri="{FF2B5EF4-FFF2-40B4-BE49-F238E27FC236}">
                <a16:creationId xmlns:a16="http://schemas.microsoft.com/office/drawing/2014/main" id="{EF8A2113-05B2-473D-A3E0-2DBA9AC41CC0}"/>
              </a:ext>
            </a:extLst>
          </p:cNvPr>
          <p:cNvSpPr>
            <a:spLocks noGrp="1"/>
          </p:cNvSpPr>
          <p:nvPr/>
        </p:nvSpPr>
        <p:spPr>
          <a:xfrm>
            <a:off x="4467225" y="4533900"/>
            <a:ext cx="312420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5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Julgamento das propostas</a:t>
            </a:r>
          </a:p>
        </p:txBody>
      </p:sp>
      <p:sp>
        <p:nvSpPr>
          <p:cNvPr id="47" name="selection-node-4">
            <a:extLst>
              <a:ext uri="{FF2B5EF4-FFF2-40B4-BE49-F238E27FC236}">
                <a16:creationId xmlns:a16="http://schemas.microsoft.com/office/drawing/2014/main" id="{228907AC-997C-4847-AAB0-D367702C4D64}"/>
              </a:ext>
            </a:extLst>
          </p:cNvPr>
          <p:cNvSpPr>
            <a:spLocks noGrp="1"/>
          </p:cNvSpPr>
          <p:nvPr/>
        </p:nvSpPr>
        <p:spPr>
          <a:xfrm>
            <a:off x="4333875" y="5010150"/>
            <a:ext cx="3390900" cy="428625"/>
          </a:xfrm>
          <a:prstGeom prst="roundRect">
            <a:avLst>
              <a:gd name="adj" fmla="val 31111"/>
            </a:avLst>
          </a:prstGeom>
          <a:solidFill>
            <a:srgbClr val="FFF9DE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9" name="selection-text-4">
            <a:extLst>
              <a:ext uri="{FF2B5EF4-FFF2-40B4-BE49-F238E27FC236}">
                <a16:creationId xmlns:a16="http://schemas.microsoft.com/office/drawing/2014/main" id="{F2542646-C068-4C69-95E4-F43CDB640747}"/>
              </a:ext>
            </a:extLst>
          </p:cNvPr>
          <p:cNvSpPr>
            <a:spLocks noGrp="1"/>
          </p:cNvSpPr>
          <p:nvPr/>
        </p:nvSpPr>
        <p:spPr>
          <a:xfrm>
            <a:off x="4467225" y="5048250"/>
            <a:ext cx="312420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5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Habilitação</a:t>
            </a:r>
          </a:p>
        </p:txBody>
      </p:sp>
      <p:sp>
        <p:nvSpPr>
          <p:cNvPr id="50" name="selection-node-5">
            <a:extLst>
              <a:ext uri="{FF2B5EF4-FFF2-40B4-BE49-F238E27FC236}">
                <a16:creationId xmlns:a16="http://schemas.microsoft.com/office/drawing/2014/main" id="{5EDC0F01-B334-48E4-9609-39EB8B741221}"/>
              </a:ext>
            </a:extLst>
          </p:cNvPr>
          <p:cNvSpPr>
            <a:spLocks noGrp="1"/>
          </p:cNvSpPr>
          <p:nvPr/>
        </p:nvSpPr>
        <p:spPr>
          <a:xfrm>
            <a:off x="4333875" y="5524500"/>
            <a:ext cx="3390900" cy="428625"/>
          </a:xfrm>
          <a:prstGeom prst="roundRect">
            <a:avLst>
              <a:gd name="adj" fmla="val 31111"/>
            </a:avLst>
          </a:prstGeom>
          <a:solidFill>
            <a:srgbClr val="FFF9DE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2" name="selection-text-5">
            <a:extLst>
              <a:ext uri="{FF2B5EF4-FFF2-40B4-BE49-F238E27FC236}">
                <a16:creationId xmlns:a16="http://schemas.microsoft.com/office/drawing/2014/main" id="{0C150149-17B7-4867-BD72-102A18EE1118}"/>
              </a:ext>
            </a:extLst>
          </p:cNvPr>
          <p:cNvSpPr>
            <a:spLocks noGrp="1"/>
          </p:cNvSpPr>
          <p:nvPr/>
        </p:nvSpPr>
        <p:spPr>
          <a:xfrm>
            <a:off x="4467225" y="5562600"/>
            <a:ext cx="312420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5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5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Recursos administrativos</a:t>
            </a:r>
          </a:p>
        </p:txBody>
      </p:sp>
      <p:sp>
        <p:nvSpPr>
          <p:cNvPr id="53" name="selection-context">
            <a:extLst>
              <a:ext uri="{FF2B5EF4-FFF2-40B4-BE49-F238E27FC236}">
                <a16:creationId xmlns:a16="http://schemas.microsoft.com/office/drawing/2014/main" id="{7B1C4AAA-280E-4CD9-A5C9-4974AAD6E99C}"/>
              </a:ext>
            </a:extLst>
          </p:cNvPr>
          <p:cNvSpPr>
            <a:spLocks noGrp="1"/>
          </p:cNvSpPr>
          <p:nvPr/>
        </p:nvSpPr>
        <p:spPr>
          <a:xfrm>
            <a:off x="4333875" y="6115050"/>
            <a:ext cx="3390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088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Julgamento conforme o critério do edital.</a:t>
            </a:r>
          </a:p>
          <a:p>
            <a:pPr algn="l">
              <a:defRPr sz="1088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088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Sequência usual, sujeita à inversão legal.</a:t>
            </a:r>
          </a:p>
        </p:txBody>
      </p:sp>
      <p:sp>
        <p:nvSpPr>
          <p:cNvPr id="54" name="award">
            <a:extLst>
              <a:ext uri="{FF2B5EF4-FFF2-40B4-BE49-F238E27FC236}">
                <a16:creationId xmlns:a16="http://schemas.microsoft.com/office/drawing/2014/main" id="{C43403D6-FA09-4F11-9669-BC6FB6D0D2F4}"/>
              </a:ext>
            </a:extLst>
          </p:cNvPr>
          <p:cNvSpPr>
            <a:spLocks noGrp="1"/>
          </p:cNvSpPr>
          <p:nvPr/>
        </p:nvSpPr>
        <p:spPr>
          <a:xfrm>
            <a:off x="8058150" y="2952750"/>
            <a:ext cx="3390900" cy="619125"/>
          </a:xfrm>
          <a:prstGeom prst="roundRect">
            <a:avLst>
              <a:gd name="adj" fmla="val 21538"/>
            </a:avLst>
          </a:prstGeom>
          <a:solidFill>
            <a:srgbClr val="EBF8F1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5" name="award-title">
            <a:extLst>
              <a:ext uri="{FF2B5EF4-FFF2-40B4-BE49-F238E27FC236}">
                <a16:creationId xmlns:a16="http://schemas.microsoft.com/office/drawing/2014/main" id="{FF6708AA-58E0-4298-B084-D81979247B99}"/>
              </a:ext>
            </a:extLst>
          </p:cNvPr>
          <p:cNvSpPr>
            <a:spLocks noGrp="1"/>
          </p:cNvSpPr>
          <p:nvPr/>
        </p:nvSpPr>
        <p:spPr>
          <a:xfrm>
            <a:off x="8210550" y="3019425"/>
            <a:ext cx="30861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6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6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6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6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6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6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6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6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6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6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6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pPr>
            <a:r>
              <a:rPr sz="1650" b="1">
                <a:solidFill>
                  <a:srgbClr val="00864B"/>
                </a:solidFill>
                <a:latin typeface="Segoe UI"/>
                <a:ea typeface="Segoe UI"/>
                <a:cs typeface="Segoe UI"/>
              </a:rPr>
              <a:t>Adjudicação e homologação</a:t>
            </a:r>
          </a:p>
        </p:txBody>
      </p:sp>
      <p:sp>
        <p:nvSpPr>
          <p:cNvPr id="56" name="award-detail">
            <a:extLst>
              <a:ext uri="{FF2B5EF4-FFF2-40B4-BE49-F238E27FC236}">
                <a16:creationId xmlns:a16="http://schemas.microsoft.com/office/drawing/2014/main" id="{348BD3F9-3AE6-4FE7-85D6-BC3FF78ED310}"/>
              </a:ext>
            </a:extLst>
          </p:cNvPr>
          <p:cNvSpPr>
            <a:spLocks noGrp="1"/>
          </p:cNvSpPr>
          <p:nvPr/>
        </p:nvSpPr>
        <p:spPr>
          <a:xfrm>
            <a:off x="8210550" y="3305175"/>
            <a:ext cx="30861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163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163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Autoridade superior encerra a licitação</a:t>
            </a:r>
          </a:p>
        </p:txBody>
      </p:sp>
      <p:sp>
        <p:nvSpPr>
          <p:cNvPr id="57" name="post-bidding-label">
            <a:extLst>
              <a:ext uri="{FF2B5EF4-FFF2-40B4-BE49-F238E27FC236}">
                <a16:creationId xmlns:a16="http://schemas.microsoft.com/office/drawing/2014/main" id="{03B6E55D-981C-4D58-808F-06BA0ADAF0FC}"/>
              </a:ext>
            </a:extLst>
          </p:cNvPr>
          <p:cNvSpPr>
            <a:spLocks noGrp="1"/>
          </p:cNvSpPr>
          <p:nvPr/>
        </p:nvSpPr>
        <p:spPr>
          <a:xfrm>
            <a:off x="8058150" y="3733800"/>
            <a:ext cx="33909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0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864B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864B"/>
                </a:solidFill>
                <a:latin typeface="Segoe UI"/>
                <a:ea typeface="Segoe UI"/>
                <a:cs typeface="Segoe UI"/>
              </a:rPr>
              <a:t>APÓS O ENCERRAMENTO</a:t>
            </a:r>
          </a:p>
        </p:txBody>
      </p:sp>
      <p:sp>
        <p:nvSpPr>
          <p:cNvPr id="58" name="contract">
            <a:extLst>
              <a:ext uri="{FF2B5EF4-FFF2-40B4-BE49-F238E27FC236}">
                <a16:creationId xmlns:a16="http://schemas.microsoft.com/office/drawing/2014/main" id="{1F2E5A35-57DD-4A04-B30E-3B64948C4F36}"/>
              </a:ext>
            </a:extLst>
          </p:cNvPr>
          <p:cNvSpPr>
            <a:spLocks noGrp="1"/>
          </p:cNvSpPr>
          <p:nvPr/>
        </p:nvSpPr>
        <p:spPr>
          <a:xfrm>
            <a:off x="8058150" y="4067175"/>
            <a:ext cx="3390900" cy="733425"/>
          </a:xfrm>
          <a:prstGeom prst="roundRect">
            <a:avLst>
              <a:gd name="adj" fmla="val 18182"/>
            </a:avLst>
          </a:prstGeom>
          <a:solidFill>
            <a:srgbClr val="EBF8F1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9" name="contract-title">
            <a:extLst>
              <a:ext uri="{FF2B5EF4-FFF2-40B4-BE49-F238E27FC236}">
                <a16:creationId xmlns:a16="http://schemas.microsoft.com/office/drawing/2014/main" id="{D0C73E9D-0C90-47AA-A4F6-8EF68ABDF9D3}"/>
              </a:ext>
            </a:extLst>
          </p:cNvPr>
          <p:cNvSpPr>
            <a:spLocks noGrp="1"/>
          </p:cNvSpPr>
          <p:nvPr/>
        </p:nvSpPr>
        <p:spPr>
          <a:xfrm>
            <a:off x="8210550" y="4133850"/>
            <a:ext cx="3086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575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75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75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75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75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75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75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75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75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75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575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575" b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Formalização da contratação</a:t>
            </a:r>
          </a:p>
        </p:txBody>
      </p:sp>
      <p:sp>
        <p:nvSpPr>
          <p:cNvPr id="60" name="contract-detail">
            <a:extLst>
              <a:ext uri="{FF2B5EF4-FFF2-40B4-BE49-F238E27FC236}">
                <a16:creationId xmlns:a16="http://schemas.microsoft.com/office/drawing/2014/main" id="{B3EA233F-140C-4707-A62F-46452B5D602C}"/>
              </a:ext>
            </a:extLst>
          </p:cNvPr>
          <p:cNvSpPr>
            <a:spLocks noGrp="1"/>
          </p:cNvSpPr>
          <p:nvPr/>
        </p:nvSpPr>
        <p:spPr>
          <a:xfrm>
            <a:off x="8210550" y="4438650"/>
            <a:ext cx="3086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2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27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Contrato ou instrumento hábil</a:t>
            </a:r>
          </a:p>
          <a:p>
            <a:pPr algn="l">
              <a:defRPr sz="12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27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 divulgação para eficácia</a:t>
            </a:r>
          </a:p>
        </p:txBody>
      </p:sp>
      <p:sp>
        <p:nvSpPr>
          <p:cNvPr id="61" name="execution">
            <a:extLst>
              <a:ext uri="{FF2B5EF4-FFF2-40B4-BE49-F238E27FC236}">
                <a16:creationId xmlns:a16="http://schemas.microsoft.com/office/drawing/2014/main" id="{0E42EDD7-35E7-47B7-91E9-C8B4467609B5}"/>
              </a:ext>
            </a:extLst>
          </p:cNvPr>
          <p:cNvSpPr>
            <a:spLocks noGrp="1"/>
          </p:cNvSpPr>
          <p:nvPr/>
        </p:nvSpPr>
        <p:spPr>
          <a:xfrm>
            <a:off x="8058150" y="5000625"/>
            <a:ext cx="3390900" cy="742950"/>
          </a:xfrm>
          <a:prstGeom prst="roundRect">
            <a:avLst>
              <a:gd name="adj" fmla="val 17949"/>
            </a:avLst>
          </a:prstGeom>
          <a:solidFill>
            <a:srgbClr val="EBF8F1"/>
          </a:solidFill>
          <a:ln w="9525">
            <a:solidFill>
              <a:srgbClr val="DADEE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3" name="execution-title">
            <a:extLst>
              <a:ext uri="{FF2B5EF4-FFF2-40B4-BE49-F238E27FC236}">
                <a16:creationId xmlns:a16="http://schemas.microsoft.com/office/drawing/2014/main" id="{69DC330E-F857-40CD-A0C2-58687ECB1F1C}"/>
              </a:ext>
            </a:extLst>
          </p:cNvPr>
          <p:cNvSpPr>
            <a:spLocks noGrp="1"/>
          </p:cNvSpPr>
          <p:nvPr/>
        </p:nvSpPr>
        <p:spPr>
          <a:xfrm>
            <a:off x="8210550" y="5067300"/>
            <a:ext cx="3086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65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65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65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65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65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65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65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65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65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65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650" b="1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650" b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Gestão e fiscalização</a:t>
            </a:r>
          </a:p>
        </p:txBody>
      </p:sp>
      <p:sp>
        <p:nvSpPr>
          <p:cNvPr id="64" name="execution-detail">
            <a:extLst>
              <a:ext uri="{FF2B5EF4-FFF2-40B4-BE49-F238E27FC236}">
                <a16:creationId xmlns:a16="http://schemas.microsoft.com/office/drawing/2014/main" id="{69F48FE3-EC40-4193-8687-DCA24EC6953A}"/>
              </a:ext>
            </a:extLst>
          </p:cNvPr>
          <p:cNvSpPr>
            <a:spLocks noGrp="1"/>
          </p:cNvSpPr>
          <p:nvPr/>
        </p:nvSpPr>
        <p:spPr>
          <a:xfrm>
            <a:off x="8210550" y="5372100"/>
            <a:ext cx="3086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35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35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35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35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35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35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35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35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35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35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35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Execução, recebimento</a:t>
            </a:r>
          </a:p>
          <a:p>
            <a:pPr algn="l">
              <a:defRPr sz="135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35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 pagamento regular</a:t>
            </a:r>
          </a:p>
        </p:txBody>
      </p:sp>
      <p:sp>
        <p:nvSpPr>
          <p:cNvPr id="65" name="srp-note">
            <a:extLst>
              <a:ext uri="{FF2B5EF4-FFF2-40B4-BE49-F238E27FC236}">
                <a16:creationId xmlns:a16="http://schemas.microsoft.com/office/drawing/2014/main" id="{7859EE3E-CCDD-4ABC-8C0C-9B917F0E8EA0}"/>
              </a:ext>
            </a:extLst>
          </p:cNvPr>
          <p:cNvSpPr>
            <a:spLocks noGrp="1"/>
          </p:cNvSpPr>
          <p:nvPr/>
        </p:nvSpPr>
        <p:spPr>
          <a:xfrm>
            <a:off x="8058150" y="5915025"/>
            <a:ext cx="3390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125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No SRP, a ata registra condições para</a:t>
            </a:r>
          </a:p>
          <a:p>
            <a: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125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futuras contratações; não é o contrato.</a:t>
            </a:r>
          </a:p>
        </p:txBody>
      </p:sp>
      <p:sp>
        <p:nvSpPr>
          <p:cNvPr id="66" name="source">
            <a:extLst>
              <a:ext uri="{FF2B5EF4-FFF2-40B4-BE49-F238E27FC236}">
                <a16:creationId xmlns:a16="http://schemas.microsoft.com/office/drawing/2014/main" id="{D3933BED-A283-4E12-BC7F-2CB6734BEA3D}"/>
              </a:ext>
            </a:extLst>
          </p:cNvPr>
          <p:cNvSpPr>
            <a:spLocks noGrp="1"/>
          </p:cNvSpPr>
          <p:nvPr/>
        </p:nvSpPr>
        <p:spPr>
          <a:xfrm>
            <a:off x="609600" y="6505575"/>
            <a:ext cx="104775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Lei 14.133/2021, arts. 17, 18, 53, 54, 71, 83, 94, 117 e 150. Ressalvas e fontes nas notas.</a:t>
            </a:r>
          </a:p>
        </p:txBody>
      </p:sp>
    </p:spTree>
    <p:extLst>
      <p:ext uri="{BB962C8B-B14F-4D97-AF65-F5344CB8AC3E}">
        <p14:creationId xmlns:p14="http://schemas.microsoft.com/office/powerpoint/2010/main" val="707758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8455C-9658-7173-8D0B-8B99F332E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heme-header">
            <a:extLst>
              <a:ext uri="{FF2B5EF4-FFF2-40B4-BE49-F238E27FC236}">
                <a16:creationId xmlns:a16="http://schemas.microsoft.com/office/drawing/2014/main" id="{0A2782E2-3120-585D-CF94-07AED1515F0A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 dirty="0" err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</a:t>
            </a:r>
            <a:r>
              <a:rPr sz="1725" b="1" dirty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725" b="1" dirty="0" err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Recorrentes</a:t>
            </a:r>
            <a:r>
              <a:rPr sz="1725" b="1" dirty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 e Boas Práticas sob a </a:t>
            </a:r>
            <a:r>
              <a:rPr sz="1725" b="1" dirty="0" err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Ótica</a:t>
            </a:r>
            <a:r>
              <a:rPr sz="1725" b="1" dirty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 do Controle </a:t>
            </a:r>
            <a:r>
              <a:rPr sz="1725" b="1" dirty="0" err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Externo</a:t>
            </a:r>
            <a:endParaRPr sz="1725" b="1" dirty="0">
              <a:solidFill>
                <a:srgbClr val="FFFFFF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A2255B84-7D5D-96EF-A5A7-49FBA465D9F8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FALHAS NO PLANEJAMENTO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E36C517B-527E-0219-2163-6E337D7289BF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Três blocos com foco nos achados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A502A94D-B166-F4E1-B2F2-C300A3E8C0AF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3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B620D278-205A-064D-5843-9B57335D9535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3467100" cy="2114550"/>
          </a:xfrm>
          <a:prstGeom prst="roundRect">
            <a:avLst>
              <a:gd name="adj" fmla="val 9009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7D62F08-6613-9027-1A7F-E1209071AC53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47625" cy="2114550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1  FALHAS NO PLANEJAMENTO-label">
            <a:extLst>
              <a:ext uri="{FF2B5EF4-FFF2-40B4-BE49-F238E27FC236}">
                <a16:creationId xmlns:a16="http://schemas.microsoft.com/office/drawing/2014/main" id="{36AC51BA-55A3-2804-C7FC-5754F8708CA6}"/>
              </a:ext>
            </a:extLst>
          </p:cNvPr>
          <p:cNvSpPr>
            <a:spLocks noGrp="1"/>
          </p:cNvSpPr>
          <p:nvPr/>
        </p:nvSpPr>
        <p:spPr>
          <a:xfrm>
            <a:off x="781050" y="2695575"/>
            <a:ext cx="3124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275" b="1" dirty="0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1  FALHAS NO PLANEJAMENTO</a:t>
            </a:r>
          </a:p>
        </p:txBody>
      </p:sp>
      <p:sp>
        <p:nvSpPr>
          <p:cNvPr id="9" name="1  FALHAS NO PLANEJAMENTO-body">
            <a:extLst>
              <a:ext uri="{FF2B5EF4-FFF2-40B4-BE49-F238E27FC236}">
                <a16:creationId xmlns:a16="http://schemas.microsoft.com/office/drawing/2014/main" id="{487D65E3-C375-B084-5524-6E9F30447DCD}"/>
              </a:ext>
            </a:extLst>
          </p:cNvPr>
          <p:cNvSpPr>
            <a:spLocks noGrp="1"/>
          </p:cNvSpPr>
          <p:nvPr/>
        </p:nvSpPr>
        <p:spPr>
          <a:xfrm>
            <a:off x="781050" y="3000375"/>
            <a:ext cx="3124200" cy="1609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Demanda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,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preços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,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modelagem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seleção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A6417417-BED7-4A39-46A3-2B835802784B}"/>
              </a:ext>
            </a:extLst>
          </p:cNvPr>
          <p:cNvSpPr>
            <a:spLocks noGrp="1"/>
          </p:cNvSpPr>
          <p:nvPr/>
        </p:nvSpPr>
        <p:spPr>
          <a:xfrm>
            <a:off x="4295775" y="2571750"/>
            <a:ext cx="3467100" cy="2114550"/>
          </a:xfrm>
          <a:prstGeom prst="roundRect">
            <a:avLst>
              <a:gd name="adj" fmla="val 9009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AE97340-3386-2E77-F639-B5F716BC77F1}"/>
              </a:ext>
            </a:extLst>
          </p:cNvPr>
          <p:cNvSpPr>
            <a:spLocks noGrp="1"/>
          </p:cNvSpPr>
          <p:nvPr/>
        </p:nvSpPr>
        <p:spPr>
          <a:xfrm>
            <a:off x="4295775" y="2571750"/>
            <a:ext cx="47625" cy="2114550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2  FALHAS NA EXECUÇÃO-label">
            <a:extLst>
              <a:ext uri="{FF2B5EF4-FFF2-40B4-BE49-F238E27FC236}">
                <a16:creationId xmlns:a16="http://schemas.microsoft.com/office/drawing/2014/main" id="{B3F406B6-FC3F-E63C-8183-5C466E288D44}"/>
              </a:ext>
            </a:extLst>
          </p:cNvPr>
          <p:cNvSpPr>
            <a:spLocks noGrp="1"/>
          </p:cNvSpPr>
          <p:nvPr/>
        </p:nvSpPr>
        <p:spPr>
          <a:xfrm>
            <a:off x="4467225" y="2695575"/>
            <a:ext cx="3124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2  FALHAS NA EXECUÇÃO</a:t>
            </a:r>
          </a:p>
        </p:txBody>
      </p:sp>
      <p:sp>
        <p:nvSpPr>
          <p:cNvPr id="13" name="2  FALHAS NA EXECUÇÃO-body">
            <a:extLst>
              <a:ext uri="{FF2B5EF4-FFF2-40B4-BE49-F238E27FC236}">
                <a16:creationId xmlns:a16="http://schemas.microsoft.com/office/drawing/2014/main" id="{5A946A37-3D64-09EF-0C4F-B1C4FFDDA4EF}"/>
              </a:ext>
            </a:extLst>
          </p:cNvPr>
          <p:cNvSpPr>
            <a:spLocks noGrp="1"/>
          </p:cNvSpPr>
          <p:nvPr/>
        </p:nvSpPr>
        <p:spPr>
          <a:xfrm>
            <a:off x="4467225" y="3000375"/>
            <a:ext cx="3124200" cy="1609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Fiscalização,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evidências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pagamentos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CCF43C02-D042-AE41-4777-C523703E11B5}"/>
              </a:ext>
            </a:extLst>
          </p:cNvPr>
          <p:cNvSpPr>
            <a:spLocks noGrp="1"/>
          </p:cNvSpPr>
          <p:nvPr/>
        </p:nvSpPr>
        <p:spPr>
          <a:xfrm>
            <a:off x="7981950" y="2571750"/>
            <a:ext cx="3467100" cy="2114550"/>
          </a:xfrm>
          <a:prstGeom prst="roundRect">
            <a:avLst>
              <a:gd name="adj" fmla="val 9009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0280FF0E-A401-97F5-41FF-16552B983A3B}"/>
              </a:ext>
            </a:extLst>
          </p:cNvPr>
          <p:cNvSpPr>
            <a:spLocks noGrp="1"/>
          </p:cNvSpPr>
          <p:nvPr/>
        </p:nvSpPr>
        <p:spPr>
          <a:xfrm>
            <a:off x="7981950" y="2571750"/>
            <a:ext cx="47625" cy="2114550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3  BOAS PRÁTICAS-label">
            <a:extLst>
              <a:ext uri="{FF2B5EF4-FFF2-40B4-BE49-F238E27FC236}">
                <a16:creationId xmlns:a16="http://schemas.microsoft.com/office/drawing/2014/main" id="{DE274A64-B64C-2579-91C9-16FF3E778FC8}"/>
              </a:ext>
            </a:extLst>
          </p:cNvPr>
          <p:cNvSpPr>
            <a:spLocks noGrp="1"/>
          </p:cNvSpPr>
          <p:nvPr/>
        </p:nvSpPr>
        <p:spPr>
          <a:xfrm>
            <a:off x="8153400" y="2695575"/>
            <a:ext cx="31242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3  BOAS PRÁTICAS</a:t>
            </a:r>
          </a:p>
        </p:txBody>
      </p:sp>
      <p:sp>
        <p:nvSpPr>
          <p:cNvPr id="17" name="3  BOAS PRÁTICAS-body">
            <a:extLst>
              <a:ext uri="{FF2B5EF4-FFF2-40B4-BE49-F238E27FC236}">
                <a16:creationId xmlns:a16="http://schemas.microsoft.com/office/drawing/2014/main" id="{DE567290-444E-D5D5-0FB8-233653041935}"/>
              </a:ext>
            </a:extLst>
          </p:cNvPr>
          <p:cNvSpPr>
            <a:spLocks noGrp="1"/>
          </p:cNvSpPr>
          <p:nvPr/>
        </p:nvSpPr>
        <p:spPr>
          <a:xfrm>
            <a:off x="8153400" y="3000375"/>
            <a:ext cx="3124200" cy="1609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Controles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,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responsabilidades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prevenção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4F752307-5146-1C80-B273-2D1AD19FFD34}"/>
              </a:ext>
            </a:extLst>
          </p:cNvPr>
          <p:cNvSpPr>
            <a:spLocks noGrp="1"/>
          </p:cNvSpPr>
          <p:nvPr/>
        </p:nvSpPr>
        <p:spPr>
          <a:xfrm>
            <a:off x="609600" y="4972050"/>
            <a:ext cx="10839450" cy="1104900"/>
          </a:xfrm>
          <a:prstGeom prst="roundRect">
            <a:avLst>
              <a:gd name="adj" fmla="val 17241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method">
            <a:extLst>
              <a:ext uri="{FF2B5EF4-FFF2-40B4-BE49-F238E27FC236}">
                <a16:creationId xmlns:a16="http://schemas.microsoft.com/office/drawing/2014/main" id="{EE5CD5E5-5797-4E83-2735-878424BBE941}"/>
              </a:ext>
            </a:extLst>
          </p:cNvPr>
          <p:cNvSpPr>
            <a:spLocks noGrp="1"/>
          </p:cNvSpPr>
          <p:nvPr/>
        </p:nvSpPr>
        <p:spPr>
          <a:xfrm>
            <a:off x="809625" y="5114925"/>
            <a:ext cx="10001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3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3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3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3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3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3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3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3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3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3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3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3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EM CADA ACHADO</a:t>
            </a:r>
          </a:p>
        </p:txBody>
      </p:sp>
      <p:sp>
        <p:nvSpPr>
          <p:cNvPr id="20" name="method-body">
            <a:extLst>
              <a:ext uri="{FF2B5EF4-FFF2-40B4-BE49-F238E27FC236}">
                <a16:creationId xmlns:a16="http://schemas.microsoft.com/office/drawing/2014/main" id="{57170CB6-2EF6-3CC0-EA40-989F635C31F7}"/>
              </a:ext>
            </a:extLst>
          </p:cNvPr>
          <p:cNvSpPr>
            <a:spLocks noGrp="1"/>
          </p:cNvSpPr>
          <p:nvPr/>
        </p:nvSpPr>
        <p:spPr>
          <a:xfrm>
            <a:off x="809625" y="55245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02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025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Descrição</a:t>
            </a:r>
            <a:r>
              <a:rPr sz="2025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→ </a:t>
            </a:r>
            <a:r>
              <a:rPr sz="2025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critério</a:t>
            </a:r>
            <a:r>
              <a:rPr sz="2025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→ </a:t>
            </a:r>
            <a:r>
              <a:rPr sz="2025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consequências</a:t>
            </a:r>
            <a:r>
              <a:rPr sz="2025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→ </a:t>
            </a:r>
            <a:r>
              <a:rPr sz="2025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responsabilização</a:t>
            </a:r>
            <a:r>
              <a:rPr sz="2025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em </a:t>
            </a:r>
            <a:r>
              <a:rPr sz="2025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tese</a:t>
            </a:r>
            <a:r>
              <a:rPr lang="pt-BR" sz="2025" b="1" dirty="0">
                <a:solidFill>
                  <a:srgbClr val="05105C"/>
                </a:solidFill>
                <a:latin typeface="Segoe UI"/>
                <a:ea typeface="Segoe UI"/>
                <a:cs typeface="Segoe UI"/>
                <a:sym typeface="Wingdings" panose="05000000000000000000" pitchFamily="2" charset="2"/>
              </a:rPr>
              <a:t>BOAS PRÁTICAS</a:t>
            </a:r>
            <a:endParaRPr sz="2025" b="1" dirty="0">
              <a:solidFill>
                <a:srgbClr val="05105C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21" name="scope">
            <a:extLst>
              <a:ext uri="{FF2B5EF4-FFF2-40B4-BE49-F238E27FC236}">
                <a16:creationId xmlns:a16="http://schemas.microsoft.com/office/drawing/2014/main" id="{FE972A18-75AA-094A-B19C-581DF2E68009}"/>
              </a:ext>
            </a:extLst>
          </p:cNvPr>
          <p:cNvSpPr>
            <a:spLocks noGrp="1"/>
          </p:cNvSpPr>
          <p:nvPr/>
        </p:nvSpPr>
        <p:spPr>
          <a:xfrm>
            <a:off x="609600" y="6191250"/>
            <a:ext cx="10858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75" dirty="0" err="1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Exemplos</a:t>
            </a:r>
            <a:r>
              <a:rPr sz="1275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275" dirty="0" err="1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técnicos</a:t>
            </a:r>
            <a:r>
              <a:rPr sz="1275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: </a:t>
            </a:r>
            <a:r>
              <a:rPr sz="1275" dirty="0" err="1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risco</a:t>
            </a:r>
            <a:r>
              <a:rPr sz="1275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, </a:t>
            </a:r>
            <a:r>
              <a:rPr sz="1275" dirty="0" err="1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indício</a:t>
            </a:r>
            <a:r>
              <a:rPr sz="1275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275" dirty="0" err="1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dano</a:t>
            </a:r>
            <a:r>
              <a:rPr sz="1275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275" dirty="0" err="1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comprovado</a:t>
            </a:r>
            <a:r>
              <a:rPr sz="1275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275" dirty="0" err="1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exigem</a:t>
            </a:r>
            <a:r>
              <a:rPr sz="1275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275" dirty="0" err="1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tratamentos</a:t>
            </a:r>
            <a:r>
              <a:rPr sz="1275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275" dirty="0" err="1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distintos</a:t>
            </a:r>
            <a:r>
              <a:rPr sz="1275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7551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6B553-7F6B-8493-7634-45C961691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2011680" y="73152"/>
            <a:ext cx="9555480" cy="8961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50" b="1" i="0">
                <a:solidFill>
                  <a:srgbClr val="FFFFFF"/>
                </a:solidFill>
                <a:latin typeface="Segoe UI"/>
              </a:rPr>
              <a:t>Falhas Recorrentes e Boas Práticas sob a Ótica do Controle Externo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01686" y="1472184"/>
            <a:ext cx="1088136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500" b="1" i="0" dirty="0">
                <a:solidFill>
                  <a:srgbClr val="05105C"/>
                </a:solidFill>
                <a:latin typeface="Segoe UI"/>
              </a:rPr>
              <a:t>TRÊS ETAPAS, UMA MESMA CADEIA DE RISCOS</a:t>
            </a:r>
          </a:p>
        </p:txBody>
      </p:sp>
      <p:sp>
        <p:nvSpPr>
          <p:cNvPr id="33" name="Oval 32"/>
          <p:cNvSpPr/>
          <p:nvPr/>
        </p:nvSpPr>
        <p:spPr>
          <a:xfrm>
            <a:off x="1856231" y="2587752"/>
            <a:ext cx="950976" cy="950976"/>
          </a:xfrm>
          <a:prstGeom prst="ellipse">
            <a:avLst/>
          </a:prstGeom>
          <a:solidFill>
            <a:srgbClr val="204A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 dirty="0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399" y="3657600"/>
            <a:ext cx="283464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750" b="1" i="0" dirty="0">
                <a:solidFill>
                  <a:srgbClr val="05105C"/>
                </a:solidFill>
                <a:latin typeface="Segoe UI"/>
              </a:rPr>
              <a:t>PLANEJAMENTO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8679" y="4462272"/>
            <a:ext cx="2926080" cy="4678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lang="pt-BR" sz="1280" dirty="0">
                <a:solidFill>
                  <a:srgbClr val="23272E"/>
                </a:solidFill>
                <a:latin typeface="Segoe UI"/>
              </a:rPr>
              <a:t>PCA</a:t>
            </a:r>
            <a:r>
              <a:rPr sz="1280" b="0" i="0" dirty="0">
                <a:solidFill>
                  <a:srgbClr val="23272E"/>
                </a:solidFill>
                <a:latin typeface="Segoe UI"/>
              </a:rPr>
              <a:t> • ETP • TR
</a:t>
            </a:r>
            <a:r>
              <a:rPr sz="1280" b="0" i="0" dirty="0" err="1">
                <a:solidFill>
                  <a:srgbClr val="23272E"/>
                </a:solidFill>
                <a:latin typeface="Segoe UI"/>
              </a:rPr>
              <a:t>quantidades</a:t>
            </a:r>
            <a:r>
              <a:rPr sz="1280" b="0" i="0" dirty="0">
                <a:solidFill>
                  <a:srgbClr val="23272E"/>
                </a:solidFill>
                <a:latin typeface="Segoe UI"/>
              </a:rPr>
              <a:t> • </a:t>
            </a:r>
            <a:r>
              <a:rPr sz="1280" b="0" i="0" dirty="0" err="1">
                <a:solidFill>
                  <a:srgbClr val="23272E"/>
                </a:solidFill>
                <a:latin typeface="Segoe UI"/>
              </a:rPr>
              <a:t>preços</a:t>
            </a:r>
            <a:r>
              <a:rPr sz="1280" b="0" i="0" dirty="0">
                <a:solidFill>
                  <a:srgbClr val="23272E"/>
                </a:solidFill>
                <a:latin typeface="Segoe UI"/>
              </a:rPr>
              <a:t> • </a:t>
            </a:r>
            <a:r>
              <a:rPr sz="1280" b="0" i="0" dirty="0" err="1">
                <a:solidFill>
                  <a:srgbClr val="23272E"/>
                </a:solidFill>
                <a:latin typeface="Segoe UI"/>
              </a:rPr>
              <a:t>riscos</a:t>
            </a:r>
            <a:endParaRPr sz="1280" b="0" i="0" dirty="0">
              <a:solidFill>
                <a:srgbClr val="23272E"/>
              </a:solidFill>
              <a:latin typeface="Segoe UI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5800346" y="2514599"/>
            <a:ext cx="950976" cy="950976"/>
          </a:xfrm>
          <a:prstGeom prst="ellipse">
            <a:avLst/>
          </a:prstGeom>
          <a:solidFill>
            <a:srgbClr val="F194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 dirty="0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72584" y="3657600"/>
            <a:ext cx="283464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750" b="1" i="0" dirty="0">
                <a:solidFill>
                  <a:srgbClr val="05105C"/>
                </a:solidFill>
                <a:latin typeface="Segoe UI"/>
              </a:rPr>
              <a:t>LICITAÇÃO /
CONTRATAÇÃO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26864" y="4462272"/>
            <a:ext cx="2926080" cy="8412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80" b="0" i="0" dirty="0" err="1">
                <a:solidFill>
                  <a:srgbClr val="23272E"/>
                </a:solidFill>
                <a:latin typeface="Segoe UI"/>
              </a:rPr>
              <a:t>edital</a:t>
            </a:r>
            <a:r>
              <a:rPr sz="1280" b="0" i="0" dirty="0">
                <a:solidFill>
                  <a:srgbClr val="23272E"/>
                </a:solidFill>
                <a:latin typeface="Segoe UI"/>
              </a:rPr>
              <a:t> • </a:t>
            </a:r>
            <a:r>
              <a:rPr sz="1280" b="0" i="0" dirty="0" err="1">
                <a:solidFill>
                  <a:srgbClr val="23272E"/>
                </a:solidFill>
                <a:latin typeface="Segoe UI"/>
              </a:rPr>
              <a:t>competição</a:t>
            </a:r>
            <a:r>
              <a:rPr sz="1280" b="0" i="0" dirty="0">
                <a:solidFill>
                  <a:srgbClr val="23272E"/>
                </a:solidFill>
                <a:latin typeface="Segoe UI"/>
              </a:rPr>
              <a:t> • </a:t>
            </a:r>
            <a:r>
              <a:rPr sz="1280" b="0" i="0" dirty="0" err="1">
                <a:solidFill>
                  <a:srgbClr val="23272E"/>
                </a:solidFill>
                <a:latin typeface="Segoe UI"/>
              </a:rPr>
              <a:t>julgamento</a:t>
            </a:r>
            <a:r>
              <a:rPr sz="1280" b="0" i="0" dirty="0">
                <a:solidFill>
                  <a:srgbClr val="23272E"/>
                </a:solidFill>
                <a:latin typeface="Segoe UI"/>
              </a:rPr>
              <a:t>
</a:t>
            </a:r>
            <a:r>
              <a:rPr sz="1280" b="0" i="0" dirty="0" err="1">
                <a:solidFill>
                  <a:srgbClr val="23272E"/>
                </a:solidFill>
                <a:latin typeface="Segoe UI"/>
              </a:rPr>
              <a:t>habilitação</a:t>
            </a:r>
            <a:r>
              <a:rPr sz="1280" b="0" i="0" dirty="0">
                <a:solidFill>
                  <a:srgbClr val="23272E"/>
                </a:solidFill>
                <a:latin typeface="Segoe UI"/>
              </a:rPr>
              <a:t> • </a:t>
            </a:r>
            <a:r>
              <a:rPr sz="1280" b="0" i="0" dirty="0" err="1">
                <a:solidFill>
                  <a:srgbClr val="23272E"/>
                </a:solidFill>
                <a:latin typeface="Segoe UI"/>
              </a:rPr>
              <a:t>contratação</a:t>
            </a:r>
            <a:r>
              <a:rPr sz="128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80" b="0" i="0" dirty="0" err="1">
                <a:solidFill>
                  <a:srgbClr val="23272E"/>
                </a:solidFill>
                <a:latin typeface="Segoe UI"/>
              </a:rPr>
              <a:t>direta</a:t>
            </a:r>
            <a:r>
              <a:rPr sz="1280" b="0" i="0" dirty="0">
                <a:solidFill>
                  <a:srgbClr val="23272E"/>
                </a:solidFill>
                <a:latin typeface="Segoe UI"/>
              </a:rPr>
              <a:t> • SRP</a:t>
            </a:r>
          </a:p>
        </p:txBody>
      </p:sp>
      <p:sp>
        <p:nvSpPr>
          <p:cNvPr id="39" name="Oval 38"/>
          <p:cNvSpPr/>
          <p:nvPr/>
        </p:nvSpPr>
        <p:spPr>
          <a:xfrm>
            <a:off x="9409177" y="2542032"/>
            <a:ext cx="950976" cy="950976"/>
          </a:xfrm>
          <a:prstGeom prst="ellipse">
            <a:avLst/>
          </a:prstGeom>
          <a:solidFill>
            <a:srgbClr val="00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30767" y="3657600"/>
            <a:ext cx="283464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750" b="1" i="0" dirty="0">
                <a:solidFill>
                  <a:srgbClr val="05105C"/>
                </a:solidFill>
                <a:latin typeface="Segoe UI"/>
              </a:rPr>
              <a:t>GESTÃO /
FISCALIZAÇÃO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85048" y="4462272"/>
            <a:ext cx="2926080" cy="8412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80" b="0" i="0" dirty="0" err="1">
                <a:solidFill>
                  <a:srgbClr val="23272E"/>
                </a:solidFill>
                <a:latin typeface="Segoe UI"/>
              </a:rPr>
              <a:t>execução</a:t>
            </a:r>
            <a:r>
              <a:rPr sz="1280" b="0" i="0" dirty="0">
                <a:solidFill>
                  <a:srgbClr val="23272E"/>
                </a:solidFill>
                <a:latin typeface="Segoe UI"/>
              </a:rPr>
              <a:t> • </a:t>
            </a:r>
            <a:r>
              <a:rPr sz="1280" b="0" i="0" dirty="0" err="1">
                <a:solidFill>
                  <a:srgbClr val="23272E"/>
                </a:solidFill>
                <a:latin typeface="Segoe UI"/>
              </a:rPr>
              <a:t>medição</a:t>
            </a:r>
            <a:r>
              <a:rPr sz="1280" b="0" i="0" dirty="0">
                <a:solidFill>
                  <a:srgbClr val="23272E"/>
                </a:solidFill>
                <a:latin typeface="Segoe UI"/>
              </a:rPr>
              <a:t> • </a:t>
            </a:r>
            <a:r>
              <a:rPr sz="1280" b="0" i="0" dirty="0" err="1">
                <a:solidFill>
                  <a:srgbClr val="23272E"/>
                </a:solidFill>
                <a:latin typeface="Segoe UI"/>
              </a:rPr>
              <a:t>recebimento</a:t>
            </a:r>
            <a:r>
              <a:rPr sz="1280" b="0" i="0" dirty="0">
                <a:solidFill>
                  <a:srgbClr val="23272E"/>
                </a:solidFill>
                <a:latin typeface="Segoe UI"/>
              </a:rPr>
              <a:t>
</a:t>
            </a:r>
            <a:r>
              <a:rPr sz="1280" b="0" i="0" dirty="0" err="1">
                <a:solidFill>
                  <a:srgbClr val="23272E"/>
                </a:solidFill>
                <a:latin typeface="Segoe UI"/>
              </a:rPr>
              <a:t>pagamento</a:t>
            </a:r>
            <a:r>
              <a:rPr sz="1280" b="0" i="0" dirty="0">
                <a:solidFill>
                  <a:srgbClr val="23272E"/>
                </a:solidFill>
                <a:latin typeface="Segoe UI"/>
              </a:rPr>
              <a:t> • </a:t>
            </a:r>
            <a:r>
              <a:rPr sz="1280" b="0" i="0" dirty="0" err="1">
                <a:solidFill>
                  <a:srgbClr val="23272E"/>
                </a:solidFill>
                <a:latin typeface="Segoe UI"/>
              </a:rPr>
              <a:t>sanções</a:t>
            </a:r>
            <a:r>
              <a:rPr sz="1280" b="0" i="0" dirty="0">
                <a:solidFill>
                  <a:srgbClr val="23272E"/>
                </a:solidFill>
                <a:latin typeface="Segoe UI"/>
              </a:rPr>
              <a:t> • </a:t>
            </a:r>
            <a:r>
              <a:rPr sz="1280" b="0" i="0" dirty="0" err="1">
                <a:solidFill>
                  <a:srgbClr val="23272E"/>
                </a:solidFill>
                <a:latin typeface="Segoe UI"/>
              </a:rPr>
              <a:t>transparência</a:t>
            </a:r>
            <a:endParaRPr sz="1280" b="0" i="0" dirty="0">
              <a:solidFill>
                <a:srgbClr val="23272E"/>
              </a:solidFill>
              <a:latin typeface="Segoe UI"/>
            </a:endParaRPr>
          </a:p>
        </p:txBody>
      </p:sp>
      <p:cxnSp>
        <p:nvCxnSpPr>
          <p:cNvPr id="42" name="Connector 41"/>
          <p:cNvCxnSpPr/>
          <p:nvPr/>
        </p:nvCxnSpPr>
        <p:spPr>
          <a:xfrm>
            <a:off x="2834640" y="3017520"/>
            <a:ext cx="2606040" cy="0"/>
          </a:xfrm>
          <a:prstGeom prst="line">
            <a:avLst/>
          </a:prstGeom>
          <a:ln w="27940">
            <a:solidFill>
              <a:srgbClr val="0510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6583680" y="3017520"/>
            <a:ext cx="2606040" cy="0"/>
          </a:xfrm>
          <a:prstGeom prst="line">
            <a:avLst/>
          </a:prstGeom>
          <a:ln w="27940">
            <a:solidFill>
              <a:srgbClr val="0510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1188720" y="5513832"/>
            <a:ext cx="9802368" cy="512064"/>
          </a:xfrm>
          <a:prstGeom prst="roundRect">
            <a:avLst/>
          </a:prstGeom>
          <a:solidFill>
            <a:srgbClr val="0510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1344168" y="5550408"/>
            <a:ext cx="9473184" cy="40233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330" b="1" i="0">
                <a:solidFill>
                  <a:srgbClr val="FFFFFF"/>
                </a:solidFill>
                <a:latin typeface="Segoe UI"/>
              </a:rPr>
              <a:t>A execução costuma revelar — e amplificar — escolhas tomadas antes da publicação do edital.</a:t>
            </a:r>
          </a:p>
        </p:txBody>
      </p:sp>
    </p:spTree>
    <p:extLst>
      <p:ext uri="{BB962C8B-B14F-4D97-AF65-F5344CB8AC3E}">
        <p14:creationId xmlns:p14="http://schemas.microsoft.com/office/powerpoint/2010/main" val="1519422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2011680" y="73152"/>
            <a:ext cx="9555480" cy="8961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50" b="1" i="0">
                <a:solidFill>
                  <a:srgbClr val="FFFFFF"/>
                </a:solidFill>
                <a:latin typeface="Segoe UI"/>
              </a:rPr>
              <a:t>Falhas Recorrentes e Boas Práticas sob a Ótica do Controle Externo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1325880"/>
            <a:ext cx="1088136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500" b="1" i="0">
                <a:solidFill>
                  <a:srgbClr val="05105C"/>
                </a:solidFill>
                <a:latin typeface="Segoe UI"/>
              </a:rPr>
              <a:t>COMO O CONTROLE EXTERNO TRANSFORMA UMA FALHA EM ACHADO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2148840"/>
            <a:ext cx="1965960" cy="23042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7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97864" y="2331720"/>
            <a:ext cx="704088" cy="704088"/>
          </a:xfrm>
          <a:prstGeom prst="ellipse">
            <a:avLst/>
          </a:prstGeom>
          <a:solidFill>
            <a:srgbClr val="0510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6656" y="3182112"/>
            <a:ext cx="1746504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30" b="1" i="0">
                <a:solidFill>
                  <a:srgbClr val="05105C"/>
                </a:solidFill>
                <a:latin typeface="Segoe UI"/>
              </a:rPr>
              <a:t>CRITÉRIO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088" y="3657600"/>
            <a:ext cx="1691640" cy="62786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 i="0" dirty="0">
                <a:solidFill>
                  <a:srgbClr val="23272E"/>
                </a:solidFill>
                <a:latin typeface="Segoe UI"/>
              </a:rPr>
              <a:t>O que a norma, o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edital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ou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 a boa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prática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exigem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788920" y="2148840"/>
            <a:ext cx="1965960" cy="23042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7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3419856" y="2331720"/>
            <a:ext cx="704088" cy="704088"/>
          </a:xfrm>
          <a:prstGeom prst="ellipse">
            <a:avLst/>
          </a:prstGeom>
          <a:solidFill>
            <a:srgbClr val="204A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98648" y="3182112"/>
            <a:ext cx="1746504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30" b="1" i="0">
                <a:solidFill>
                  <a:srgbClr val="204A9B"/>
                </a:solidFill>
                <a:latin typeface="Segoe UI"/>
              </a:rPr>
              <a:t>CONDIÇÃO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926079" y="3657600"/>
            <a:ext cx="1691640" cy="44319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 i="0" dirty="0">
                <a:solidFill>
                  <a:srgbClr val="23272E"/>
                </a:solidFill>
                <a:latin typeface="Segoe UI"/>
              </a:rPr>
              <a:t>O que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efetivamente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foi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encontrado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10912" y="2148840"/>
            <a:ext cx="1965960" cy="23042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7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5641848" y="2331720"/>
            <a:ext cx="704088" cy="704088"/>
          </a:xfrm>
          <a:prstGeom prst="ellipse">
            <a:avLst/>
          </a:prstGeom>
          <a:solidFill>
            <a:srgbClr val="F194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20640" y="3182112"/>
            <a:ext cx="1746504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30" b="1" i="0">
                <a:solidFill>
                  <a:srgbClr val="F19420"/>
                </a:solidFill>
                <a:latin typeface="Segoe UI"/>
              </a:rPr>
              <a:t>CAUSA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48072" y="3657600"/>
            <a:ext cx="1691640" cy="44319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 i="0" dirty="0">
                <a:solidFill>
                  <a:srgbClr val="23272E"/>
                </a:solidFill>
                <a:latin typeface="Segoe UI"/>
              </a:rPr>
              <a:t>Por que a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situação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ocorreu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232904" y="2148840"/>
            <a:ext cx="1965960" cy="23042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7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7863840" y="2331720"/>
            <a:ext cx="704088" cy="704088"/>
          </a:xfrm>
          <a:prstGeom prst="ellipse">
            <a:avLst/>
          </a:prstGeom>
          <a:solidFill>
            <a:srgbClr val="E0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42631" y="3182112"/>
            <a:ext cx="1746504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30" b="1" i="0">
                <a:solidFill>
                  <a:srgbClr val="E03737"/>
                </a:solidFill>
                <a:latin typeface="Segoe UI"/>
              </a:rPr>
              <a:t>EFEITO / RISCO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70064" y="3657600"/>
            <a:ext cx="1691640" cy="44319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 i="0" dirty="0">
                <a:solidFill>
                  <a:srgbClr val="23272E"/>
                </a:solidFill>
                <a:latin typeface="Segoe UI"/>
              </a:rPr>
              <a:t>O que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já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aconteceu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ou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pode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acontecer</a:t>
            </a:r>
            <a:r>
              <a:rPr sz="109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454896" y="2148840"/>
            <a:ext cx="1965960" cy="23042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7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10085832" y="2331720"/>
            <a:ext cx="704088" cy="704088"/>
          </a:xfrm>
          <a:prstGeom prst="ellipse">
            <a:avLst/>
          </a:prstGeom>
          <a:solidFill>
            <a:srgbClr val="00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64624" y="3182112"/>
            <a:ext cx="1746504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30" b="1" i="0">
                <a:solidFill>
                  <a:srgbClr val="00A059"/>
                </a:solidFill>
                <a:latin typeface="Segoe UI"/>
              </a:rPr>
              <a:t>RESPONSABILIDADE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92056" y="3657600"/>
            <a:ext cx="1691640" cy="44319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0" i="0" dirty="0">
                <a:solidFill>
                  <a:srgbClr val="23272E"/>
                </a:solidFill>
                <a:latin typeface="Segoe UI"/>
              </a:rPr>
              <a:t>Quem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praticou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/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omitiu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 o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ato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 e qual o </a:t>
            </a:r>
            <a:r>
              <a:rPr sz="1200" b="0" i="0" dirty="0" err="1">
                <a:solidFill>
                  <a:srgbClr val="23272E"/>
                </a:solidFill>
                <a:latin typeface="Segoe UI"/>
              </a:rPr>
              <a:t>nexo</a:t>
            </a:r>
            <a:r>
              <a:rPr sz="120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68680" y="4800600"/>
            <a:ext cx="10442448" cy="1005840"/>
          </a:xfrm>
          <a:prstGeom prst="roundRect">
            <a:avLst/>
          </a:prstGeom>
          <a:solidFill>
            <a:srgbClr val="EBF2FC"/>
          </a:solidFill>
          <a:ln w="10160">
            <a:solidFill>
              <a:srgbClr val="BEC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097280" y="4906578"/>
            <a:ext cx="9994392" cy="77559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 dirty="0" err="1">
                <a:solidFill>
                  <a:srgbClr val="05105C"/>
                </a:solidFill>
                <a:latin typeface="Segoe UI"/>
              </a:rPr>
              <a:t>Responsabilização</a:t>
            </a:r>
            <a:r>
              <a:rPr sz="1600" b="1" i="0" dirty="0">
                <a:solidFill>
                  <a:srgbClr val="05105C"/>
                </a:solidFill>
                <a:latin typeface="Segoe UI"/>
              </a:rPr>
              <a:t> </a:t>
            </a:r>
            <a:r>
              <a:rPr sz="1600" b="1" i="0" dirty="0" err="1">
                <a:solidFill>
                  <a:srgbClr val="05105C"/>
                </a:solidFill>
                <a:latin typeface="Segoe UI"/>
              </a:rPr>
              <a:t>não</a:t>
            </a:r>
            <a:r>
              <a:rPr sz="1600" b="1" i="0" dirty="0">
                <a:solidFill>
                  <a:srgbClr val="05105C"/>
                </a:solidFill>
                <a:latin typeface="Segoe UI"/>
              </a:rPr>
              <a:t> </a:t>
            </a:r>
            <a:r>
              <a:rPr sz="1600" b="1" i="0" dirty="0" err="1">
                <a:solidFill>
                  <a:srgbClr val="05105C"/>
                </a:solidFill>
                <a:latin typeface="Segoe UI"/>
              </a:rPr>
              <a:t>decorre</a:t>
            </a:r>
            <a:r>
              <a:rPr sz="1600" b="1" i="0" dirty="0">
                <a:solidFill>
                  <a:srgbClr val="05105C"/>
                </a:solidFill>
                <a:latin typeface="Segoe UI"/>
              </a:rPr>
              <a:t> </a:t>
            </a:r>
            <a:r>
              <a:rPr sz="1600" b="1" i="0" dirty="0" err="1">
                <a:solidFill>
                  <a:srgbClr val="05105C"/>
                </a:solidFill>
                <a:latin typeface="Segoe UI"/>
              </a:rPr>
              <a:t>automaticamente</a:t>
            </a:r>
            <a:r>
              <a:rPr sz="1600" b="1" i="0" dirty="0">
                <a:solidFill>
                  <a:srgbClr val="05105C"/>
                </a:solidFill>
                <a:latin typeface="Segoe UI"/>
              </a:rPr>
              <a:t> do cargo. 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É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preciso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individualizar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a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conduta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, o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nexo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causal e o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elemento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subjetivo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exigido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para a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sanção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pessoal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— em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regra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,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dolo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ou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erro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grosseiro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(LINDB, art. 28),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sem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prejuízo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das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regras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específicas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de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ressarcimento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e da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contratação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141414"/>
                </a:solidFill>
                <a:latin typeface="Segoe UI"/>
              </a:rPr>
              <a:t>direta</a:t>
            </a:r>
            <a:r>
              <a:rPr sz="1600" b="0" i="0" dirty="0">
                <a:solidFill>
                  <a:srgbClr val="141414"/>
                </a:solidFill>
                <a:latin typeface="Segoe U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2579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1680" y="73152"/>
            <a:ext cx="9555480" cy="8961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50" b="1" i="0">
                <a:solidFill>
                  <a:srgbClr val="FFFFFF"/>
                </a:solidFill>
                <a:latin typeface="Segoe UI"/>
              </a:rPr>
              <a:t>Falhas Recorrentes e Boas Práticas sob a Ótica do Controle Externo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325880"/>
            <a:ext cx="1088136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500" b="1" i="0">
                <a:solidFill>
                  <a:srgbClr val="05105C"/>
                </a:solidFill>
                <a:latin typeface="Segoe UI"/>
              </a:rPr>
              <a:t>O PADRÃO QUE SE REPETE NOS RELATÓRIOS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2304288"/>
            <a:ext cx="1892807" cy="1252728"/>
          </a:xfrm>
          <a:prstGeom prst="roundRect">
            <a:avLst/>
          </a:prstGeom>
          <a:solidFill>
            <a:srgbClr val="204A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76072" y="2441448"/>
            <a:ext cx="1746504" cy="9326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Segoe UI"/>
              </a:rPr>
              <a:t>PLANEJAMENTO
GENÉRICO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395728" y="2926080"/>
            <a:ext cx="374904" cy="0"/>
          </a:xfrm>
          <a:prstGeom prst="line">
            <a:avLst/>
          </a:prstGeom>
          <a:ln w="25400">
            <a:solidFill>
              <a:srgbClr val="0510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2807208" y="2304288"/>
            <a:ext cx="1892807" cy="1252728"/>
          </a:xfrm>
          <a:prstGeom prst="roundRect">
            <a:avLst/>
          </a:prstGeom>
          <a:solidFill>
            <a:srgbClr val="F194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880360" y="2441448"/>
            <a:ext cx="1746504" cy="9326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Segoe UI"/>
              </a:rPr>
              <a:t>ORÇAMENTO
FRÁGIL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700016" y="2926080"/>
            <a:ext cx="374904" cy="0"/>
          </a:xfrm>
          <a:prstGeom prst="line">
            <a:avLst/>
          </a:prstGeom>
          <a:ln w="25400">
            <a:solidFill>
              <a:srgbClr val="0510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111496" y="2304288"/>
            <a:ext cx="1892807" cy="1252728"/>
          </a:xfrm>
          <a:prstGeom prst="roundRect">
            <a:avLst/>
          </a:prstGeom>
          <a:solidFill>
            <a:srgbClr val="E0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184648" y="2441448"/>
            <a:ext cx="1746504" cy="9326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Segoe UI"/>
              </a:rPr>
              <a:t>SELEÇÃO
RESTRITIVA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7004304" y="2926080"/>
            <a:ext cx="374904" cy="0"/>
          </a:xfrm>
          <a:prstGeom prst="line">
            <a:avLst/>
          </a:prstGeom>
          <a:ln w="25400">
            <a:solidFill>
              <a:srgbClr val="0510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7415784" y="2304288"/>
            <a:ext cx="1892807" cy="1252728"/>
          </a:xfrm>
          <a:prstGeom prst="roundRect">
            <a:avLst/>
          </a:prstGeom>
          <a:solidFill>
            <a:srgbClr val="9141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488936" y="2441448"/>
            <a:ext cx="1746504" cy="9326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Segoe UI"/>
              </a:rPr>
              <a:t>EXECUÇÃO
SEM EVIDÊNCIA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9308592" y="2926080"/>
            <a:ext cx="374904" cy="0"/>
          </a:xfrm>
          <a:prstGeom prst="line">
            <a:avLst/>
          </a:prstGeom>
          <a:ln w="25400">
            <a:solidFill>
              <a:srgbClr val="0510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9720072" y="2304288"/>
            <a:ext cx="1892807" cy="1252728"/>
          </a:xfrm>
          <a:prstGeom prst="roundRect">
            <a:avLst/>
          </a:prstGeom>
          <a:solidFill>
            <a:srgbClr val="00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793224" y="2441448"/>
            <a:ext cx="1746504" cy="9326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Segoe UI"/>
              </a:rPr>
              <a:t>PAGAMENTO /
DANO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4005072"/>
            <a:ext cx="1097280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1" i="0">
                <a:solidFill>
                  <a:srgbClr val="05105C"/>
                </a:solidFill>
                <a:latin typeface="Segoe UI"/>
              </a:rPr>
              <a:t>Fragilidades estruturais que aparecem antes, durante e depois do certame: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2" y="4507992"/>
            <a:ext cx="5394960" cy="107311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dirty="0">
                <a:solidFill>
                  <a:srgbClr val="204A9B"/>
                </a:solidFill>
                <a:latin typeface="Segoe UI"/>
              </a:rPr>
              <a:t>• 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PCA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inexistente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ou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função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estratégica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; ETP pro forma;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mapa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riscos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vazio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.</a:t>
            </a:r>
          </a:p>
          <a:p>
            <a:pPr algn="l">
              <a:spcAft>
                <a:spcPts val="400"/>
              </a:spcAft>
            </a:pPr>
            <a:r>
              <a:rPr sz="1600" b="1" dirty="0">
                <a:solidFill>
                  <a:srgbClr val="204A9B"/>
                </a:solidFill>
                <a:latin typeface="Segoe UI"/>
              </a:rPr>
              <a:t>•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Quantitativos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memória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cálculo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;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pesquisa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preços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fontes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confiáveis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53912" y="4507992"/>
            <a:ext cx="5285232" cy="107311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dirty="0">
                <a:solidFill>
                  <a:srgbClr val="204A9B"/>
                </a:solidFill>
                <a:latin typeface="Segoe UI"/>
              </a:rPr>
              <a:t>•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Exigências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/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rejeições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que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reduzem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competição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;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uso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inadequado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contratação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direta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ou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SRP.</a:t>
            </a:r>
          </a:p>
          <a:p>
            <a:pPr algn="l">
              <a:spcAft>
                <a:spcPts val="400"/>
              </a:spcAft>
            </a:pPr>
            <a:r>
              <a:rPr sz="1600" b="1" dirty="0">
                <a:solidFill>
                  <a:srgbClr val="204A9B"/>
                </a:solidFill>
                <a:latin typeface="Segoe UI"/>
              </a:rPr>
              <a:t>• 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Fiscalização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registros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,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liquidação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frágil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,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subcontratação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e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recebimento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evidência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309360"/>
            <a:ext cx="10469880" cy="2926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830" b="0" i="0">
                <a:solidFill>
                  <a:srgbClr val="5F646C"/>
                </a:solidFill>
                <a:latin typeface="Segoe UI"/>
              </a:rPr>
              <a:t>Síntese transversal: auditorias/inspeções em PM/SSP, Brejo, Inhuma, Santa Rosa, Canto do Buriti, Patos, Valença, São João, Dirceu Arcoverde e Campo Maior.</a:t>
            </a:r>
          </a:p>
        </p:txBody>
      </p:sp>
    </p:spTree>
    <p:extLst>
      <p:ext uri="{BB962C8B-B14F-4D97-AF65-F5344CB8AC3E}">
        <p14:creationId xmlns:p14="http://schemas.microsoft.com/office/powerpoint/2010/main" val="168610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3216D-5900-4C9B-D39A-22A4AB571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11680" y="73152"/>
            <a:ext cx="9555480" cy="8961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50" b="1" i="0">
                <a:solidFill>
                  <a:srgbClr val="FFFFFF"/>
                </a:solidFill>
                <a:latin typeface="Segoe UI"/>
              </a:rPr>
              <a:t>Falhas Recorrentes e Boas Práticas sob a Ótica do Controle Externo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325880"/>
            <a:ext cx="1088136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500" b="1" i="0" dirty="0">
                <a:solidFill>
                  <a:srgbClr val="05105C"/>
                </a:solidFill>
                <a:latin typeface="Segoe UI"/>
              </a:rPr>
              <a:t>MAPA DOS ACHADOS RECORRENTES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1938528"/>
            <a:ext cx="3493008" cy="3931920"/>
          </a:xfrm>
          <a:prstGeom prst="roundRect">
            <a:avLst/>
          </a:prstGeom>
          <a:solidFill>
            <a:srgbClr val="EBF2FC"/>
          </a:solidFill>
          <a:ln w="10160">
            <a:solidFill>
              <a:srgbClr val="D6DB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66928" y="1938528"/>
            <a:ext cx="3493008" cy="530352"/>
          </a:xfrm>
          <a:prstGeom prst="roundRect">
            <a:avLst/>
          </a:prstGeom>
          <a:solidFill>
            <a:srgbClr val="204A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8" y="2011680"/>
            <a:ext cx="3310128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70" b="1" i="0">
                <a:solidFill>
                  <a:srgbClr val="FFFFFF"/>
                </a:solidFill>
                <a:latin typeface="Segoe UI"/>
              </a:rPr>
              <a:t>PLANEJAMENTO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2679192"/>
            <a:ext cx="3136392" cy="2573525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280" b="1" dirty="0">
                <a:solidFill>
                  <a:srgbClr val="204A9B"/>
                </a:solidFill>
                <a:latin typeface="Segoe UI"/>
              </a:rPr>
              <a:t>• </a:t>
            </a:r>
            <a:r>
              <a:rPr dirty="0">
                <a:solidFill>
                  <a:srgbClr val="23272E"/>
                </a:solidFill>
                <a:latin typeface="Segoe UI"/>
              </a:rPr>
              <a:t>PCA </a:t>
            </a:r>
            <a:r>
              <a:rPr dirty="0" err="1">
                <a:solidFill>
                  <a:srgbClr val="23272E"/>
                </a:solidFill>
                <a:latin typeface="Segoe UI"/>
              </a:rPr>
              <a:t>inexistente</a:t>
            </a:r>
            <a:r>
              <a:rPr dirty="0">
                <a:solidFill>
                  <a:srgbClr val="23272E"/>
                </a:solidFill>
                <a:latin typeface="Segoe UI"/>
              </a:rPr>
              <a:t>/</a:t>
            </a:r>
            <a:r>
              <a:rPr dirty="0" err="1">
                <a:solidFill>
                  <a:srgbClr val="23272E"/>
                </a:solidFill>
                <a:latin typeface="Segoe UI"/>
              </a:rPr>
              <a:t>ineficaz</a:t>
            </a:r>
            <a:endParaRPr dirty="0">
              <a:solidFill>
                <a:srgbClr val="23272E"/>
              </a:solidFill>
              <a:latin typeface="Segoe UI"/>
            </a:endParaRP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204A9B"/>
                </a:solidFill>
                <a:latin typeface="Segoe UI"/>
              </a:rPr>
              <a:t>• </a:t>
            </a:r>
            <a:r>
              <a:rPr dirty="0">
                <a:solidFill>
                  <a:srgbClr val="23272E"/>
                </a:solidFill>
                <a:latin typeface="Segoe UI"/>
              </a:rPr>
              <a:t>ETP </a:t>
            </a:r>
            <a:r>
              <a:rPr dirty="0" err="1">
                <a:solidFill>
                  <a:srgbClr val="23272E"/>
                </a:solidFill>
                <a:latin typeface="Segoe UI"/>
              </a:rPr>
              <a:t>genérico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ou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ausente</a:t>
            </a:r>
            <a:endParaRPr dirty="0">
              <a:solidFill>
                <a:srgbClr val="23272E"/>
              </a:solidFill>
              <a:latin typeface="Segoe UI"/>
            </a:endParaRP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204A9B"/>
                </a:solidFill>
                <a:latin typeface="Segoe UI"/>
              </a:rPr>
              <a:t>• </a:t>
            </a:r>
            <a:r>
              <a:rPr dirty="0" err="1">
                <a:solidFill>
                  <a:srgbClr val="23272E"/>
                </a:solidFill>
                <a:latin typeface="Segoe UI"/>
              </a:rPr>
              <a:t>quantitativos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memória</a:t>
            </a:r>
            <a:endParaRPr dirty="0">
              <a:solidFill>
                <a:srgbClr val="23272E"/>
              </a:solidFill>
              <a:latin typeface="Segoe UI"/>
            </a:endParaRP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204A9B"/>
                </a:solidFill>
                <a:latin typeface="Segoe UI"/>
              </a:rPr>
              <a:t>• </a:t>
            </a:r>
            <a:r>
              <a:rPr dirty="0" err="1">
                <a:solidFill>
                  <a:srgbClr val="23272E"/>
                </a:solidFill>
                <a:latin typeface="Segoe UI"/>
              </a:rPr>
              <a:t>pesquisa</a:t>
            </a:r>
            <a:r>
              <a:rPr dirty="0">
                <a:solidFill>
                  <a:srgbClr val="23272E"/>
                </a:solidFill>
                <a:latin typeface="Segoe UI"/>
              </a:rPr>
              <a:t> de </a:t>
            </a:r>
            <a:r>
              <a:rPr dirty="0" err="1">
                <a:solidFill>
                  <a:srgbClr val="23272E"/>
                </a:solidFill>
                <a:latin typeface="Segoe UI"/>
              </a:rPr>
              <a:t>preços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deficiente</a:t>
            </a:r>
            <a:endParaRPr dirty="0">
              <a:solidFill>
                <a:srgbClr val="23272E"/>
              </a:solidFill>
              <a:latin typeface="Segoe UI"/>
            </a:endParaRP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204A9B"/>
                </a:solidFill>
                <a:latin typeface="Segoe UI"/>
              </a:rPr>
              <a:t>• </a:t>
            </a:r>
            <a:r>
              <a:rPr dirty="0" err="1">
                <a:solidFill>
                  <a:srgbClr val="23272E"/>
                </a:solidFill>
                <a:latin typeface="Segoe UI"/>
              </a:rPr>
              <a:t>objeto</a:t>
            </a:r>
            <a:r>
              <a:rPr dirty="0">
                <a:solidFill>
                  <a:srgbClr val="23272E"/>
                </a:solidFill>
                <a:latin typeface="Segoe UI"/>
              </a:rPr>
              <a:t>/TR mal </a:t>
            </a:r>
            <a:r>
              <a:rPr dirty="0" err="1">
                <a:solidFill>
                  <a:srgbClr val="23272E"/>
                </a:solidFill>
                <a:latin typeface="Segoe UI"/>
              </a:rPr>
              <a:t>definido</a:t>
            </a:r>
            <a:endParaRPr dirty="0">
              <a:solidFill>
                <a:srgbClr val="23272E"/>
              </a:solidFill>
              <a:latin typeface="Segoe UI"/>
            </a:endParaRP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204A9B"/>
                </a:solidFill>
                <a:latin typeface="Segoe UI"/>
              </a:rPr>
              <a:t>• </a:t>
            </a:r>
            <a:r>
              <a:rPr dirty="0" err="1">
                <a:solidFill>
                  <a:srgbClr val="23272E"/>
                </a:solidFill>
                <a:latin typeface="Segoe UI"/>
              </a:rPr>
              <a:t>riscos</a:t>
            </a:r>
            <a:r>
              <a:rPr dirty="0">
                <a:solidFill>
                  <a:srgbClr val="23272E"/>
                </a:solidFill>
                <a:latin typeface="Segoe UI"/>
              </a:rPr>
              <a:t> e </a:t>
            </a:r>
            <a:r>
              <a:rPr dirty="0" err="1">
                <a:solidFill>
                  <a:srgbClr val="23272E"/>
                </a:solidFill>
                <a:latin typeface="Segoe UI"/>
              </a:rPr>
              <a:t>fluxos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não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estruturados</a:t>
            </a:r>
            <a:endParaRPr dirty="0">
              <a:solidFill>
                <a:srgbClr val="23272E"/>
              </a:solidFill>
              <a:latin typeface="Segoe U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389120" y="1938528"/>
            <a:ext cx="3493008" cy="3931920"/>
          </a:xfrm>
          <a:prstGeom prst="roundRect">
            <a:avLst/>
          </a:prstGeom>
          <a:solidFill>
            <a:srgbClr val="FFFADF"/>
          </a:solidFill>
          <a:ln w="10160">
            <a:solidFill>
              <a:srgbClr val="D6DB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389120" y="1938528"/>
            <a:ext cx="3493008" cy="530352"/>
          </a:xfrm>
          <a:prstGeom prst="roundRect">
            <a:avLst/>
          </a:prstGeom>
          <a:solidFill>
            <a:srgbClr val="F194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480559" y="2011680"/>
            <a:ext cx="3310128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70" b="1" i="0">
                <a:solidFill>
                  <a:srgbClr val="FFFFFF"/>
                </a:solidFill>
                <a:latin typeface="Segoe UI"/>
              </a:rPr>
              <a:t>LICITAÇÃO / CONTRATAÇÃO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2679192"/>
            <a:ext cx="3136392" cy="283464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280" b="1" dirty="0">
                <a:solidFill>
                  <a:srgbClr val="F19420"/>
                </a:solidFill>
                <a:latin typeface="Segoe UI"/>
              </a:rPr>
              <a:t>• </a:t>
            </a:r>
            <a:r>
              <a:rPr dirty="0" err="1">
                <a:solidFill>
                  <a:srgbClr val="23272E"/>
                </a:solidFill>
                <a:latin typeface="Segoe UI"/>
              </a:rPr>
              <a:t>requisitos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restritivos</a:t>
            </a:r>
            <a:endParaRPr dirty="0">
              <a:solidFill>
                <a:srgbClr val="23272E"/>
              </a:solidFill>
              <a:latin typeface="Segoe UI"/>
            </a:endParaRP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F19420"/>
                </a:solidFill>
                <a:latin typeface="Segoe UI"/>
              </a:rPr>
              <a:t>• </a:t>
            </a:r>
            <a:r>
              <a:rPr dirty="0" err="1">
                <a:solidFill>
                  <a:srgbClr val="23272E"/>
                </a:solidFill>
                <a:latin typeface="Segoe UI"/>
              </a:rPr>
              <a:t>marca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justificativa</a:t>
            </a:r>
            <a:endParaRPr dirty="0">
              <a:solidFill>
                <a:srgbClr val="23272E"/>
              </a:solidFill>
              <a:latin typeface="Segoe UI"/>
            </a:endParaRP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F19420"/>
                </a:solidFill>
                <a:latin typeface="Segoe UI"/>
              </a:rPr>
              <a:t>• </a:t>
            </a:r>
            <a:r>
              <a:rPr dirty="0" err="1">
                <a:solidFill>
                  <a:srgbClr val="23272E"/>
                </a:solidFill>
                <a:latin typeface="Segoe UI"/>
              </a:rPr>
              <a:t>parcelamento</a:t>
            </a:r>
            <a:r>
              <a:rPr dirty="0">
                <a:solidFill>
                  <a:srgbClr val="23272E"/>
                </a:solidFill>
                <a:latin typeface="Segoe UI"/>
              </a:rPr>
              <a:t>/</a:t>
            </a:r>
            <a:r>
              <a:rPr dirty="0" err="1">
                <a:solidFill>
                  <a:srgbClr val="23272E"/>
                </a:solidFill>
                <a:latin typeface="Segoe UI"/>
              </a:rPr>
              <a:t>julgamento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inadequados</a:t>
            </a:r>
            <a:endParaRPr dirty="0">
              <a:solidFill>
                <a:srgbClr val="23272E"/>
              </a:solidFill>
              <a:latin typeface="Segoe UI"/>
            </a:endParaRP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F19420"/>
                </a:solidFill>
                <a:latin typeface="Segoe UI"/>
              </a:rPr>
              <a:t>• </a:t>
            </a:r>
            <a:r>
              <a:rPr dirty="0" err="1">
                <a:solidFill>
                  <a:srgbClr val="23272E"/>
                </a:solidFill>
                <a:latin typeface="Segoe UI"/>
              </a:rPr>
              <a:t>formalismo</a:t>
            </a:r>
            <a:r>
              <a:rPr dirty="0">
                <a:solidFill>
                  <a:srgbClr val="23272E"/>
                </a:solidFill>
                <a:latin typeface="Segoe UI"/>
              </a:rPr>
              <a:t> e </a:t>
            </a:r>
            <a:r>
              <a:rPr dirty="0" err="1">
                <a:solidFill>
                  <a:srgbClr val="23272E"/>
                </a:solidFill>
                <a:latin typeface="Segoe UI"/>
              </a:rPr>
              <a:t>desclassificação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indevida</a:t>
            </a:r>
            <a:endParaRPr dirty="0">
              <a:solidFill>
                <a:srgbClr val="23272E"/>
              </a:solidFill>
              <a:latin typeface="Segoe UI"/>
            </a:endParaRP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F19420"/>
                </a:solidFill>
                <a:latin typeface="Segoe UI"/>
              </a:rPr>
              <a:t>• </a:t>
            </a:r>
            <a:r>
              <a:rPr dirty="0" err="1">
                <a:solidFill>
                  <a:srgbClr val="23272E"/>
                </a:solidFill>
                <a:latin typeface="Segoe UI"/>
              </a:rPr>
              <a:t>inexigibilidade</a:t>
            </a:r>
            <a:r>
              <a:rPr dirty="0">
                <a:solidFill>
                  <a:srgbClr val="23272E"/>
                </a:solidFill>
                <a:latin typeface="Segoe UI"/>
              </a:rPr>
              <a:t> mal </a:t>
            </a:r>
            <a:r>
              <a:rPr dirty="0" err="1">
                <a:solidFill>
                  <a:srgbClr val="23272E"/>
                </a:solidFill>
                <a:latin typeface="Segoe UI"/>
              </a:rPr>
              <a:t>instruída</a:t>
            </a:r>
            <a:endParaRPr dirty="0">
              <a:solidFill>
                <a:srgbClr val="23272E"/>
              </a:solidFill>
              <a:latin typeface="Segoe UI"/>
            </a:endParaRP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F19420"/>
                </a:solidFill>
                <a:latin typeface="Segoe UI"/>
              </a:rPr>
              <a:t>• </a:t>
            </a:r>
            <a:r>
              <a:rPr dirty="0">
                <a:solidFill>
                  <a:srgbClr val="23272E"/>
                </a:solidFill>
                <a:latin typeface="Segoe UI"/>
              </a:rPr>
              <a:t>SRP </a:t>
            </a:r>
            <a:r>
              <a:rPr dirty="0" err="1">
                <a:solidFill>
                  <a:srgbClr val="23272E"/>
                </a:solidFill>
                <a:latin typeface="Segoe UI"/>
              </a:rPr>
              <a:t>usado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como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contrato</a:t>
            </a:r>
            <a:r>
              <a:rPr dirty="0">
                <a:solidFill>
                  <a:srgbClr val="23272E"/>
                </a:solidFill>
                <a:latin typeface="Segoe UI"/>
              </a:rPr>
              <a:t> integral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11311" y="1938528"/>
            <a:ext cx="3493008" cy="3931920"/>
          </a:xfrm>
          <a:prstGeom prst="roundRect">
            <a:avLst/>
          </a:prstGeom>
          <a:solidFill>
            <a:srgbClr val="EBF8F1"/>
          </a:solidFill>
          <a:ln w="10160">
            <a:solidFill>
              <a:srgbClr val="D6DB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8211311" y="1938528"/>
            <a:ext cx="3493008" cy="530352"/>
          </a:xfrm>
          <a:prstGeom prst="roundRect">
            <a:avLst/>
          </a:prstGeom>
          <a:solidFill>
            <a:srgbClr val="00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02751" y="2011680"/>
            <a:ext cx="3310128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70" b="1" i="0">
                <a:solidFill>
                  <a:srgbClr val="FFFFFF"/>
                </a:solidFill>
                <a:latin typeface="Segoe UI"/>
              </a:rPr>
              <a:t>EXECUÇÃO / FISCALIZAÇÃO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191" y="2679192"/>
            <a:ext cx="3136392" cy="285052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280" b="1" dirty="0">
                <a:solidFill>
                  <a:srgbClr val="00A059"/>
                </a:solidFill>
                <a:latin typeface="Segoe UI"/>
              </a:rPr>
              <a:t>• </a:t>
            </a:r>
            <a:r>
              <a:rPr dirty="0">
                <a:solidFill>
                  <a:srgbClr val="23272E"/>
                </a:solidFill>
                <a:latin typeface="Segoe UI"/>
              </a:rPr>
              <a:t>fiscal/gestor </a:t>
            </a:r>
            <a:r>
              <a:rPr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estrutura</a:t>
            </a:r>
            <a:endParaRPr dirty="0">
              <a:solidFill>
                <a:srgbClr val="23272E"/>
              </a:solidFill>
              <a:latin typeface="Segoe UI"/>
            </a:endParaRP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00A059"/>
                </a:solidFill>
                <a:latin typeface="Segoe UI"/>
              </a:rPr>
              <a:t>• </a:t>
            </a:r>
            <a:r>
              <a:rPr dirty="0" err="1">
                <a:solidFill>
                  <a:srgbClr val="23272E"/>
                </a:solidFill>
                <a:latin typeface="Segoe UI"/>
              </a:rPr>
              <a:t>medição</a:t>
            </a:r>
            <a:r>
              <a:rPr dirty="0">
                <a:solidFill>
                  <a:srgbClr val="23272E"/>
                </a:solidFill>
                <a:latin typeface="Segoe UI"/>
              </a:rPr>
              <a:t>/</a:t>
            </a:r>
            <a:r>
              <a:rPr dirty="0" err="1">
                <a:solidFill>
                  <a:srgbClr val="23272E"/>
                </a:solidFill>
                <a:latin typeface="Segoe UI"/>
              </a:rPr>
              <a:t>recebimento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frágeis</a:t>
            </a:r>
            <a:endParaRPr dirty="0">
              <a:solidFill>
                <a:srgbClr val="23272E"/>
              </a:solidFill>
              <a:latin typeface="Segoe UI"/>
            </a:endParaRP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00A059"/>
                </a:solidFill>
                <a:latin typeface="Segoe UI"/>
              </a:rPr>
              <a:t>• </a:t>
            </a:r>
            <a:r>
              <a:rPr dirty="0" err="1">
                <a:solidFill>
                  <a:srgbClr val="23272E"/>
                </a:solidFill>
                <a:latin typeface="Segoe UI"/>
              </a:rPr>
              <a:t>subcontratação</a:t>
            </a:r>
            <a:r>
              <a:rPr dirty="0">
                <a:solidFill>
                  <a:srgbClr val="23272E"/>
                </a:solidFill>
                <a:latin typeface="Segoe UI"/>
              </a:rPr>
              <a:t> irregular</a:t>
            </a: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00A059"/>
                </a:solidFill>
                <a:latin typeface="Segoe UI"/>
              </a:rPr>
              <a:t>• </a:t>
            </a:r>
            <a:r>
              <a:rPr dirty="0" err="1">
                <a:solidFill>
                  <a:srgbClr val="23272E"/>
                </a:solidFill>
                <a:latin typeface="Segoe UI"/>
              </a:rPr>
              <a:t>objeto</a:t>
            </a:r>
            <a:r>
              <a:rPr dirty="0">
                <a:solidFill>
                  <a:srgbClr val="23272E"/>
                </a:solidFill>
                <a:latin typeface="Segoe UI"/>
              </a:rPr>
              <a:t> em </a:t>
            </a:r>
            <a:r>
              <a:rPr dirty="0" err="1">
                <a:solidFill>
                  <a:srgbClr val="23272E"/>
                </a:solidFill>
                <a:latin typeface="Segoe UI"/>
              </a:rPr>
              <a:t>desconformidade</a:t>
            </a:r>
            <a:endParaRPr dirty="0">
              <a:solidFill>
                <a:srgbClr val="23272E"/>
              </a:solidFill>
              <a:latin typeface="Segoe UI"/>
            </a:endParaRP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00A059"/>
                </a:solidFill>
                <a:latin typeface="Segoe UI"/>
              </a:rPr>
              <a:t>•</a:t>
            </a:r>
            <a:r>
              <a:rPr dirty="0" err="1">
                <a:solidFill>
                  <a:srgbClr val="23272E"/>
                </a:solidFill>
                <a:latin typeface="Segoe UI"/>
              </a:rPr>
              <a:t>superfaturamento</a:t>
            </a:r>
            <a:r>
              <a:rPr dirty="0">
                <a:solidFill>
                  <a:srgbClr val="23272E"/>
                </a:solidFill>
                <a:latin typeface="Segoe UI"/>
              </a:rPr>
              <a:t>/</a:t>
            </a:r>
            <a:r>
              <a:rPr dirty="0" err="1">
                <a:solidFill>
                  <a:srgbClr val="23272E"/>
                </a:solidFill>
                <a:latin typeface="Segoe UI"/>
              </a:rPr>
              <a:t>pagamento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indevido</a:t>
            </a:r>
            <a:endParaRPr dirty="0">
              <a:solidFill>
                <a:srgbClr val="23272E"/>
              </a:solidFill>
              <a:latin typeface="Segoe UI"/>
            </a:endParaRPr>
          </a:p>
          <a:p>
            <a:pPr algn="l">
              <a:spcAft>
                <a:spcPts val="500"/>
              </a:spcAft>
            </a:pPr>
            <a:r>
              <a:rPr b="1" dirty="0">
                <a:solidFill>
                  <a:srgbClr val="00A059"/>
                </a:solidFill>
                <a:latin typeface="Segoe UI"/>
              </a:rPr>
              <a:t>• </a:t>
            </a:r>
            <a:r>
              <a:rPr dirty="0" err="1">
                <a:solidFill>
                  <a:srgbClr val="23272E"/>
                </a:solidFill>
                <a:latin typeface="Segoe UI"/>
              </a:rPr>
              <a:t>ordem</a:t>
            </a:r>
            <a:r>
              <a:rPr dirty="0">
                <a:solidFill>
                  <a:srgbClr val="23272E"/>
                </a:solidFill>
                <a:latin typeface="Segoe UI"/>
              </a:rPr>
              <a:t> </a:t>
            </a:r>
            <a:r>
              <a:rPr dirty="0" err="1">
                <a:solidFill>
                  <a:srgbClr val="23272E"/>
                </a:solidFill>
                <a:latin typeface="Segoe UI"/>
              </a:rPr>
              <a:t>cronológica</a:t>
            </a:r>
            <a:r>
              <a:rPr dirty="0">
                <a:solidFill>
                  <a:srgbClr val="23272E"/>
                </a:solidFill>
                <a:latin typeface="Segoe UI"/>
              </a:rPr>
              <a:t>/</a:t>
            </a:r>
            <a:r>
              <a:rPr dirty="0" err="1">
                <a:solidFill>
                  <a:srgbClr val="23272E"/>
                </a:solidFill>
                <a:latin typeface="Segoe UI"/>
              </a:rPr>
              <a:t>transparência</a:t>
            </a:r>
            <a:endParaRPr dirty="0">
              <a:solidFill>
                <a:srgbClr val="23272E"/>
              </a:solidFill>
              <a:latin typeface="Segoe U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6928" y="6320246"/>
            <a:ext cx="10469880" cy="2926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830" b="0" i="0">
                <a:solidFill>
                  <a:srgbClr val="5F646C"/>
                </a:solidFill>
                <a:latin typeface="Segoe UI"/>
              </a:rPr>
              <a:t>Fonte: relatórios/representações do TCE-PI anexados à solicitação. Achados agrupados por recorrência e afinidade temática.</a:t>
            </a:r>
          </a:p>
        </p:txBody>
      </p:sp>
    </p:spTree>
    <p:extLst>
      <p:ext uri="{BB962C8B-B14F-4D97-AF65-F5344CB8AC3E}">
        <p14:creationId xmlns:p14="http://schemas.microsoft.com/office/powerpoint/2010/main" val="2239916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C6FCC-B34A-BC47-1FD9-0E4B5F6F4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heme-header">
            <a:extLst>
              <a:ext uri="{FF2B5EF4-FFF2-40B4-BE49-F238E27FC236}">
                <a16:creationId xmlns:a16="http://schemas.microsoft.com/office/drawing/2014/main" id="{1EF3D253-8A22-8F55-EC3A-905F68F92F1A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264423EF-8373-7F20-07E0-5018A82E9EB3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BOAS PRÁTICAS SOB A ÓTICA DO CONTROLE EXTERNO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16E6F3F8-DFEF-8392-F7C8-62B74AA3926A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Responsabilizar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exige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individualizar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a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conduta</a:t>
            </a:r>
            <a:r>
              <a:rPr lang="pt-BR"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. O que pode acontecer?</a:t>
            </a:r>
            <a:endParaRPr sz="2250" b="1" dirty="0">
              <a:solidFill>
                <a:srgbClr val="05105C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6575EFFE-4975-6092-8A0D-4282234A8134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32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49D667DC-6DD8-2C39-B110-50CAA4BE1EC0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ELBERT, slides 4, 7, 13 e 19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1FE9D0-8DAB-6592-0C8B-B0E555BBC4CC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5257800" cy="1581150"/>
          </a:xfrm>
          <a:prstGeom prst="roundRect">
            <a:avLst>
              <a:gd name="adj" fmla="val 12048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74D6E55-8E95-525B-81F1-8BF8E142D89F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47625" cy="1581150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NO PROCESSO-label">
            <a:extLst>
              <a:ext uri="{FF2B5EF4-FFF2-40B4-BE49-F238E27FC236}">
                <a16:creationId xmlns:a16="http://schemas.microsoft.com/office/drawing/2014/main" id="{2DF9F469-80AC-FC29-FBE5-71700326CA7A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NO PROCESSO</a:t>
            </a:r>
          </a:p>
        </p:txBody>
      </p:sp>
      <p:sp>
        <p:nvSpPr>
          <p:cNvPr id="9" name="NO PROCESSO-body">
            <a:extLst>
              <a:ext uri="{FF2B5EF4-FFF2-40B4-BE49-F238E27FC236}">
                <a16:creationId xmlns:a16="http://schemas.microsoft.com/office/drawing/2014/main" id="{CE26BFB3-2454-9056-8ABD-8BDC0E743956}"/>
              </a:ext>
            </a:extLst>
          </p:cNvPr>
          <p:cNvSpPr>
            <a:spLocks noGrp="1"/>
          </p:cNvSpPr>
          <p:nvPr/>
        </p:nvSpPr>
        <p:spPr>
          <a:xfrm>
            <a:off x="781050" y="2971800"/>
            <a:ext cx="49149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Corrigir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,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determinar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,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recomendar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ou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invalidar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,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conforme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o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caso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1C410F73-7D3C-AB58-5056-8E9E40685DFB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5257800" cy="1581150"/>
          </a:xfrm>
          <a:prstGeom prst="roundRect">
            <a:avLst>
              <a:gd name="adj" fmla="val 12048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E97659E-7FF2-0128-08C3-F41EECB7F374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47625" cy="1581150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AO AGENTE-label">
            <a:extLst>
              <a:ext uri="{FF2B5EF4-FFF2-40B4-BE49-F238E27FC236}">
                <a16:creationId xmlns:a16="http://schemas.microsoft.com/office/drawing/2014/main" id="{16B16CA1-DE00-2237-0BE4-A43C5F2392A6}"/>
              </a:ext>
            </a:extLst>
          </p:cNvPr>
          <p:cNvSpPr>
            <a:spLocks noGrp="1"/>
          </p:cNvSpPr>
          <p:nvPr/>
        </p:nvSpPr>
        <p:spPr>
          <a:xfrm>
            <a:off x="636270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AO AGENTE</a:t>
            </a:r>
          </a:p>
        </p:txBody>
      </p:sp>
      <p:sp>
        <p:nvSpPr>
          <p:cNvPr id="13" name="AO AGENTE-body">
            <a:extLst>
              <a:ext uri="{FF2B5EF4-FFF2-40B4-BE49-F238E27FC236}">
                <a16:creationId xmlns:a16="http://schemas.microsoft.com/office/drawing/2014/main" id="{3A43E0B8-5347-1543-79AF-7799175C7F3E}"/>
              </a:ext>
            </a:extLst>
          </p:cNvPr>
          <p:cNvSpPr>
            <a:spLocks noGrp="1"/>
          </p:cNvSpPr>
          <p:nvPr/>
        </p:nvSpPr>
        <p:spPr>
          <a:xfrm>
            <a:off x="6362700" y="2971800"/>
            <a:ext cx="49149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7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Sanção depende da conduta, gravidade e elemento subjetivo aplicável.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897FF16D-7964-B3E9-B098-9363F3BE3F93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5257800" cy="1581150"/>
          </a:xfrm>
          <a:prstGeom prst="roundRect">
            <a:avLst>
              <a:gd name="adj" fmla="val 12048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0E5C57DB-E013-69E9-7E8E-9647CAE9DF0F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47625" cy="1581150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NO PATRIMÔNIO-label">
            <a:extLst>
              <a:ext uri="{FF2B5EF4-FFF2-40B4-BE49-F238E27FC236}">
                <a16:creationId xmlns:a16="http://schemas.microsoft.com/office/drawing/2014/main" id="{4D7BDDFC-BDF0-778A-BF44-B0F09C70E0B6}"/>
              </a:ext>
            </a:extLst>
          </p:cNvPr>
          <p:cNvSpPr>
            <a:spLocks noGrp="1"/>
          </p:cNvSpPr>
          <p:nvPr/>
        </p:nvSpPr>
        <p:spPr>
          <a:xfrm>
            <a:off x="78105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NO PATRIMÔNIO</a:t>
            </a:r>
          </a:p>
        </p:txBody>
      </p:sp>
      <p:sp>
        <p:nvSpPr>
          <p:cNvPr id="17" name="NO PATRIMÔNIO-body">
            <a:extLst>
              <a:ext uri="{FF2B5EF4-FFF2-40B4-BE49-F238E27FC236}">
                <a16:creationId xmlns:a16="http://schemas.microsoft.com/office/drawing/2014/main" id="{5B7C25B7-1151-607B-6120-BA90E89AD514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9149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Débito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exige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dano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demonstrado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,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quantificação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7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nexo</a:t>
            </a:r>
            <a:r>
              <a:rPr sz="187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causal.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6B3DF2C2-819F-8D81-6467-8F4D5140353F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5257800" cy="1581150"/>
          </a:xfrm>
          <a:prstGeom prst="roundRect">
            <a:avLst>
              <a:gd name="adj" fmla="val 12048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5F08E79-FA23-F423-DC89-64D8D8FCAA6F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47625" cy="1581150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AO CONTRATADO-label">
            <a:extLst>
              <a:ext uri="{FF2B5EF4-FFF2-40B4-BE49-F238E27FC236}">
                <a16:creationId xmlns:a16="http://schemas.microsoft.com/office/drawing/2014/main" id="{7B6131E4-CEBF-C105-E522-E640F0A4F64A}"/>
              </a:ext>
            </a:extLst>
          </p:cNvPr>
          <p:cNvSpPr>
            <a:spLocks noGrp="1"/>
          </p:cNvSpPr>
          <p:nvPr/>
        </p:nvSpPr>
        <p:spPr>
          <a:xfrm>
            <a:off x="636270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AO CONTRATADO</a:t>
            </a:r>
          </a:p>
        </p:txBody>
      </p:sp>
      <p:sp>
        <p:nvSpPr>
          <p:cNvPr id="21" name="AO CONTRATADO-body">
            <a:extLst>
              <a:ext uri="{FF2B5EF4-FFF2-40B4-BE49-F238E27FC236}">
                <a16:creationId xmlns:a16="http://schemas.microsoft.com/office/drawing/2014/main" id="{6BC72BF9-A3E7-18C4-ED5D-C810A0F7B478}"/>
              </a:ext>
            </a:extLst>
          </p:cNvPr>
          <p:cNvSpPr>
            <a:spLocks noGrp="1"/>
          </p:cNvSpPr>
          <p:nvPr/>
        </p:nvSpPr>
        <p:spPr>
          <a:xfrm>
            <a:off x="6362700" y="4743450"/>
            <a:ext cx="49149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7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7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Glosas, sanções contratuais e ressarcimento, quando cabíveis.</a:t>
            </a:r>
          </a:p>
        </p:txBody>
      </p:sp>
      <p:sp>
        <p:nvSpPr>
          <p:cNvPr id="26" name="Rounded Rectangle 53">
            <a:extLst>
              <a:ext uri="{FF2B5EF4-FFF2-40B4-BE49-F238E27FC236}">
                <a16:creationId xmlns:a16="http://schemas.microsoft.com/office/drawing/2014/main" id="{3ECACC2B-C77B-3728-771E-8200AB916AAC}"/>
              </a:ext>
            </a:extLst>
          </p:cNvPr>
          <p:cNvSpPr/>
          <p:nvPr/>
        </p:nvSpPr>
        <p:spPr>
          <a:xfrm>
            <a:off x="505968" y="6063996"/>
            <a:ext cx="10771632" cy="603504"/>
          </a:xfrm>
          <a:prstGeom prst="roundRect">
            <a:avLst/>
          </a:prstGeom>
          <a:solidFill>
            <a:srgbClr val="0510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>
                <a:solidFill>
                  <a:srgbClr val="FFFFFF"/>
                </a:solidFill>
                <a:latin typeface="Segoe UI"/>
              </a:rPr>
              <a:t>Sempre: contraditório + ampla defesa + individualização da conduta. O cargo, por si só, não substitui a prova do comportamento do agente</a:t>
            </a:r>
            <a:endParaRPr/>
          </a:p>
        </p:txBody>
      </p:sp>
      <p:sp>
        <p:nvSpPr>
          <p:cNvPr id="28" name="TextBox 54">
            <a:extLst>
              <a:ext uri="{FF2B5EF4-FFF2-40B4-BE49-F238E27FC236}">
                <a16:creationId xmlns:a16="http://schemas.microsoft.com/office/drawing/2014/main" id="{341D0884-7AEB-18EB-34FA-D9E87BF16157}"/>
              </a:ext>
            </a:extLst>
          </p:cNvPr>
          <p:cNvSpPr txBox="1"/>
          <p:nvPr/>
        </p:nvSpPr>
        <p:spPr>
          <a:xfrm>
            <a:off x="896112" y="5504688"/>
            <a:ext cx="10405872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70" b="1" i="0" dirty="0">
                <a:solidFill>
                  <a:srgbClr val="FFFFFF"/>
                </a:solidFill>
                <a:latin typeface="Segoe UI"/>
              </a:rPr>
              <a:t>Sempre: </a:t>
            </a:r>
            <a:r>
              <a:rPr sz="1170" b="1" i="0" dirty="0" err="1">
                <a:solidFill>
                  <a:srgbClr val="FFFFFF"/>
                </a:solidFill>
                <a:latin typeface="Segoe UI"/>
              </a:rPr>
              <a:t>contraditório</a:t>
            </a:r>
            <a:r>
              <a:rPr sz="1170" b="1" i="0" dirty="0">
                <a:solidFill>
                  <a:srgbClr val="FFFFFF"/>
                </a:solidFill>
                <a:latin typeface="Segoe UI"/>
              </a:rPr>
              <a:t> + </a:t>
            </a:r>
            <a:r>
              <a:rPr sz="1170" b="1" i="0" dirty="0" err="1">
                <a:solidFill>
                  <a:srgbClr val="FFFFFF"/>
                </a:solidFill>
                <a:latin typeface="Segoe UI"/>
              </a:rPr>
              <a:t>ampla</a:t>
            </a:r>
            <a:r>
              <a:rPr sz="1170" b="1" i="0" dirty="0">
                <a:solidFill>
                  <a:srgbClr val="FFFFFF"/>
                </a:solidFill>
                <a:latin typeface="Segoe UI"/>
              </a:rPr>
              <a:t> </a:t>
            </a:r>
            <a:r>
              <a:rPr sz="1170" b="1" i="0" dirty="0" err="1">
                <a:solidFill>
                  <a:srgbClr val="FFFFFF"/>
                </a:solidFill>
                <a:latin typeface="Segoe UI"/>
              </a:rPr>
              <a:t>defesa</a:t>
            </a:r>
            <a:r>
              <a:rPr sz="1170" b="1" i="0" dirty="0">
                <a:solidFill>
                  <a:srgbClr val="FFFFFF"/>
                </a:solidFill>
                <a:latin typeface="Segoe UI"/>
              </a:rPr>
              <a:t> + </a:t>
            </a:r>
            <a:r>
              <a:rPr sz="1170" b="1" i="0" dirty="0" err="1">
                <a:solidFill>
                  <a:srgbClr val="FFFFFF"/>
                </a:solidFill>
                <a:latin typeface="Segoe UI"/>
              </a:rPr>
              <a:t>individualização</a:t>
            </a:r>
            <a:r>
              <a:rPr sz="1170" b="1" i="0" dirty="0">
                <a:solidFill>
                  <a:srgbClr val="FFFFFF"/>
                </a:solidFill>
                <a:latin typeface="Segoe UI"/>
              </a:rPr>
              <a:t> da </a:t>
            </a:r>
            <a:r>
              <a:rPr sz="1170" b="1" i="0" dirty="0" err="1">
                <a:solidFill>
                  <a:srgbClr val="FFFFFF"/>
                </a:solidFill>
                <a:latin typeface="Segoe UI"/>
              </a:rPr>
              <a:t>conduta</a:t>
            </a:r>
            <a:r>
              <a:rPr sz="1170" b="1" i="0" dirty="0">
                <a:solidFill>
                  <a:srgbClr val="FFFFFF"/>
                </a:solidFill>
                <a:latin typeface="Segoe UI"/>
              </a:rPr>
              <a:t>. O cargo, </a:t>
            </a:r>
            <a:r>
              <a:rPr sz="1170" b="1" i="0" dirty="0" err="1">
                <a:solidFill>
                  <a:srgbClr val="FFFFFF"/>
                </a:solidFill>
                <a:latin typeface="Segoe UI"/>
              </a:rPr>
              <a:t>por</a:t>
            </a:r>
            <a:r>
              <a:rPr sz="1170" b="1" i="0" dirty="0">
                <a:solidFill>
                  <a:srgbClr val="FFFFFF"/>
                </a:solidFill>
                <a:latin typeface="Segoe UI"/>
              </a:rPr>
              <a:t> </a:t>
            </a:r>
            <a:r>
              <a:rPr sz="1170" b="1" i="0" dirty="0" err="1">
                <a:solidFill>
                  <a:srgbClr val="FFFFFF"/>
                </a:solidFill>
                <a:latin typeface="Segoe UI"/>
              </a:rPr>
              <a:t>si</a:t>
            </a:r>
            <a:r>
              <a:rPr sz="1170" b="1" i="0" dirty="0">
                <a:solidFill>
                  <a:srgbClr val="FFFFFF"/>
                </a:solidFill>
                <a:latin typeface="Segoe UI"/>
              </a:rPr>
              <a:t> </a:t>
            </a:r>
            <a:r>
              <a:rPr sz="1170" b="1" i="0" dirty="0" err="1">
                <a:solidFill>
                  <a:srgbClr val="FFFFFF"/>
                </a:solidFill>
                <a:latin typeface="Segoe UI"/>
              </a:rPr>
              <a:t>só</a:t>
            </a:r>
            <a:r>
              <a:rPr sz="1170" b="1" i="0" dirty="0">
                <a:solidFill>
                  <a:srgbClr val="FFFFFF"/>
                </a:solidFill>
                <a:latin typeface="Segoe UI"/>
              </a:rPr>
              <a:t>, </a:t>
            </a:r>
            <a:r>
              <a:rPr sz="1170" b="1" i="0" dirty="0" err="1">
                <a:solidFill>
                  <a:srgbClr val="FFFFFF"/>
                </a:solidFill>
                <a:latin typeface="Segoe UI"/>
              </a:rPr>
              <a:t>não</a:t>
            </a:r>
            <a:r>
              <a:rPr sz="1170" b="1" i="0" dirty="0">
                <a:solidFill>
                  <a:srgbClr val="FFFFFF"/>
                </a:solidFill>
                <a:latin typeface="Segoe UI"/>
              </a:rPr>
              <a:t> </a:t>
            </a:r>
            <a:r>
              <a:rPr sz="1170" b="1" i="0" dirty="0" err="1">
                <a:solidFill>
                  <a:srgbClr val="FFFFFF"/>
                </a:solidFill>
                <a:latin typeface="Segoe UI"/>
              </a:rPr>
              <a:t>substitui</a:t>
            </a:r>
            <a:r>
              <a:rPr sz="1170" b="1" i="0" dirty="0">
                <a:solidFill>
                  <a:srgbClr val="FFFFFF"/>
                </a:solidFill>
                <a:latin typeface="Segoe UI"/>
              </a:rPr>
              <a:t> a </a:t>
            </a:r>
            <a:r>
              <a:rPr sz="1170" b="1" i="0" dirty="0" err="1">
                <a:solidFill>
                  <a:srgbClr val="FFFFFF"/>
                </a:solidFill>
                <a:latin typeface="Segoe UI"/>
              </a:rPr>
              <a:t>prova</a:t>
            </a:r>
            <a:r>
              <a:rPr sz="1170" b="1" i="0" dirty="0">
                <a:solidFill>
                  <a:srgbClr val="FFFFFF"/>
                </a:solidFill>
                <a:latin typeface="Segoe UI"/>
              </a:rPr>
              <a:t> do </a:t>
            </a:r>
            <a:r>
              <a:rPr sz="1170" b="1" i="0" dirty="0" err="1">
                <a:solidFill>
                  <a:srgbClr val="FFFFFF"/>
                </a:solidFill>
                <a:latin typeface="Segoe UI"/>
              </a:rPr>
              <a:t>comportamento</a:t>
            </a:r>
            <a:r>
              <a:rPr sz="1170" b="1" i="0" dirty="0">
                <a:solidFill>
                  <a:srgbClr val="FFFFFF"/>
                </a:solidFill>
                <a:latin typeface="Segoe UI"/>
              </a:rPr>
              <a:t> do </a:t>
            </a:r>
            <a:r>
              <a:rPr sz="1170" b="1" i="0" dirty="0" err="1">
                <a:solidFill>
                  <a:srgbClr val="FFFFFF"/>
                </a:solidFill>
                <a:latin typeface="Segoe UI"/>
              </a:rPr>
              <a:t>agente</a:t>
            </a:r>
            <a:r>
              <a:rPr sz="1170" b="1" i="0" dirty="0">
                <a:solidFill>
                  <a:srgbClr val="FFFFFF"/>
                </a:solidFill>
                <a:latin typeface="Segoe U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2273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26AE1-9246-034F-B38C-DFD3D78C6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heme-header">
            <a:extLst>
              <a:ext uri="{FF2B5EF4-FFF2-40B4-BE49-F238E27FC236}">
                <a16:creationId xmlns:a16="http://schemas.microsoft.com/office/drawing/2014/main" id="{96857C28-09A9-4515-C58F-73A16BE41B94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6C504485-0666-7E35-4679-79C3289F580D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FALHAS NO PLANEJAMENTO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1D178569-DA4B-8436-6641-9F6A6B4D8992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lang="pt-BR"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AUSÊNCIA DE PLANEJAMENTO ANUAL </a:t>
            </a:r>
            <a:r>
              <a:rPr lang="pt-BR" dirty="0"/>
              <a:t>DE CONTRATAÇÕES</a:t>
            </a:r>
            <a:endParaRPr sz="2250" b="1" dirty="0">
              <a:solidFill>
                <a:srgbClr val="05105C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F98362F7-C3D7-082D-6684-C40E69180ACE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5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C8CC5879-2FC1-B732-F28B-B8C8D9D00DD3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1.1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E0AE8DD2-0A07-7B2C-45D2-E546EF63D958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81EAFF7-C5EF-F475-2A81-12A4B35951DA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47625" cy="1600200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DESCRIÇÃO-label">
            <a:extLst>
              <a:ext uri="{FF2B5EF4-FFF2-40B4-BE49-F238E27FC236}">
                <a16:creationId xmlns:a16="http://schemas.microsoft.com/office/drawing/2014/main" id="{282CE682-31F5-68A3-D710-4451CC50474D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DESCRIÇÃO-body">
            <a:extLst>
              <a:ext uri="{FF2B5EF4-FFF2-40B4-BE49-F238E27FC236}">
                <a16:creationId xmlns:a16="http://schemas.microsoft.com/office/drawing/2014/main" id="{F1CF3E10-CCB8-7D26-5804-FCFD7D4C2008}"/>
              </a:ext>
            </a:extLst>
          </p:cNvPr>
          <p:cNvSpPr>
            <a:spLocks noGrp="1"/>
          </p:cNvSpPr>
          <p:nvPr/>
        </p:nvSpPr>
        <p:spPr>
          <a:xfrm>
            <a:off x="78105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Demandas recorrentes sem consolidação, prioridades ou calendário de contratação.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D8CED482-DED9-EF7C-9D69-2AF20CDB6C11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1CEB665-8B9E-FAA9-4884-DE348F79F04E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47625" cy="1600200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CRITÉRIO-label">
            <a:extLst>
              <a:ext uri="{FF2B5EF4-FFF2-40B4-BE49-F238E27FC236}">
                <a16:creationId xmlns:a16="http://schemas.microsoft.com/office/drawing/2014/main" id="{BBABF47A-8916-900D-B57F-0257A484F63F}"/>
              </a:ext>
            </a:extLst>
          </p:cNvPr>
          <p:cNvSpPr>
            <a:spLocks noGrp="1"/>
          </p:cNvSpPr>
          <p:nvPr/>
        </p:nvSpPr>
        <p:spPr>
          <a:xfrm>
            <a:off x="636270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CRITÉRIO-body">
            <a:extLst>
              <a:ext uri="{FF2B5EF4-FFF2-40B4-BE49-F238E27FC236}">
                <a16:creationId xmlns:a16="http://schemas.microsoft.com/office/drawing/2014/main" id="{CE830508-C64C-28B4-3A0C-5B956619D692}"/>
              </a:ext>
            </a:extLst>
          </p:cNvPr>
          <p:cNvSpPr>
            <a:spLocks noGrp="1"/>
          </p:cNvSpPr>
          <p:nvPr/>
        </p:nvSpPr>
        <p:spPr>
          <a:xfrm>
            <a:off x="636270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arts. 11,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parágrafo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único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, 12, VII, e 18.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Verificar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a norma local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sobre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o PCA.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465B643E-9604-F769-C15A-68F6CD0BD743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71FD289-6D12-5046-A9FC-7A022ACA6781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47625" cy="1600200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CONSEQUÊNCIAS-label">
            <a:extLst>
              <a:ext uri="{FF2B5EF4-FFF2-40B4-BE49-F238E27FC236}">
                <a16:creationId xmlns:a16="http://schemas.microsoft.com/office/drawing/2014/main" id="{420A0E42-E7FC-969E-8C19-08543A80A515}"/>
              </a:ext>
            </a:extLst>
          </p:cNvPr>
          <p:cNvSpPr>
            <a:spLocks noGrp="1"/>
          </p:cNvSpPr>
          <p:nvPr/>
        </p:nvSpPr>
        <p:spPr>
          <a:xfrm>
            <a:off x="78105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CONSEQUÊNCIAS-body">
            <a:extLst>
              <a:ext uri="{FF2B5EF4-FFF2-40B4-BE49-F238E27FC236}">
                <a16:creationId xmlns:a16="http://schemas.microsoft.com/office/drawing/2014/main" id="{F288847D-E4EE-25D1-6B9C-8C28EACD91E5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Compras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fragmentadas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,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perda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escala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menor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previsibilidade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orçamentária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5E61E1C-5DA3-F5DC-9D3B-DF8386F39ACD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13BB7299-C67E-B278-D464-2A29D5E63AA6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47625" cy="1600200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RESPONSABILIZAÇÃO EM TESE-label">
            <a:extLst>
              <a:ext uri="{FF2B5EF4-FFF2-40B4-BE49-F238E27FC236}">
                <a16:creationId xmlns:a16="http://schemas.microsoft.com/office/drawing/2014/main" id="{53EFC5FD-EE4C-3176-49EB-0A9485D68547}"/>
              </a:ext>
            </a:extLst>
          </p:cNvPr>
          <p:cNvSpPr>
            <a:spLocks noGrp="1"/>
          </p:cNvSpPr>
          <p:nvPr/>
        </p:nvSpPr>
        <p:spPr>
          <a:xfrm>
            <a:off x="636270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RESPONSABILIZAÇÃO EM TESE-body">
            <a:extLst>
              <a:ext uri="{FF2B5EF4-FFF2-40B4-BE49-F238E27FC236}">
                <a16:creationId xmlns:a16="http://schemas.microsoft.com/office/drawing/2014/main" id="{6ADD7157-5BF7-270C-4EBB-DF344A5DA481}"/>
              </a:ext>
            </a:extLst>
          </p:cNvPr>
          <p:cNvSpPr>
            <a:spLocks noGrp="1"/>
          </p:cNvSpPr>
          <p:nvPr/>
        </p:nvSpPr>
        <p:spPr>
          <a:xfrm>
            <a:off x="636270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Alta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administração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unidade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planejamento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: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apurar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omissão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no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dever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específico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organizar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as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demandas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9681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B5713-CCE8-D74B-78E4-FCD151988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11680" y="73152"/>
            <a:ext cx="9555480" cy="8961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50" b="1" i="0">
                <a:solidFill>
                  <a:srgbClr val="FFFFFF"/>
                </a:solidFill>
                <a:latin typeface="Segoe UI"/>
              </a:rPr>
              <a:t>Falhas Recorrentes e Boas Práticas sob a Ótica do Controle Externo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325880"/>
            <a:ext cx="1088136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500" b="1" i="0" dirty="0">
                <a:solidFill>
                  <a:srgbClr val="05105C"/>
                </a:solidFill>
                <a:latin typeface="Segoe UI"/>
              </a:rPr>
              <a:t>ETP, QUANTITATIVOS E DEFINIÇÃO DO OBJETO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1920240"/>
            <a:ext cx="3383280" cy="3529584"/>
          </a:xfrm>
          <a:prstGeom prst="roundRect">
            <a:avLst/>
          </a:prstGeom>
          <a:solidFill>
            <a:srgbClr val="EBF2FC"/>
          </a:solidFill>
          <a:ln w="10160">
            <a:solidFill>
              <a:srgbClr val="DA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66928" y="1920240"/>
            <a:ext cx="91440" cy="3529584"/>
          </a:xfrm>
          <a:prstGeom prst="rect">
            <a:avLst/>
          </a:prstGeom>
          <a:solidFill>
            <a:srgbClr val="204A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49808" y="2029968"/>
            <a:ext cx="3090672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50" b="1" i="0">
                <a:solidFill>
                  <a:srgbClr val="204A9B"/>
                </a:solidFill>
                <a:latin typeface="Segoe UI"/>
              </a:rPr>
              <a:t>FALHAS RECORRENTES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2487168"/>
            <a:ext cx="3072384" cy="253607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30" b="0" i="0" dirty="0">
                <a:solidFill>
                  <a:srgbClr val="23272E"/>
                </a:solidFill>
                <a:latin typeface="Segoe UI"/>
              </a:rPr>
              <a:t>• 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ETP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genérico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, pro forma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ou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inexistente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
•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ausência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comparação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alternativas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
•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quantitativos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memória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cálculo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/histórico
•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objeto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/TR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lacunoso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ou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inconsistente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
•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remuneração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por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hora-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máquina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justificativa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técnica</a:t>
            </a:r>
            <a:endParaRPr sz="1600" b="0" i="0" dirty="0">
              <a:solidFill>
                <a:srgbClr val="23272E"/>
              </a:solidFill>
              <a:latin typeface="Segoe U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160520" y="1920240"/>
            <a:ext cx="3383280" cy="3529584"/>
          </a:xfrm>
          <a:prstGeom prst="roundRect">
            <a:avLst/>
          </a:prstGeom>
          <a:solidFill>
            <a:srgbClr val="FDF1F1"/>
          </a:solidFill>
          <a:ln w="10160">
            <a:solidFill>
              <a:srgbClr val="DA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160520" y="1920240"/>
            <a:ext cx="91440" cy="3529584"/>
          </a:xfrm>
          <a:prstGeom prst="rect">
            <a:avLst/>
          </a:prstGeom>
          <a:solidFill>
            <a:srgbClr val="E0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343400" y="2029968"/>
            <a:ext cx="3090672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50" b="1" i="0">
                <a:solidFill>
                  <a:srgbClr val="E03737"/>
                </a:solidFill>
                <a:latin typeface="Segoe UI"/>
              </a:rPr>
              <a:t>EFEITOS / RISCOS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2487168"/>
            <a:ext cx="3072384" cy="253607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0" i="0" dirty="0">
                <a:solidFill>
                  <a:srgbClr val="23272E"/>
                </a:solidFill>
                <a:latin typeface="Segoe UI"/>
              </a:rPr>
              <a:t>•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demanda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sub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ou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superdimensionada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
•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solução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inadequada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à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necessidade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
•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dificuldade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precificar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competir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
•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aditivos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,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emergências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extrapolação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do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contrato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
•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maior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risco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execução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e fiscalização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deficientes</a:t>
            </a:r>
            <a:endParaRPr sz="1600" b="0" i="0" dirty="0">
              <a:solidFill>
                <a:srgbClr val="23272E"/>
              </a:solidFill>
              <a:latin typeface="Segoe UI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754112" y="1920240"/>
            <a:ext cx="3657600" cy="3529584"/>
          </a:xfrm>
          <a:prstGeom prst="roundRect">
            <a:avLst/>
          </a:prstGeom>
          <a:solidFill>
            <a:srgbClr val="EBF8F1"/>
          </a:solidFill>
          <a:ln w="10160">
            <a:solidFill>
              <a:srgbClr val="DA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754112" y="1920240"/>
            <a:ext cx="91440" cy="3529584"/>
          </a:xfrm>
          <a:prstGeom prst="rect">
            <a:avLst/>
          </a:prstGeom>
          <a:solidFill>
            <a:srgbClr val="00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936992" y="2029968"/>
            <a:ext cx="3364992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1" i="0">
                <a:solidFill>
                  <a:srgbClr val="00A059"/>
                </a:solidFill>
                <a:latin typeface="Segoe UI"/>
              </a:rPr>
              <a:t>BOA PRÁTICA + RESPONSÁVEIS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36992" y="2487168"/>
            <a:ext cx="3346704" cy="253607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0" i="0" dirty="0" err="1">
                <a:solidFill>
                  <a:srgbClr val="23272E"/>
                </a:solidFill>
                <a:latin typeface="Segoe UI"/>
              </a:rPr>
              <a:t>Planejar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com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evidências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: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demanda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histórica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,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memória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cálculo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,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alternativas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requisitos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essenciais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.
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Possíveis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responsáveis: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área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requisitante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, equipe de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planejamento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/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autor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do ETP-TR 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autoridade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que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aprova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/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autoriza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quando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a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falha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é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identificável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relevante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309360"/>
            <a:ext cx="10469880" cy="2926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830" b="0" i="0">
                <a:solidFill>
                  <a:srgbClr val="5F646C"/>
                </a:solidFill>
                <a:latin typeface="Segoe UI"/>
              </a:rPr>
              <a:t>Exemplos TCE-PI: TC/001534/2026 (Brejo); TC/013175/2025 (Inhuma); TC/014773/2025 (São João); TC/014774/2025 (Dirceu); TC/014778/2025 (Campo Maior).</a:t>
            </a:r>
          </a:p>
        </p:txBody>
      </p:sp>
    </p:spTree>
    <p:extLst>
      <p:ext uri="{BB962C8B-B14F-4D97-AF65-F5344CB8AC3E}">
        <p14:creationId xmlns:p14="http://schemas.microsoft.com/office/powerpoint/2010/main" val="281428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heme-header">
            <a:extLst>
              <a:ext uri="{FF2B5EF4-FFF2-40B4-BE49-F238E27FC236}">
                <a16:creationId xmlns:a16="http://schemas.microsoft.com/office/drawing/2014/main" id="{09108344-77E7-4BBA-9790-E92CA5E1D633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E3711919-7CA2-4989-AFD4-655B0680958B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FALHAS NO PLANEJAMENTO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5DF42CFE-E1CC-4A20-B74F-DA7E7851BDD6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ETP de combustíveis sem dimensionamento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B06951A0-5AF2-4FF1-80E0-655E2EA9E91F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7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69E203A5-00A8-45FE-BCDB-21E5D76F4975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1.3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FE53053C-0D83-47EC-B1A9-6FF3D931235F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87FCD9B-B397-4515-B8BF-F63F7326B51E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1FF8CE5B-A1A7-4FE0-A34F-4990715BDAA0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A99D41CE-C8AA-4A76-8A82-A3CCCC1E0206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Necessidade, frota atendida, consumo histórico e memória de cálculo não demonstrados.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4813D0C6-3E67-4510-BD0C-2F18613D0302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291FF08-BBC1-48F5-9E01-966C1CFE4DA8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69BB5830-63E9-4C0B-9F3F-725744A3B6F8}"/>
              </a:ext>
            </a:extLst>
          </p:cNvPr>
          <p:cNvSpPr>
            <a:spLocks noGrp="1"/>
          </p:cNvSpPr>
          <p:nvPr/>
        </p:nvSpPr>
        <p:spPr>
          <a:xfrm>
            <a:off x="762000" y="34575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DF7EC748-F6EF-4290-813D-6893E9ED93E6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art. 18, I e § 1º, I, IV e VI.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A513721F-1019-46B0-92DA-B28C702AC10D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B3E71C4-21D0-4313-9F1D-001BC95AEAE1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5F44EA63-DFA9-4C73-969B-3210854EF666}"/>
              </a:ext>
            </a:extLst>
          </p:cNvPr>
          <p:cNvSpPr>
            <a:spLocks noGrp="1"/>
          </p:cNvSpPr>
          <p:nvPr/>
        </p:nvSpPr>
        <p:spPr>
          <a:xfrm>
            <a:off x="762000" y="443865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DB6A1A31-DB1C-4F52-81ED-468F751C6008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Quantidades sem suporte técnico, risco de falta de combustível ou de estimativas excessivas.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74BD266D-6A03-4618-AB7C-596DB9C6211C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900FB6A-3813-4AB4-AB7B-154918072040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7625" cy="942975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50090169-5472-455A-BF1D-2CF38AD9F832}"/>
              </a:ext>
            </a:extLst>
          </p:cNvPr>
          <p:cNvSpPr>
            <a:spLocks noGrp="1"/>
          </p:cNvSpPr>
          <p:nvPr/>
        </p:nvSpPr>
        <p:spPr>
          <a:xfrm>
            <a:off x="762000" y="541972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DA75C4B8-E5B9-4A49-8601-0C0177392528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Equipe que elabora o ETP e autoridade que o aprova: apurar omissões técnicas identificáveis.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2E5EF7A8-021B-4B37-B2F6-5FF606D5B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10432" y="2514600"/>
            <a:ext cx="5685985" cy="3314700"/>
          </a:xfrm>
          <a:prstGeom prst="rect">
            <a:avLst/>
          </a:prstGeom>
        </p:spPr>
      </p:pic>
      <p:sp>
        <p:nvSpPr>
          <p:cNvPr id="23" name="visual-caption">
            <a:extLst>
              <a:ext uri="{FF2B5EF4-FFF2-40B4-BE49-F238E27FC236}">
                <a16:creationId xmlns:a16="http://schemas.microsoft.com/office/drawing/2014/main" id="{4F5A1A28-B7DB-4621-B8A4-F2F250B98931}"/>
              </a:ext>
            </a:extLst>
          </p:cNvPr>
          <p:cNvSpPr>
            <a:spLocks noGrp="1"/>
          </p:cNvSpPr>
          <p:nvPr/>
        </p:nvSpPr>
        <p:spPr>
          <a:xfrm>
            <a:off x="5257800" y="5991225"/>
            <a:ext cx="6191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Quantitativos do documento de achados. Pergunta central: qual memória de cálculo os sustenta?</a:t>
            </a:r>
          </a:p>
        </p:txBody>
      </p:sp>
    </p:spTree>
    <p:extLst>
      <p:ext uri="{BB962C8B-B14F-4D97-AF65-F5344CB8AC3E}">
        <p14:creationId xmlns:p14="http://schemas.microsoft.com/office/powerpoint/2010/main" val="773553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heme-header">
            <a:extLst>
              <a:ext uri="{FF2B5EF4-FFF2-40B4-BE49-F238E27FC236}">
                <a16:creationId xmlns:a16="http://schemas.microsoft.com/office/drawing/2014/main" id="{300E9197-116C-4BA0-80DF-8B40B8C6E587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EBDE6BB1-CE68-4EDE-A79E-1E9D7608D3B6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FALHAS NO PLANEJAMENTO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22CA7D8B-80BD-4151-98B2-30FEB485F739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lang="pt-BR"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PESQUISA DE PREÇOS SEM FONTES DIVERSIFICADAS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965C02F2-9451-44CF-9372-D2649FAA3DBD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6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DE5D3D3B-683B-40D1-8008-83866ACEF1EA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1.2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F48CB134-9942-4E81-8570-899230BC41A3}"/>
              </a:ext>
            </a:extLst>
          </p:cNvPr>
          <p:cNvSpPr>
            <a:spLocks noGrp="1"/>
          </p:cNvSpPr>
          <p:nvPr/>
        </p:nvSpPr>
        <p:spPr>
          <a:xfrm>
            <a:off x="657225" y="2207079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7EAE795-6359-46EB-9163-7BA8CE913B2C}"/>
              </a:ext>
            </a:extLst>
          </p:cNvPr>
          <p:cNvSpPr>
            <a:spLocks noGrp="1"/>
          </p:cNvSpPr>
          <p:nvPr/>
        </p:nvSpPr>
        <p:spPr>
          <a:xfrm>
            <a:off x="609600" y="2238375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7375C80F-AB3E-4C70-B639-BC30B1C33FFF}"/>
              </a:ext>
            </a:extLst>
          </p:cNvPr>
          <p:cNvSpPr>
            <a:spLocks noGrp="1"/>
          </p:cNvSpPr>
          <p:nvPr/>
        </p:nvSpPr>
        <p:spPr>
          <a:xfrm>
            <a:off x="762000" y="2264229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163" b="1" dirty="0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8859986E-FA93-456A-AB25-AB02667A1529}"/>
              </a:ext>
            </a:extLst>
          </p:cNvPr>
          <p:cNvSpPr>
            <a:spLocks noGrp="1"/>
          </p:cNvSpPr>
          <p:nvPr/>
        </p:nvSpPr>
        <p:spPr>
          <a:xfrm>
            <a:off x="704850" y="2462893"/>
            <a:ext cx="4029075" cy="88038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lang="pt-BR" sz="1600" dirty="0"/>
              <a:t>pesquisa restrita a fornecedores privados</a:t>
            </a:r>
          </a:p>
          <a:p>
            <a:pPr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lang="pt-BR" sz="1600" dirty="0"/>
              <a:t>ausência de pesquisa ou de fontes públicas prioritárias;</a:t>
            </a:r>
          </a:p>
          <a:p>
            <a:pPr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endParaRPr sz="1425" dirty="0">
              <a:solidFill>
                <a:srgbClr val="23272E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2A28E4D-3AA8-47AF-AE2F-9DB49D77A3E6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AF9018D-4612-4951-A9FF-05A8F6A59AF8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ECBDCE9A-F282-4E0B-BDA7-B1C853A97FDB}"/>
              </a:ext>
            </a:extLst>
          </p:cNvPr>
          <p:cNvSpPr>
            <a:spLocks noGrp="1"/>
          </p:cNvSpPr>
          <p:nvPr/>
        </p:nvSpPr>
        <p:spPr>
          <a:xfrm>
            <a:off x="762000" y="34575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CE208930-982F-4FB7-BC97-E3C7152158F8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art. 23, § 1º. Fontes e metodologia devem sustentar a estimativa de mercado.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6C500AA-B74C-4014-A8E9-6A8F0F5992C0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098A1A0-2B39-4763-A9DB-4C8A442955A0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34D073B8-4BE1-4CF1-83C0-66540BFB4106}"/>
              </a:ext>
            </a:extLst>
          </p:cNvPr>
          <p:cNvSpPr>
            <a:spLocks noGrp="1"/>
          </p:cNvSpPr>
          <p:nvPr/>
        </p:nvSpPr>
        <p:spPr>
          <a:xfrm>
            <a:off x="762000" y="443865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833FBA9F-2DB8-414E-98BF-742CD446AEED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Orçamento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pouco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confiável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risco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aceitar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preços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superiores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aos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praticados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no mercado.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6FC68F54-44B9-4E15-9530-2F3AFEE86DB4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2346AF38-FBDB-4A9D-98E9-BB592F0827BF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7625" cy="942975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991AFFE4-B66A-4F84-9381-648D45E02519}"/>
              </a:ext>
            </a:extLst>
          </p:cNvPr>
          <p:cNvSpPr>
            <a:spLocks noGrp="1"/>
          </p:cNvSpPr>
          <p:nvPr/>
        </p:nvSpPr>
        <p:spPr>
          <a:xfrm>
            <a:off x="762000" y="541972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596D2683-C1BD-4BE2-9935-226A37654F4D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Responsável pela pesquisa: fontes e análise insuficientes. Aprovador: validação de falhas evidentes, se comprovada.</a:t>
            </a:r>
          </a:p>
        </p:txBody>
      </p:sp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6431C7A3-6AFF-432B-AC09-AFA8F2F8F0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8384231"/>
              </p:ext>
            </p:extLst>
          </p:nvPr>
        </p:nvGraphicFramePr>
        <p:xfrm>
          <a:off x="5557836" y="2222726"/>
          <a:ext cx="6191251" cy="2009776"/>
        </p:xfrm>
        <a:graphic>
          <a:graphicData uri="http://schemas.openxmlformats.org/drawingml/2006/table">
            <a:tbl>
              <a:tblPr/>
              <a:tblGrid>
                <a:gridCol w="3652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8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444">
                <a:tc>
                  <a:txBody>
                    <a:bodyPr/>
                    <a:lstStyle/>
                    <a:p>
                      <a:r>
                        <a:rPr sz="1725" b="1" dirty="0" err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Referência</a:t>
                      </a:r>
                      <a:endParaRPr sz="1725" b="1" dirty="0">
                        <a:solidFill>
                          <a:srgbClr val="FFFFFF"/>
                        </a:solidFill>
                        <a:latin typeface="Segoe UI"/>
                        <a:ea typeface="Segoe UI"/>
                        <a:cs typeface="Segoe UI"/>
                      </a:endParaRP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>
                      <a:solidFill>
                        <a:srgbClr val="DADEE6"/>
                      </a:solidFill>
                      <a:prstDash val="soli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0510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Valor em R$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>
                      <a:solidFill>
                        <a:srgbClr val="DADEE6"/>
                      </a:solidFill>
                      <a:prstDash val="soli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0510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444">
                <a:tc>
                  <a:txBody>
                    <a:bodyPr/>
                    <a:lstStyle/>
                    <a:p>
                      <a:r>
                        <a:rPr sz="1725" b="0" dirty="0" err="1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Orçamento</a:t>
                      </a:r>
                      <a:r>
                        <a:rPr sz="1725" b="0" dirty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 </a:t>
                      </a:r>
                      <a:r>
                        <a:rPr sz="1725" b="0" dirty="0" err="1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estimado</a:t>
                      </a:r>
                      <a:endParaRPr sz="1725" b="0" dirty="0">
                        <a:solidFill>
                          <a:srgbClr val="23272E"/>
                        </a:solidFill>
                        <a:latin typeface="Segoe UI"/>
                        <a:ea typeface="Segoe UI"/>
                        <a:cs typeface="Segoe UI"/>
                      </a:endParaRP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 dirty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1.127.137,80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444">
                <a:tc>
                  <a:txBody>
                    <a:bodyPr/>
                    <a:lstStyle/>
                    <a:p>
                      <a:r>
                        <a:rPr sz="1725" b="0" dirty="0" err="1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Cotação</a:t>
                      </a:r>
                      <a:r>
                        <a:rPr sz="1725" b="0" dirty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 do </a:t>
                      </a:r>
                      <a:r>
                        <a:rPr sz="1725" b="0" dirty="0" err="1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vencedor</a:t>
                      </a:r>
                      <a:endParaRPr sz="1725" b="0" dirty="0">
                        <a:solidFill>
                          <a:srgbClr val="23272E"/>
                        </a:solidFill>
                        <a:latin typeface="Segoe UI"/>
                        <a:ea typeface="Segoe UI"/>
                        <a:cs typeface="Segoe UI"/>
                      </a:endParaRP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EBF2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1.223.340,00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EBF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444">
                <a:tc>
                  <a:txBody>
                    <a:bodyPr/>
                    <a:lstStyle/>
                    <a:p>
                      <a:r>
                        <a:rPr sz="1725" b="0" dirty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Homologação</a:t>
                      </a: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 dirty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690.930,41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visual-caption">
            <a:extLst>
              <a:ext uri="{FF2B5EF4-FFF2-40B4-BE49-F238E27FC236}">
                <a16:creationId xmlns:a16="http://schemas.microsoft.com/office/drawing/2014/main" id="{628AD4EF-593C-45CE-B4F7-755E47C9C9F3}"/>
              </a:ext>
            </a:extLst>
          </p:cNvPr>
          <p:cNvSpPr>
            <a:spLocks noGrp="1"/>
          </p:cNvSpPr>
          <p:nvPr/>
        </p:nvSpPr>
        <p:spPr>
          <a:xfrm>
            <a:off x="5353050" y="6191250"/>
            <a:ext cx="6191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00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43,52% de </a:t>
            </a:r>
            <a:r>
              <a:rPr sz="1200" dirty="0" err="1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redução</a:t>
            </a:r>
            <a:r>
              <a:rPr sz="1200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200" dirty="0" err="1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sobre</a:t>
            </a:r>
            <a:r>
              <a:rPr sz="1200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 a </a:t>
            </a:r>
            <a:r>
              <a:rPr sz="1200" dirty="0" err="1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cotação</a:t>
            </a:r>
            <a:r>
              <a:rPr sz="1200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 do </a:t>
            </a:r>
            <a:r>
              <a:rPr sz="1200" dirty="0" err="1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próprio</a:t>
            </a:r>
            <a:r>
              <a:rPr sz="1200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200" dirty="0" err="1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vencedor</a:t>
            </a:r>
            <a:r>
              <a:rPr sz="1200" dirty="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26" name="Rounded Rectangle 20">
            <a:extLst>
              <a:ext uri="{FF2B5EF4-FFF2-40B4-BE49-F238E27FC236}">
                <a16:creationId xmlns:a16="http://schemas.microsoft.com/office/drawing/2014/main" id="{22B3D836-7925-6209-DDF8-5EFE1696694B}"/>
              </a:ext>
            </a:extLst>
          </p:cNvPr>
          <p:cNvSpPr/>
          <p:nvPr/>
        </p:nvSpPr>
        <p:spPr>
          <a:xfrm>
            <a:off x="6894195" y="4332514"/>
            <a:ext cx="3108960" cy="1719072"/>
          </a:xfrm>
          <a:prstGeom prst="roundRect">
            <a:avLst/>
          </a:prstGeom>
          <a:solidFill>
            <a:srgbClr val="EBF8F1"/>
          </a:solidFill>
          <a:ln w="10160">
            <a:solidFill>
              <a:srgbClr val="DA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2">
            <a:extLst>
              <a:ext uri="{FF2B5EF4-FFF2-40B4-BE49-F238E27FC236}">
                <a16:creationId xmlns:a16="http://schemas.microsoft.com/office/drawing/2014/main" id="{5BA795C5-CF24-1A14-5789-9F1363C71A6A}"/>
              </a:ext>
            </a:extLst>
          </p:cNvPr>
          <p:cNvSpPr txBox="1"/>
          <p:nvPr/>
        </p:nvSpPr>
        <p:spPr>
          <a:xfrm>
            <a:off x="7040499" y="4337685"/>
            <a:ext cx="2816352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70" b="1" i="0" dirty="0">
                <a:solidFill>
                  <a:srgbClr val="00A059"/>
                </a:solidFill>
                <a:latin typeface="Segoe UI"/>
              </a:rPr>
              <a:t>BOA PRÁTICA</a:t>
            </a:r>
          </a:p>
        </p:txBody>
      </p:sp>
      <p:sp>
        <p:nvSpPr>
          <p:cNvPr id="30" name="TextBox 23">
            <a:extLst>
              <a:ext uri="{FF2B5EF4-FFF2-40B4-BE49-F238E27FC236}">
                <a16:creationId xmlns:a16="http://schemas.microsoft.com/office/drawing/2014/main" id="{56F4FF7C-3B6A-0909-E236-BEF5E50A3C64}"/>
              </a:ext>
            </a:extLst>
          </p:cNvPr>
          <p:cNvSpPr txBox="1"/>
          <p:nvPr/>
        </p:nvSpPr>
        <p:spPr>
          <a:xfrm>
            <a:off x="7040499" y="4679316"/>
            <a:ext cx="2798064" cy="11356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150" b="0" i="0" dirty="0">
                <a:solidFill>
                  <a:srgbClr val="23272E"/>
                </a:solidFill>
                <a:latin typeface="Segoe UI"/>
              </a:rPr>
              <a:t>Fontes </a:t>
            </a:r>
            <a:r>
              <a:rPr sz="1150" b="0" i="0" dirty="0" err="1">
                <a:solidFill>
                  <a:srgbClr val="23272E"/>
                </a:solidFill>
                <a:latin typeface="Segoe UI"/>
              </a:rPr>
              <a:t>diversificadas</a:t>
            </a:r>
            <a:r>
              <a:rPr sz="1150" b="0" i="0" dirty="0">
                <a:solidFill>
                  <a:srgbClr val="23272E"/>
                </a:solidFill>
                <a:latin typeface="Segoe UI"/>
              </a:rPr>
              <a:t> + análise </a:t>
            </a:r>
            <a:r>
              <a:rPr sz="1150" b="0" i="0" dirty="0" err="1">
                <a:solidFill>
                  <a:srgbClr val="23272E"/>
                </a:solidFill>
                <a:latin typeface="Segoe UI"/>
              </a:rPr>
              <a:t>crítica</a:t>
            </a:r>
            <a:r>
              <a:rPr sz="1150" b="0" i="0" dirty="0">
                <a:solidFill>
                  <a:srgbClr val="23272E"/>
                </a:solidFill>
                <a:latin typeface="Segoe UI"/>
              </a:rPr>
              <a:t> + </a:t>
            </a:r>
            <a:r>
              <a:rPr sz="1150" b="0" i="0" dirty="0" err="1">
                <a:solidFill>
                  <a:srgbClr val="23272E"/>
                </a:solidFill>
                <a:latin typeface="Segoe UI"/>
              </a:rPr>
              <a:t>tratamento</a:t>
            </a:r>
            <a:r>
              <a:rPr sz="1150" b="0" i="0" dirty="0">
                <a:solidFill>
                  <a:srgbClr val="23272E"/>
                </a:solidFill>
                <a:latin typeface="Segoe UI"/>
              </a:rPr>
              <a:t> de outliers + </a:t>
            </a:r>
            <a:r>
              <a:rPr sz="1150" b="0" i="0" dirty="0" err="1">
                <a:solidFill>
                  <a:srgbClr val="23272E"/>
                </a:solidFill>
                <a:latin typeface="Segoe UI"/>
              </a:rPr>
              <a:t>rastreabilidade</a:t>
            </a:r>
            <a:r>
              <a:rPr sz="1150" b="0" i="0" dirty="0">
                <a:solidFill>
                  <a:srgbClr val="23272E"/>
                </a:solidFill>
                <a:latin typeface="Segoe UI"/>
              </a:rPr>
              <a:t> das </a:t>
            </a:r>
            <a:r>
              <a:rPr sz="1150" b="0" i="0" dirty="0" err="1">
                <a:solidFill>
                  <a:srgbClr val="23272E"/>
                </a:solidFill>
                <a:latin typeface="Segoe UI"/>
              </a:rPr>
              <a:t>consultas</a:t>
            </a:r>
            <a:r>
              <a:rPr sz="1150" b="0" i="0" dirty="0">
                <a:solidFill>
                  <a:srgbClr val="23272E"/>
                </a:solidFill>
                <a:latin typeface="Segoe UI"/>
              </a:rPr>
              <a:t> + </a:t>
            </a:r>
            <a:r>
              <a:rPr sz="1150" b="0" i="0" dirty="0" err="1">
                <a:solidFill>
                  <a:srgbClr val="23272E"/>
                </a:solidFill>
                <a:latin typeface="Segoe UI"/>
              </a:rPr>
              <a:t>coerência</a:t>
            </a:r>
            <a:r>
              <a:rPr sz="1150" b="0" i="0" dirty="0">
                <a:solidFill>
                  <a:srgbClr val="23272E"/>
                </a:solidFill>
                <a:latin typeface="Segoe UI"/>
              </a:rPr>
              <a:t> com </a:t>
            </a:r>
            <a:r>
              <a:rPr sz="1150" b="0" i="0" dirty="0" err="1">
                <a:solidFill>
                  <a:srgbClr val="23272E"/>
                </a:solidFill>
                <a:latin typeface="Segoe UI"/>
              </a:rPr>
              <a:t>os</a:t>
            </a:r>
            <a:r>
              <a:rPr sz="11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150" b="0" i="0" dirty="0" err="1">
                <a:solidFill>
                  <a:srgbClr val="23272E"/>
                </a:solidFill>
                <a:latin typeface="Segoe UI"/>
              </a:rPr>
              <a:t>quantitativos</a:t>
            </a:r>
            <a:r>
              <a:rPr sz="1150" b="0" i="0" dirty="0">
                <a:solidFill>
                  <a:srgbClr val="23272E"/>
                </a:solidFill>
                <a:latin typeface="Segoe UI"/>
              </a:rPr>
              <a:t>.</a:t>
            </a:r>
            <a:br>
              <a:rPr lang="pt-BR" sz="1150" b="0" i="0" dirty="0">
                <a:solidFill>
                  <a:srgbClr val="23272E"/>
                </a:solidFill>
                <a:latin typeface="Segoe UI"/>
              </a:rPr>
            </a:br>
            <a:endParaRPr lang="pt-BR" sz="1150" b="0" i="0" dirty="0">
              <a:solidFill>
                <a:srgbClr val="23272E"/>
              </a:solidFill>
              <a:latin typeface="Segoe UI"/>
            </a:endParaRPr>
          </a:p>
          <a:p>
            <a:pPr algn="l"/>
            <a:r>
              <a:rPr lang="pt-BR" sz="1150" b="1" i="0" dirty="0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PAINEL DE PREÇOS DO TCE/PI</a:t>
            </a:r>
            <a:endParaRPr sz="1150" b="1" i="0" dirty="0">
              <a:solidFill>
                <a:srgbClr val="23272E"/>
              </a:solidFill>
              <a:highlight>
                <a:srgbClr val="FFFF00"/>
              </a:highlight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836588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D7D4B-FF34-45F3-64DE-DEEC437E4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heme-header">
            <a:extLst>
              <a:ext uri="{FF2B5EF4-FFF2-40B4-BE49-F238E27FC236}">
                <a16:creationId xmlns:a16="http://schemas.microsoft.com/office/drawing/2014/main" id="{3E8053EF-5B95-F0A2-176B-BBA6727A9255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595DC10B-0048-706C-6429-AAF9016A82BB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FALHAS NO PLANEJAMENTO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B90A1E41-C221-04CA-838D-632FBA311917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lang="pt-BR"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COTAS COM PREÇOS DISTINTOS PARA O MESMO VENCEDOR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58A4EEF8-3C6A-A9B3-C616-FAC5AF0D1B0F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12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AEA2C19C-DA95-2AE4-6183-CA55A7E81344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1.6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8F0E3C9-C1AA-7B42-A696-EB57E8AADBC6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E77A156-27C2-0C73-BE78-74CC55C37C24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C4CFA439-32E2-EC26-2740-E5CDA3EA8A8C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58314BF0-1628-CC47-613E-A8B7CDFBEA42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Mesmos itens e fornecedor nas cotas principal e reservada, sem aplicar o menor preço exigido no edital.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3AA9149A-58D7-4CD4-F931-494A7C4B63DE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0754484-BE4C-033C-8D92-1563D090263F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556B7FB4-89B4-65E6-D331-88B3D16A622E}"/>
              </a:ext>
            </a:extLst>
          </p:cNvPr>
          <p:cNvSpPr>
            <a:spLocks noGrp="1"/>
          </p:cNvSpPr>
          <p:nvPr/>
        </p:nvSpPr>
        <p:spPr>
          <a:xfrm>
            <a:off x="762000" y="34575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9ADD401E-DD71-FC91-64AF-F812FF5E3364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arts. 5º e 11. Itens 8.6.4 e 17.8.2 do edital do exemplo.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E7F785C1-519C-862F-7E9F-8471E9C302EF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BA2A0B7-CCCC-975D-5C47-ED13D3044E9B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0AA6A08D-DFE8-782A-69CA-6C0CDC6220FF}"/>
              </a:ext>
            </a:extLst>
          </p:cNvPr>
          <p:cNvSpPr>
            <a:spLocks noGrp="1"/>
          </p:cNvSpPr>
          <p:nvPr/>
        </p:nvSpPr>
        <p:spPr>
          <a:xfrm>
            <a:off x="762000" y="443865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DFAF111A-6ADA-D168-E843-2CC2D80F979B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Contratação potencialmente mais onerosa. Eventual dano depende dos pagamentos e valores devidos.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4F666431-45AC-C727-24A5-1E9B4B533478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E5347BC-850B-F824-4B83-2957BC07F387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7625" cy="942975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AFD48AC6-18F1-F26B-8DB7-7020CAFDC96E}"/>
              </a:ext>
            </a:extLst>
          </p:cNvPr>
          <p:cNvSpPr>
            <a:spLocks noGrp="1"/>
          </p:cNvSpPr>
          <p:nvPr/>
        </p:nvSpPr>
        <p:spPr>
          <a:xfrm>
            <a:off x="762000" y="541972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9B47F89E-9390-1A5A-8724-538CA416F0DD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Pregoeiro: aceitação de preços em desacordo com o edital. Homologador: manutenção da divergência, se comprovada sua ciência.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35EA112B-5B9E-E974-926C-00AB73CEC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57800" y="2980134"/>
            <a:ext cx="6191250" cy="2383631"/>
          </a:xfrm>
          <a:prstGeom prst="rect">
            <a:avLst/>
          </a:prstGeom>
        </p:spPr>
      </p:pic>
      <p:sp>
        <p:nvSpPr>
          <p:cNvPr id="23" name="visual-caption">
            <a:extLst>
              <a:ext uri="{FF2B5EF4-FFF2-40B4-BE49-F238E27FC236}">
                <a16:creationId xmlns:a16="http://schemas.microsoft.com/office/drawing/2014/main" id="{BD203F20-8B8D-4C9E-016E-0B560687F4B3}"/>
              </a:ext>
            </a:extLst>
          </p:cNvPr>
          <p:cNvSpPr>
            <a:spLocks noGrp="1"/>
          </p:cNvSpPr>
          <p:nvPr/>
        </p:nvSpPr>
        <p:spPr>
          <a:xfrm>
            <a:off x="5257800" y="5991225"/>
            <a:ext cx="6191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Quadro comparativo original das cotas principal e reservada.</a:t>
            </a:r>
          </a:p>
        </p:txBody>
      </p:sp>
    </p:spTree>
    <p:extLst>
      <p:ext uri="{BB962C8B-B14F-4D97-AF65-F5344CB8AC3E}">
        <p14:creationId xmlns:p14="http://schemas.microsoft.com/office/powerpoint/2010/main" val="3713900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2011680" y="73152"/>
            <a:ext cx="9555480" cy="8961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50" b="1" i="0">
                <a:solidFill>
                  <a:srgbClr val="FFFFFF"/>
                </a:solidFill>
                <a:latin typeface="Segoe UI"/>
              </a:rPr>
              <a:t>Falhas Recorrentes e Boas Práticas sob a Ótica do Controle Externo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8368" y="1325880"/>
            <a:ext cx="1088136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500" b="1" i="0" dirty="0">
                <a:solidFill>
                  <a:srgbClr val="05105C"/>
                </a:solidFill>
                <a:latin typeface="Segoe UI"/>
              </a:rPr>
              <a:t>RESTRIÇÕES À COMPETITIVIDADE: O EDITAL COMO FONTE DE RISCO</a:t>
            </a:r>
          </a:p>
        </p:txBody>
      </p:sp>
      <p:sp>
        <p:nvSpPr>
          <p:cNvPr id="39" name="Oval 38"/>
          <p:cNvSpPr/>
          <p:nvPr/>
        </p:nvSpPr>
        <p:spPr>
          <a:xfrm>
            <a:off x="658368" y="1965960"/>
            <a:ext cx="548640" cy="548640"/>
          </a:xfrm>
          <a:prstGeom prst="ellipse">
            <a:avLst/>
          </a:prstGeom>
          <a:solidFill>
            <a:srgbClr val="E0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389888" y="1938528"/>
            <a:ext cx="278892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60" b="1" i="0" dirty="0">
                <a:solidFill>
                  <a:srgbClr val="E03737"/>
                </a:solidFill>
                <a:latin typeface="Segoe UI"/>
              </a:rPr>
              <a:t>Marca </a:t>
            </a:r>
            <a:r>
              <a:rPr sz="1360" b="1" i="0" dirty="0" err="1">
                <a:solidFill>
                  <a:srgbClr val="E03737"/>
                </a:solidFill>
                <a:latin typeface="Segoe UI"/>
              </a:rPr>
              <a:t>sem</a:t>
            </a:r>
            <a:r>
              <a:rPr sz="1360" b="1" i="0" dirty="0">
                <a:solidFill>
                  <a:srgbClr val="E03737"/>
                </a:solidFill>
                <a:latin typeface="Segoe UI"/>
              </a:rPr>
              <a:t> </a:t>
            </a:r>
            <a:r>
              <a:rPr sz="1360" b="1" i="0" dirty="0" err="1">
                <a:solidFill>
                  <a:srgbClr val="E03737"/>
                </a:solidFill>
                <a:latin typeface="Segoe UI"/>
              </a:rPr>
              <a:t>justificativa</a:t>
            </a:r>
            <a:endParaRPr sz="1360" b="1" i="0" dirty="0">
              <a:solidFill>
                <a:srgbClr val="E03737"/>
              </a:solidFill>
              <a:latin typeface="Segoe UI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251960" y="1938528"/>
            <a:ext cx="6748272" cy="26622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indicação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marca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motivação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técnica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suficiente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42" name="Oval 41"/>
          <p:cNvSpPr/>
          <p:nvPr/>
        </p:nvSpPr>
        <p:spPr>
          <a:xfrm>
            <a:off x="658368" y="2724912"/>
            <a:ext cx="548640" cy="548640"/>
          </a:xfrm>
          <a:prstGeom prst="ellipse">
            <a:avLst/>
          </a:prstGeom>
          <a:solidFill>
            <a:srgbClr val="F194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89888" y="2697480"/>
            <a:ext cx="278892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60" b="1" i="0" dirty="0" err="1">
                <a:solidFill>
                  <a:srgbClr val="F19420"/>
                </a:solidFill>
                <a:latin typeface="Segoe UI"/>
              </a:rPr>
              <a:t>Exigência</a:t>
            </a:r>
            <a:r>
              <a:rPr sz="1360" b="1" i="0" dirty="0">
                <a:solidFill>
                  <a:srgbClr val="F19420"/>
                </a:solidFill>
                <a:latin typeface="Segoe UI"/>
              </a:rPr>
              <a:t> de </a:t>
            </a:r>
            <a:r>
              <a:rPr sz="1360" b="1" i="0" dirty="0" err="1">
                <a:solidFill>
                  <a:srgbClr val="F19420"/>
                </a:solidFill>
                <a:latin typeface="Segoe UI"/>
              </a:rPr>
              <a:t>habilitação</a:t>
            </a:r>
            <a:r>
              <a:rPr sz="1360" b="1" i="0" dirty="0">
                <a:solidFill>
                  <a:srgbClr val="F19420"/>
                </a:solidFill>
                <a:latin typeface="Segoe UI"/>
              </a:rPr>
              <a:t> </a:t>
            </a:r>
            <a:r>
              <a:rPr sz="1360" b="1" i="0" dirty="0" err="1">
                <a:solidFill>
                  <a:srgbClr val="F19420"/>
                </a:solidFill>
                <a:latin typeface="Segoe UI"/>
              </a:rPr>
              <a:t>indevida</a:t>
            </a:r>
            <a:endParaRPr sz="1360" b="1" i="0" dirty="0">
              <a:solidFill>
                <a:srgbClr val="F19420"/>
              </a:solidFill>
              <a:latin typeface="Segoe U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251960" y="2697480"/>
            <a:ext cx="6748272" cy="26622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alvará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funcionamento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tratado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como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requisito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qualificação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técnica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45" name="Oval 44"/>
          <p:cNvSpPr/>
          <p:nvPr/>
        </p:nvSpPr>
        <p:spPr>
          <a:xfrm>
            <a:off x="658368" y="3483864"/>
            <a:ext cx="548640" cy="548640"/>
          </a:xfrm>
          <a:prstGeom prst="ellipse">
            <a:avLst/>
          </a:prstGeom>
          <a:solidFill>
            <a:srgbClr val="204A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389888" y="3483864"/>
            <a:ext cx="278892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60" b="1" i="0" dirty="0" err="1">
                <a:solidFill>
                  <a:srgbClr val="204A9B"/>
                </a:solidFill>
                <a:latin typeface="Segoe UI"/>
              </a:rPr>
              <a:t>Catálogo</a:t>
            </a:r>
            <a:r>
              <a:rPr sz="1360" b="1" i="0" dirty="0">
                <a:solidFill>
                  <a:srgbClr val="204A9B"/>
                </a:solidFill>
                <a:latin typeface="Segoe UI"/>
              </a:rPr>
              <a:t>/folder </a:t>
            </a:r>
            <a:r>
              <a:rPr sz="1360" b="1" i="0" dirty="0" err="1">
                <a:solidFill>
                  <a:srgbClr val="204A9B"/>
                </a:solidFill>
                <a:latin typeface="Segoe UI"/>
              </a:rPr>
              <a:t>sem</a:t>
            </a:r>
            <a:r>
              <a:rPr sz="1360" b="1" i="0" dirty="0">
                <a:solidFill>
                  <a:srgbClr val="204A9B"/>
                </a:solidFill>
                <a:latin typeface="Segoe UI"/>
              </a:rPr>
              <a:t> </a:t>
            </a:r>
            <a:r>
              <a:rPr sz="1360" b="1" i="0" dirty="0" err="1">
                <a:solidFill>
                  <a:srgbClr val="204A9B"/>
                </a:solidFill>
                <a:latin typeface="Segoe UI"/>
              </a:rPr>
              <a:t>necessidade</a:t>
            </a:r>
            <a:endParaRPr sz="1360" b="1" i="0" dirty="0">
              <a:solidFill>
                <a:srgbClr val="204A9B"/>
              </a:solidFill>
              <a:latin typeface="Segoe UI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251960" y="3456432"/>
            <a:ext cx="6748272" cy="26622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exigência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como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condição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aceitação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com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potencial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restritivo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48" name="Oval 47"/>
          <p:cNvSpPr/>
          <p:nvPr/>
        </p:nvSpPr>
        <p:spPr>
          <a:xfrm>
            <a:off x="658368" y="4242816"/>
            <a:ext cx="548640" cy="548640"/>
          </a:xfrm>
          <a:prstGeom prst="ellipse">
            <a:avLst/>
          </a:prstGeom>
          <a:solidFill>
            <a:srgbClr val="644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89888" y="4215383"/>
            <a:ext cx="278892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60" b="1" i="0" dirty="0" err="1">
                <a:solidFill>
                  <a:srgbClr val="6446A0"/>
                </a:solidFill>
                <a:latin typeface="Segoe UI"/>
              </a:rPr>
              <a:t>Modelagem</a:t>
            </a:r>
            <a:r>
              <a:rPr sz="1360" b="1" i="0" dirty="0">
                <a:solidFill>
                  <a:srgbClr val="6446A0"/>
                </a:solidFill>
                <a:latin typeface="Segoe UI"/>
              </a:rPr>
              <a:t> </a:t>
            </a:r>
            <a:r>
              <a:rPr sz="1360" b="1" i="0" dirty="0" err="1">
                <a:solidFill>
                  <a:srgbClr val="6446A0"/>
                </a:solidFill>
                <a:latin typeface="Segoe UI"/>
              </a:rPr>
              <a:t>restritiva</a:t>
            </a:r>
            <a:endParaRPr sz="1360" b="1" i="0" dirty="0">
              <a:solidFill>
                <a:srgbClr val="6446A0"/>
              </a:solidFill>
              <a:latin typeface="Segoe UI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251960" y="4215383"/>
            <a:ext cx="6748272" cy="26622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50" b="0" i="0" dirty="0" err="1">
                <a:solidFill>
                  <a:srgbClr val="23272E"/>
                </a:solidFill>
                <a:latin typeface="Segoe UI"/>
              </a:rPr>
              <a:t>inversão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fases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+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garantia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proposta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motivação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concreta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51" name="Oval 50"/>
          <p:cNvSpPr/>
          <p:nvPr/>
        </p:nvSpPr>
        <p:spPr>
          <a:xfrm>
            <a:off x="658368" y="5001768"/>
            <a:ext cx="548640" cy="548640"/>
          </a:xfrm>
          <a:prstGeom prst="ellipse">
            <a:avLst/>
          </a:prstGeom>
          <a:solidFill>
            <a:srgbClr val="00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389888" y="4974336"/>
            <a:ext cx="278892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60" b="1" i="0" dirty="0" err="1">
                <a:solidFill>
                  <a:srgbClr val="00A059"/>
                </a:solidFill>
                <a:latin typeface="Segoe UI"/>
              </a:rPr>
              <a:t>Parcelamento</a:t>
            </a:r>
            <a:r>
              <a:rPr sz="1360" b="1" i="0" dirty="0">
                <a:solidFill>
                  <a:srgbClr val="00A059"/>
                </a:solidFill>
                <a:latin typeface="Segoe UI"/>
              </a:rPr>
              <a:t>/</a:t>
            </a:r>
            <a:r>
              <a:rPr sz="1360" b="1" i="0" dirty="0" err="1">
                <a:solidFill>
                  <a:srgbClr val="00A059"/>
                </a:solidFill>
                <a:latin typeface="Segoe UI"/>
              </a:rPr>
              <a:t>julgamento</a:t>
            </a:r>
            <a:r>
              <a:rPr sz="1360" b="1" i="0" dirty="0">
                <a:solidFill>
                  <a:srgbClr val="00A059"/>
                </a:solidFill>
                <a:latin typeface="Segoe UI"/>
              </a:rPr>
              <a:t> </a:t>
            </a:r>
            <a:r>
              <a:rPr sz="1360" b="1" i="0" dirty="0" err="1">
                <a:solidFill>
                  <a:srgbClr val="00A059"/>
                </a:solidFill>
                <a:latin typeface="Segoe UI"/>
              </a:rPr>
              <a:t>inadequados</a:t>
            </a:r>
            <a:endParaRPr sz="1360" b="1" i="0" dirty="0">
              <a:solidFill>
                <a:srgbClr val="00A059"/>
              </a:solidFill>
              <a:latin typeface="Segoe UI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51960" y="4974336"/>
            <a:ext cx="6748272" cy="26622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50" b="0" i="0" dirty="0" err="1">
                <a:solidFill>
                  <a:srgbClr val="23272E"/>
                </a:solidFill>
                <a:latin typeface="Segoe UI"/>
              </a:rPr>
              <a:t>objeto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divisível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e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lotes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/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itens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com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desenho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que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pode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reduzir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250" b="0" i="0" dirty="0" err="1">
                <a:solidFill>
                  <a:srgbClr val="23272E"/>
                </a:solidFill>
                <a:latin typeface="Segoe UI"/>
              </a:rPr>
              <a:t>economicidade</a:t>
            </a:r>
            <a:r>
              <a:rPr sz="125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22960" y="5532120"/>
            <a:ext cx="10396728" cy="512064"/>
          </a:xfrm>
          <a:prstGeom prst="roundRect">
            <a:avLst/>
          </a:prstGeom>
          <a:solidFill>
            <a:srgbClr val="0510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987552" y="5577840"/>
            <a:ext cx="1005840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Segoe UI"/>
              </a:rPr>
              <a:t>Boa prática: toda exigência que reduz o universo de competidores deve estar tecnicamente justificada, ser proporcional e indispensável ao resultado pretendido.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6928" y="6309360"/>
            <a:ext cx="10469880" cy="2926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830" b="0" i="0">
                <a:solidFill>
                  <a:srgbClr val="5F646C"/>
                </a:solidFill>
                <a:latin typeface="Segoe UI"/>
              </a:rPr>
              <a:t>TCU: Acórdão 728/2024-Plenário; Súmulas 247 e 272. Exemplos TCE-PI: TC/003822/2025 (Bocaina) e TC/001534/2026 (Brejo).</a:t>
            </a:r>
          </a:p>
        </p:txBody>
      </p:sp>
    </p:spTree>
    <p:extLst>
      <p:ext uri="{BB962C8B-B14F-4D97-AF65-F5344CB8AC3E}">
        <p14:creationId xmlns:p14="http://schemas.microsoft.com/office/powerpoint/2010/main" val="3748280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heme-header">
            <a:extLst>
              <a:ext uri="{FF2B5EF4-FFF2-40B4-BE49-F238E27FC236}">
                <a16:creationId xmlns:a16="http://schemas.microsoft.com/office/drawing/2014/main" id="{B24FB6FF-FE08-488B-8311-6BBEA0AC8E2F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5316C6F2-2801-4540-9EE2-47297AC2C5DD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FALHAS NO PLANEJAMENTO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80242872-8279-4482-8821-068062EE63F8}"/>
              </a:ext>
            </a:extLst>
          </p:cNvPr>
          <p:cNvSpPr>
            <a:spLocks noGrp="1"/>
          </p:cNvSpPr>
          <p:nvPr/>
        </p:nvSpPr>
        <p:spPr>
          <a:xfrm>
            <a:off x="676275" y="1801306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lang="pt-BR"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TRANSPORTE ESCOLAR SEM COMPOSIÇÃO DE CUSTOS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1C11D2A8-3156-46AF-B1F3-F64179C59D3A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8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608EC256-0094-477B-B1A7-952C36584782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1.7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E78FFE43-E57F-481A-8548-3275ABC5FB93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9033909-AE70-4A8E-9767-A234871F9263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1D73C1B7-001C-48F9-9CFF-C7EE8262E701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36D302C4-F160-4FE7-831A-8FF1C5A7DFE3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Estimativa genérica por quilômetro, sem avaliar as variáveis de cada rota e veículo.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C0EB1B2-A05A-4D81-BBC0-94AB8B4733FD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EB0F344-37BB-44E2-AA77-BAA315D84F5D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7FF23CCF-0EA0-4586-9F32-FDD2EABE2E9F}"/>
              </a:ext>
            </a:extLst>
          </p:cNvPr>
          <p:cNvSpPr>
            <a:spLocks noGrp="1"/>
          </p:cNvSpPr>
          <p:nvPr/>
        </p:nvSpPr>
        <p:spPr>
          <a:xfrm>
            <a:off x="762000" y="34575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14E8C7AD-E14C-4D71-9F3A-232BB19D53CE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arts. 18, § 1º, IV e VI, e 23.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77F005C4-CBE5-4E54-A7D6-EF261A0AED64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3BF1029-892C-4738-8F82-794A241A2C3B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49A503B4-07E8-45C9-8DC1-58B95BA58AE5}"/>
              </a:ext>
            </a:extLst>
          </p:cNvPr>
          <p:cNvSpPr>
            <a:spLocks noGrp="1"/>
          </p:cNvSpPr>
          <p:nvPr/>
        </p:nvSpPr>
        <p:spPr>
          <a:xfrm>
            <a:off x="762000" y="443865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7FCD3EF1-29F8-4849-8D17-93317EB6DF6C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Preço de referência pouco confiável e risco de remuneração incompatível com o serviço.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A75A991-46DE-46A0-848B-16786345B3B2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6131E1D-90F9-4474-A23F-CB3CDEE5350C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7625" cy="942975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D6801D4D-AF22-400D-9075-A571A7F54137}"/>
              </a:ext>
            </a:extLst>
          </p:cNvPr>
          <p:cNvSpPr>
            <a:spLocks noGrp="1"/>
          </p:cNvSpPr>
          <p:nvPr/>
        </p:nvSpPr>
        <p:spPr>
          <a:xfrm>
            <a:off x="762000" y="541972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25C2FB4A-A9A4-47B6-B036-1764BF1FA5B9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Equipe de planejamento e Educação: estimativa sem composição de custos. Aprovador: validação sem suporte técnico.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283570FA-85B5-4F9B-8587-8AF813E3F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57800" y="3323890"/>
            <a:ext cx="3028950" cy="1696119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914EDEE0-0CA9-468C-BF4F-0FF7DFB6F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420100" y="3655439"/>
            <a:ext cx="3028950" cy="1033022"/>
          </a:xfrm>
          <a:prstGeom prst="rect">
            <a:avLst/>
          </a:prstGeom>
        </p:spPr>
      </p:pic>
      <p:sp>
        <p:nvSpPr>
          <p:cNvPr id="24" name="visual-caption">
            <a:extLst>
              <a:ext uri="{FF2B5EF4-FFF2-40B4-BE49-F238E27FC236}">
                <a16:creationId xmlns:a16="http://schemas.microsoft.com/office/drawing/2014/main" id="{FBC2DF8C-782C-41ED-942E-ACA959EE11AE}"/>
              </a:ext>
            </a:extLst>
          </p:cNvPr>
          <p:cNvSpPr>
            <a:spLocks noGrp="1"/>
          </p:cNvSpPr>
          <p:nvPr/>
        </p:nvSpPr>
        <p:spPr>
          <a:xfrm>
            <a:off x="5257800" y="5991225"/>
            <a:ext cx="6191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ETP e continuação da tabela de rotas reproduzidos do documento.</a:t>
            </a:r>
          </a:p>
        </p:txBody>
      </p:sp>
    </p:spTree>
    <p:extLst>
      <p:ext uri="{BB962C8B-B14F-4D97-AF65-F5344CB8AC3E}">
        <p14:creationId xmlns:p14="http://schemas.microsoft.com/office/powerpoint/2010/main" val="698566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heme-header">
            <a:extLst>
              <a:ext uri="{FF2B5EF4-FFF2-40B4-BE49-F238E27FC236}">
                <a16:creationId xmlns:a16="http://schemas.microsoft.com/office/drawing/2014/main" id="{723CC62B-B2A3-4563-8607-0B8E1DCE3087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3A9C551E-8B5F-47BE-BF6D-468AB01204A5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FALHAS NO PLANEJAMENTO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9F52D8E2-6E6F-428C-AA4C-33DBE322DC5C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lang="pt-BR"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HORA-MÁQUINA SEM DEMANDA E PRODUTIVIDADE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6F2F4BEF-9AD3-4703-BA99-B91CDEFC651C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9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E56D717C-D020-4201-9FE6-C15E4534FFCC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1.12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0ADDC12-075A-4C34-95FA-B298A99D585D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7A85012-AB5B-4D93-A09C-3B1812CD929F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05A7972D-2D9A-446E-BB1A-1BF3BCC47696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A1EF6535-B787-4307-A1A2-FD49FFF6D3DE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Horas estimadas sem memória de cálculo e sem vinculação a metas físicas ou resultados verificáveis.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78E25AD-C704-4218-B00B-2054B31D2AA6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B4B91C5-4AF1-439C-8BEC-1736BF8106D7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CDD359EF-A6ED-4B4E-A3C4-328ABA9A0982}"/>
              </a:ext>
            </a:extLst>
          </p:cNvPr>
          <p:cNvSpPr>
            <a:spLocks noGrp="1"/>
          </p:cNvSpPr>
          <p:nvPr/>
        </p:nvSpPr>
        <p:spPr>
          <a:xfrm>
            <a:off x="762000" y="34575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DB5AEBE7-514B-4B45-99B4-1780A702DC75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arts. 18, § 1º, IV e VI, e 6º, XXIII, “e” a “g”.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1CEF9049-28B0-433E-AF02-CF115C73C2C7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A5A4BEF-6F5C-4702-9A2C-F896359CF066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7E190E27-4570-409A-A307-BFEC35D04B95}"/>
              </a:ext>
            </a:extLst>
          </p:cNvPr>
          <p:cNvSpPr>
            <a:spLocks noGrp="1"/>
          </p:cNvSpPr>
          <p:nvPr/>
        </p:nvSpPr>
        <p:spPr>
          <a:xfrm>
            <a:off x="762000" y="443865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9C5ECC5F-6B02-4D9C-B6AA-EF0929B02E24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Risco de ociosidade, execução morosa e pagamento sem entrega proporcional.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6842DC4F-7643-40D6-BF52-933AC03E8C7C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38FE4C89-F27D-43C6-8D32-A8298DD6456B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7625" cy="942975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7FB0F281-46BB-4ED4-98E8-1C0BDC724603}"/>
              </a:ext>
            </a:extLst>
          </p:cNvPr>
          <p:cNvSpPr>
            <a:spLocks noGrp="1"/>
          </p:cNvSpPr>
          <p:nvPr/>
        </p:nvSpPr>
        <p:spPr>
          <a:xfrm>
            <a:off x="762000" y="541972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A7EEE6A4-E186-4EBA-AE8F-7ABFF296EC69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Área técnica: estimativa e medição sem suporte. Autoridade aprovadora: validação de modelo sem justificativa.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56F6F709-100A-4497-BFF0-EA23D5735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57800" y="3000964"/>
            <a:ext cx="3028950" cy="2341972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3AE2C6E2-F07A-44DD-BEA3-0017CCC696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420100" y="2641412"/>
            <a:ext cx="3028950" cy="3061075"/>
          </a:xfrm>
          <a:prstGeom prst="rect">
            <a:avLst/>
          </a:prstGeom>
        </p:spPr>
      </p:pic>
      <p:sp>
        <p:nvSpPr>
          <p:cNvPr id="24" name="visual-caption">
            <a:extLst>
              <a:ext uri="{FF2B5EF4-FFF2-40B4-BE49-F238E27FC236}">
                <a16:creationId xmlns:a16="http://schemas.microsoft.com/office/drawing/2014/main" id="{3BE7ED0F-9DCF-46A3-8467-00EE1F3DADE7}"/>
              </a:ext>
            </a:extLst>
          </p:cNvPr>
          <p:cNvSpPr>
            <a:spLocks noGrp="1"/>
          </p:cNvSpPr>
          <p:nvPr/>
        </p:nvSpPr>
        <p:spPr>
          <a:xfrm>
            <a:off x="5257800" y="5991225"/>
            <a:ext cx="6191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Estimativas de horas e equipamentos constantes do documento.</a:t>
            </a:r>
          </a:p>
        </p:txBody>
      </p:sp>
    </p:spTree>
    <p:extLst>
      <p:ext uri="{BB962C8B-B14F-4D97-AF65-F5344CB8AC3E}">
        <p14:creationId xmlns:p14="http://schemas.microsoft.com/office/powerpoint/2010/main" val="1514197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heme-header">
            <a:extLst>
              <a:ext uri="{FF2B5EF4-FFF2-40B4-BE49-F238E27FC236}">
                <a16:creationId xmlns:a16="http://schemas.microsoft.com/office/drawing/2014/main" id="{DADEC754-FE63-44AD-B7F9-58D246F1CFEE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74A75357-6722-4A6B-8302-A3A5CBCA2ED3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FALHAS NO PLANEJAMENTO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71538AAF-7EE1-4CAC-A923-ECC174FF9021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lang="pt-BR" dirty="0"/>
              <a:t>CRITÉRIO DE ESCOLHA DO FORNECEDOR: </a:t>
            </a:r>
            <a:r>
              <a:rPr lang="pt-BR"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LOTE GLOBAL SEM JUSTIFICATIVA SUFICIENTE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9D6E90DA-1A0E-4AB8-AC78-83F7A84CCB5F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35328119-1B6D-421E-A047-3DA63B2F31BD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Itens 1.14 e 1.15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08E00CF-4CCB-4D4B-9147-FECA1D514B1C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1A19462-00F6-4B10-B2CD-AB90F5AD4911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47625" cy="1600200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DESCRIÇÃO-label">
            <a:extLst>
              <a:ext uri="{FF2B5EF4-FFF2-40B4-BE49-F238E27FC236}">
                <a16:creationId xmlns:a16="http://schemas.microsoft.com/office/drawing/2014/main" id="{4ACD8B54-8171-41C6-A392-78EDDEE31D47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DESCRIÇÃO-body">
            <a:extLst>
              <a:ext uri="{FF2B5EF4-FFF2-40B4-BE49-F238E27FC236}">
                <a16:creationId xmlns:a16="http://schemas.microsoft.com/office/drawing/2014/main" id="{1601DCAE-2BCD-4BA4-AB62-B48BE25F44BA}"/>
              </a:ext>
            </a:extLst>
          </p:cNvPr>
          <p:cNvSpPr>
            <a:spLocks noGrp="1"/>
          </p:cNvSpPr>
          <p:nvPr/>
        </p:nvSpPr>
        <p:spPr>
          <a:xfrm>
            <a:off x="78105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Objeto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divisível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agrupado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sem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justificativa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suficiente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sem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aplicar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benefícios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cabíveis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às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micro 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pequenas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empresas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E19AE6F5-6F23-45AD-A5C3-7874067F49CD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F756B4E-305A-402D-A4CD-CDC5358EBFCF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47625" cy="1600200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CRITÉRIO-label">
            <a:extLst>
              <a:ext uri="{FF2B5EF4-FFF2-40B4-BE49-F238E27FC236}">
                <a16:creationId xmlns:a16="http://schemas.microsoft.com/office/drawing/2014/main" id="{069B6D89-90E1-47C8-AE9F-1DA26FB05F71}"/>
              </a:ext>
            </a:extLst>
          </p:cNvPr>
          <p:cNvSpPr>
            <a:spLocks noGrp="1"/>
          </p:cNvSpPr>
          <p:nvPr/>
        </p:nvSpPr>
        <p:spPr>
          <a:xfrm>
            <a:off x="636270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CRITÉRIO-body">
            <a:extLst>
              <a:ext uri="{FF2B5EF4-FFF2-40B4-BE49-F238E27FC236}">
                <a16:creationId xmlns:a16="http://schemas.microsoft.com/office/drawing/2014/main" id="{81F1C1CB-3BB4-4006-BC1C-15E8C22C2D71}"/>
              </a:ext>
            </a:extLst>
          </p:cNvPr>
          <p:cNvSpPr>
            <a:spLocks noGrp="1"/>
          </p:cNvSpPr>
          <p:nvPr/>
        </p:nvSpPr>
        <p:spPr>
          <a:xfrm>
            <a:off x="636270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arts. 18, § 1º, VIII, 40 e 82, § 1º; LC 123/2006, arts. 47 a 49.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1A07CB17-CA3B-48F0-813B-7A044C2600CD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68DE559-E7AC-41B4-A44B-73B06A69C30B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47625" cy="1600200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CONSEQUÊNCIAS-label">
            <a:extLst>
              <a:ext uri="{FF2B5EF4-FFF2-40B4-BE49-F238E27FC236}">
                <a16:creationId xmlns:a16="http://schemas.microsoft.com/office/drawing/2014/main" id="{DE88103D-D795-428E-AA99-2D515C1C29A0}"/>
              </a:ext>
            </a:extLst>
          </p:cNvPr>
          <p:cNvSpPr>
            <a:spLocks noGrp="1"/>
          </p:cNvSpPr>
          <p:nvPr/>
        </p:nvSpPr>
        <p:spPr>
          <a:xfrm>
            <a:off x="78105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CONSEQUÊNCIAS-body">
            <a:extLst>
              <a:ext uri="{FF2B5EF4-FFF2-40B4-BE49-F238E27FC236}">
                <a16:creationId xmlns:a16="http://schemas.microsoft.com/office/drawing/2014/main" id="{14A32566-BD20-4E52-9DB0-503F889C9CFD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Menor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acesso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mercado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público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risco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perda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competição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economicidade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  <a:br>
              <a:rPr lang="pt-BR"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</a:br>
            <a:r>
              <a:rPr lang="pt-BR"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Prejuízo às pequenas empresas</a:t>
            </a:r>
            <a:endParaRPr sz="1800" dirty="0">
              <a:solidFill>
                <a:srgbClr val="23272E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302B3D86-C0F1-4F0A-9880-A454EEA05B9F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AFC67FC0-674A-4764-B4E1-FFEEE67A290E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47625" cy="1600200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RESPONSABILIZAÇÃO EM TESE-label">
            <a:extLst>
              <a:ext uri="{FF2B5EF4-FFF2-40B4-BE49-F238E27FC236}">
                <a16:creationId xmlns:a16="http://schemas.microsoft.com/office/drawing/2014/main" id="{6513180B-01C6-4490-9584-64431C72C8A8}"/>
              </a:ext>
            </a:extLst>
          </p:cNvPr>
          <p:cNvSpPr>
            <a:spLocks noGrp="1"/>
          </p:cNvSpPr>
          <p:nvPr/>
        </p:nvSpPr>
        <p:spPr>
          <a:xfrm>
            <a:off x="636270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RESPONSABILIZAÇÃO EM TESE-body">
            <a:extLst>
              <a:ext uri="{FF2B5EF4-FFF2-40B4-BE49-F238E27FC236}">
                <a16:creationId xmlns:a16="http://schemas.microsoft.com/office/drawing/2014/main" id="{BE5C0C90-0B8E-4EB0-AFD7-41DA8926D195}"/>
              </a:ext>
            </a:extLst>
          </p:cNvPr>
          <p:cNvSpPr>
            <a:spLocks noGrp="1"/>
          </p:cNvSpPr>
          <p:nvPr/>
        </p:nvSpPr>
        <p:spPr>
          <a:xfrm>
            <a:off x="636270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Equipe do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edital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aprovador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: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agrupamento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injustificado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afastamento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indevido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dos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benefícios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legais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22" name="temporal-note">
            <a:extLst>
              <a:ext uri="{FF2B5EF4-FFF2-40B4-BE49-F238E27FC236}">
                <a16:creationId xmlns:a16="http://schemas.microsoft.com/office/drawing/2014/main" id="{600C81B1-6EC7-4D42-B52A-A291323C9919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858500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25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125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Fatos de 2026: considerar a norma então aplicável. LC 238/2026: mudanças no art. 48 com efeitos em 2027.</a:t>
            </a:r>
          </a:p>
        </p:txBody>
      </p:sp>
    </p:spTree>
    <p:extLst>
      <p:ext uri="{BB962C8B-B14F-4D97-AF65-F5344CB8AC3E}">
        <p14:creationId xmlns:p14="http://schemas.microsoft.com/office/powerpoint/2010/main" val="1140871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2011680" y="73152"/>
            <a:ext cx="9555480" cy="8961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50" b="1" i="0" dirty="0" err="1">
                <a:solidFill>
                  <a:srgbClr val="FFFFFF"/>
                </a:solidFill>
                <a:latin typeface="Segoe UI"/>
              </a:rPr>
              <a:t>Falhas</a:t>
            </a:r>
            <a:r>
              <a:rPr sz="1650" b="1" i="0" dirty="0">
                <a:solidFill>
                  <a:srgbClr val="FFFFFF"/>
                </a:solidFill>
                <a:latin typeface="Segoe UI"/>
              </a:rPr>
              <a:t> </a:t>
            </a:r>
            <a:r>
              <a:rPr sz="1650" b="1" i="0" dirty="0" err="1">
                <a:solidFill>
                  <a:srgbClr val="FFFFFF"/>
                </a:solidFill>
                <a:latin typeface="Segoe UI"/>
              </a:rPr>
              <a:t>Recorrentes</a:t>
            </a:r>
            <a:r>
              <a:rPr sz="1650" b="1" i="0" dirty="0">
                <a:solidFill>
                  <a:srgbClr val="FFFFFF"/>
                </a:solidFill>
                <a:latin typeface="Segoe UI"/>
              </a:rPr>
              <a:t> e Boas Práticas sob a </a:t>
            </a:r>
            <a:r>
              <a:rPr sz="1650" b="1" i="0" dirty="0" err="1">
                <a:solidFill>
                  <a:srgbClr val="FFFFFF"/>
                </a:solidFill>
                <a:latin typeface="Segoe UI"/>
              </a:rPr>
              <a:t>Ótica</a:t>
            </a:r>
            <a:r>
              <a:rPr sz="1650" b="1" i="0" dirty="0">
                <a:solidFill>
                  <a:srgbClr val="FFFFFF"/>
                </a:solidFill>
                <a:latin typeface="Segoe UI"/>
              </a:rPr>
              <a:t> do Controle </a:t>
            </a:r>
            <a:r>
              <a:rPr sz="1650" b="1" i="0" dirty="0" err="1">
                <a:solidFill>
                  <a:srgbClr val="FFFFFF"/>
                </a:solidFill>
                <a:latin typeface="Segoe UI"/>
              </a:rPr>
              <a:t>Externo</a:t>
            </a:r>
            <a:endParaRPr sz="1650" b="1" i="0" dirty="0">
              <a:solidFill>
                <a:srgbClr val="FFFFFF"/>
              </a:solidFill>
              <a:latin typeface="Segoe U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8368" y="1325880"/>
            <a:ext cx="1088136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500" b="1" i="0">
                <a:solidFill>
                  <a:srgbClr val="05105C"/>
                </a:solidFill>
                <a:latin typeface="Segoe UI"/>
              </a:rPr>
              <a:t>FORMALISMO QUE CUSTA DINHEIRO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4157" y="1938963"/>
            <a:ext cx="3794760" cy="4031633"/>
          </a:xfrm>
          <a:prstGeom prst="roundRect">
            <a:avLst/>
          </a:prstGeom>
          <a:solidFill>
            <a:srgbClr val="FDF0F0"/>
          </a:solidFill>
          <a:ln w="10160">
            <a:solidFill>
              <a:srgbClr val="EB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41248" y="2176272"/>
            <a:ext cx="329184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550" b="1" i="0">
                <a:solidFill>
                  <a:srgbClr val="E03737"/>
                </a:solidFill>
                <a:latin typeface="Segoe UI"/>
              </a:rPr>
              <a:t>EXEMPLOS DOS RELATÓRIOS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" y="2649807"/>
            <a:ext cx="3154680" cy="130497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600" b="0" i="0" dirty="0" err="1">
                <a:solidFill>
                  <a:srgbClr val="23272E"/>
                </a:solidFill>
                <a:latin typeface="Segoe UI"/>
              </a:rPr>
              <a:t>Desclassificação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indevida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formalismo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excessivo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: </a:t>
            </a:r>
            <a:r>
              <a:rPr sz="1600" b="0" i="0" dirty="0" err="1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adjudicação</a:t>
            </a:r>
            <a:r>
              <a:rPr sz="1600" b="0" i="0" dirty="0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apontada</a:t>
            </a:r>
            <a:r>
              <a:rPr sz="1600" b="0" i="0" dirty="0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 em </a:t>
            </a:r>
            <a:r>
              <a:rPr sz="1600" b="0" i="0" dirty="0" err="1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até</a:t>
            </a:r>
            <a:r>
              <a:rPr sz="1600" b="0" i="0" dirty="0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 R$ 1,09 </a:t>
            </a:r>
            <a:r>
              <a:rPr sz="1600" b="0" i="0" dirty="0" err="1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milhão</a:t>
            </a:r>
            <a:r>
              <a:rPr sz="1600" b="0" i="0" dirty="0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acima</a:t>
            </a:r>
            <a:r>
              <a:rPr sz="1600" b="0" i="0" dirty="0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 da </a:t>
            </a:r>
            <a:r>
              <a:rPr sz="1600" b="0" i="0" dirty="0" err="1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menor</a:t>
            </a:r>
            <a:r>
              <a:rPr sz="1600" b="0" i="0" dirty="0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proposta</a:t>
            </a:r>
            <a:r>
              <a:rPr sz="1600" b="0" i="0" dirty="0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afastada</a:t>
            </a:r>
            <a:r>
              <a:rPr sz="1600" b="0" i="0" dirty="0">
                <a:solidFill>
                  <a:srgbClr val="23272E"/>
                </a:solidFill>
                <a:highlight>
                  <a:srgbClr val="FFFF00"/>
                </a:highlight>
                <a:latin typeface="Segoe UI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2465" y="4327065"/>
            <a:ext cx="3154680" cy="105875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600" b="0" i="0" dirty="0" err="1">
                <a:solidFill>
                  <a:srgbClr val="23272E"/>
                </a:solidFill>
                <a:latin typeface="Segoe UI"/>
              </a:rPr>
              <a:t>Falhas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sanáveis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certidões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consultáveis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;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prazo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rígido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de 2h para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proposta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ajustada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com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exclusões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sucessivas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645152" y="1947672"/>
            <a:ext cx="3172968" cy="1645920"/>
          </a:xfrm>
          <a:prstGeom prst="roundRect">
            <a:avLst/>
          </a:prstGeom>
          <a:solidFill>
            <a:srgbClr val="EBF2FC"/>
          </a:solidFill>
          <a:ln w="10160">
            <a:solidFill>
              <a:srgbClr val="DA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4645152" y="1947672"/>
            <a:ext cx="91440" cy="1645920"/>
          </a:xfrm>
          <a:prstGeom prst="rect">
            <a:avLst/>
          </a:prstGeom>
          <a:solidFill>
            <a:srgbClr val="204A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828032" y="2057400"/>
            <a:ext cx="28803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60" b="1" i="0">
                <a:solidFill>
                  <a:srgbClr val="204A9B"/>
                </a:solidFill>
                <a:latin typeface="Segoe UI"/>
              </a:rPr>
              <a:t>AC. 1.211/2021 — PLENÁRIO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01838" y="2362200"/>
            <a:ext cx="2788266" cy="93564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0" i="0" dirty="0" err="1">
                <a:solidFill>
                  <a:srgbClr val="23272E"/>
                </a:solidFill>
                <a:latin typeface="Segoe UI"/>
              </a:rPr>
              <a:t>Documento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ausente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que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apenas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comprove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condição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preexistente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pode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/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deve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ser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saneado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em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diligência</a:t>
            </a:r>
            <a:r>
              <a:rPr sz="117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30952" y="3273552"/>
            <a:ext cx="1828800" cy="23774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950" b="1" i="0" u="sng">
                <a:solidFill>
                  <a:srgbClr val="204A9B"/>
                </a:solidFill>
                <a:latin typeface="Segoe UI"/>
                <a:hlinkClick r:id="rId2"/>
              </a:rPr>
              <a:t>consultar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074152" y="1947672"/>
            <a:ext cx="3172968" cy="1645920"/>
          </a:xfrm>
          <a:prstGeom prst="roundRect">
            <a:avLst/>
          </a:prstGeom>
          <a:solidFill>
            <a:srgbClr val="FFFADF"/>
          </a:solidFill>
          <a:ln w="10160">
            <a:solidFill>
              <a:srgbClr val="DA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8074152" y="1947672"/>
            <a:ext cx="91440" cy="1645920"/>
          </a:xfrm>
          <a:prstGeom prst="rect">
            <a:avLst/>
          </a:prstGeom>
          <a:solidFill>
            <a:srgbClr val="F194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257031" y="2057400"/>
            <a:ext cx="28803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60" b="1" i="0">
                <a:solidFill>
                  <a:srgbClr val="F19420"/>
                </a:solidFill>
                <a:latin typeface="Segoe UI"/>
              </a:rPr>
              <a:t>AC. 298/2024 — PLENÁRIO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57031" y="2514600"/>
            <a:ext cx="2862072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0" i="0" dirty="0">
                <a:solidFill>
                  <a:srgbClr val="23272E"/>
                </a:solidFill>
                <a:latin typeface="Segoe UI"/>
              </a:rPr>
              <a:t>É irregular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desclassificar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por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falhas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formais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passíveis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correção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mediante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400" b="0" i="0" dirty="0" err="1">
                <a:solidFill>
                  <a:srgbClr val="23272E"/>
                </a:solidFill>
                <a:latin typeface="Segoe UI"/>
              </a:rPr>
              <a:t>diligência</a:t>
            </a:r>
            <a:r>
              <a:rPr sz="140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59952" y="3273552"/>
            <a:ext cx="1828800" cy="23774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950" b="1" i="0" u="sng">
                <a:solidFill>
                  <a:srgbClr val="F19420"/>
                </a:solidFill>
                <a:latin typeface="Segoe UI"/>
                <a:hlinkClick r:id="rId3"/>
              </a:rPr>
              <a:t>consultar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645152" y="3895344"/>
            <a:ext cx="6601968" cy="1691640"/>
          </a:xfrm>
          <a:prstGeom prst="roundRect">
            <a:avLst/>
          </a:prstGeom>
          <a:solidFill>
            <a:srgbClr val="EBF8F1"/>
          </a:solidFill>
          <a:ln w="10160">
            <a:solidFill>
              <a:srgbClr val="DA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4645152" y="3895344"/>
            <a:ext cx="91440" cy="1691640"/>
          </a:xfrm>
          <a:prstGeom prst="rect">
            <a:avLst/>
          </a:prstGeom>
          <a:solidFill>
            <a:srgbClr val="00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4846319" y="4041648"/>
            <a:ext cx="6309359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60" b="1" i="0">
                <a:solidFill>
                  <a:srgbClr val="00A059"/>
                </a:solidFill>
                <a:latin typeface="Segoe UI"/>
              </a:rPr>
              <a:t>AC. 2.378/2024 — PLENÁRIO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828032" y="4462272"/>
            <a:ext cx="6291072" cy="56630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0" i="0" dirty="0">
                <a:solidFill>
                  <a:srgbClr val="23272E"/>
                </a:solidFill>
                <a:latin typeface="Segoe UI"/>
              </a:rPr>
              <a:t>A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presunção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inexequibilidade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do art. 59, §4º, é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relativa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: a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licitante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deve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ter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oportunidade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demonstrar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a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viabilidade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 da </a:t>
            </a:r>
            <a:r>
              <a:rPr sz="1600" b="0" i="0" dirty="0" err="1">
                <a:solidFill>
                  <a:srgbClr val="23272E"/>
                </a:solidFill>
                <a:latin typeface="Segoe UI"/>
              </a:rPr>
              <a:t>proposta</a:t>
            </a:r>
            <a:r>
              <a:rPr sz="160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67728" y="5266944"/>
            <a:ext cx="1920240" cy="23774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950" b="1" i="0" u="sng">
                <a:solidFill>
                  <a:srgbClr val="00A059"/>
                </a:solidFill>
                <a:latin typeface="Segoe UI"/>
                <a:hlinkClick r:id="rId4"/>
              </a:rPr>
              <a:t>consultar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309360"/>
            <a:ext cx="10469880" cy="2926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830" b="0" i="0">
                <a:solidFill>
                  <a:srgbClr val="5F646C"/>
                </a:solidFill>
                <a:latin typeface="Segoe UI"/>
              </a:rPr>
              <a:t>Possíveis responsáveis: agente de contratação/pregoeiro/comissão; autoridade que homologa quando valida irregularidade evidente. Efeitos: retorno de fase, anulação, contratação mais cara e eventual responsabilização.</a:t>
            </a:r>
          </a:p>
        </p:txBody>
      </p:sp>
    </p:spTree>
    <p:extLst>
      <p:ext uri="{BB962C8B-B14F-4D97-AF65-F5344CB8AC3E}">
        <p14:creationId xmlns:p14="http://schemas.microsoft.com/office/powerpoint/2010/main" val="4081969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heme-header">
            <a:extLst>
              <a:ext uri="{FF2B5EF4-FFF2-40B4-BE49-F238E27FC236}">
                <a16:creationId xmlns:a16="http://schemas.microsoft.com/office/drawing/2014/main" id="{587273BF-C464-437B-85F9-1097DF18FA38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666F4CC0-646B-4968-B8D2-CEA61A986632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FALHAS NO PLANEJAMENTO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C064736C-63A6-432F-B058-E9508FD7446B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Desclassificação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por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exigências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novas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71232EA3-A778-4FAB-9D8C-666BCA518519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13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6626E9F3-A460-4A50-A112-8278D80CD7D0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1.8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E249EA2F-A2C4-4FBE-BEAB-AC098F204456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EACC0AC-BD82-439C-AA8D-27A0CDAFA980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C7B5AD38-2DB6-48DE-BA11-55CBEC84F304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12947C05-8E14-4EA5-9D83-0D9584F1125F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Diligências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criaram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requisitos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não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previstos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trataram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falhas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sanáveis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como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causas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exclusão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3A2F18B7-2407-42DD-88D8-5AF798C609D4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ADFFDA8-6AA1-438A-B85B-BD2FE116FAE0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E3D5FCA2-E1D9-410E-9875-BDBA3803E84C}"/>
              </a:ext>
            </a:extLst>
          </p:cNvPr>
          <p:cNvSpPr>
            <a:spLocks noGrp="1"/>
          </p:cNvSpPr>
          <p:nvPr/>
        </p:nvSpPr>
        <p:spPr>
          <a:xfrm>
            <a:off x="762000" y="34575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736B784F-52D5-40BB-BF67-579C7101AEED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arts. 5º, 11, 12, III, e 59, § 2º.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3B219120-9282-4032-9101-C3816301E42B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ED944E6-3C05-463B-8654-CC87DC709595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00DA4934-02C8-4CDB-8F10-6C4813C9BB35}"/>
              </a:ext>
            </a:extLst>
          </p:cNvPr>
          <p:cNvSpPr>
            <a:spLocks noGrp="1"/>
          </p:cNvSpPr>
          <p:nvPr/>
        </p:nvSpPr>
        <p:spPr>
          <a:xfrm>
            <a:off x="762000" y="443865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B6503477-9F74-40AB-BAB5-BBA610B96A81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Redução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da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competição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adjudicação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maior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valor,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sem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provar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inexequibilidade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da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oferta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afastada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2428C5F-02EC-41CA-B075-3A37A930A31D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DD0EA850-E02B-48DB-A16E-E3A15F131FAA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7625" cy="942975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89E9F4ED-1A9D-455F-8316-BE9AA22802CD}"/>
              </a:ext>
            </a:extLst>
          </p:cNvPr>
          <p:cNvSpPr>
            <a:spLocks noGrp="1"/>
          </p:cNvSpPr>
          <p:nvPr/>
        </p:nvSpPr>
        <p:spPr>
          <a:xfrm>
            <a:off x="762000" y="541972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BD290696-6725-4E67-A9CB-ECAE4DCB1309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Pregoeiro: exclusões por exigências indevidas. Autoridade revisora: manutenção das falhas após ciência, se comprovada.</a:t>
            </a:r>
          </a:p>
        </p:txBody>
      </p:sp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8A6C5570-5894-440D-91B1-5D9C3BCBFE24}"/>
              </a:ext>
            </a:extLst>
          </p:cNvPr>
          <p:cNvGraphicFramePr/>
          <p:nvPr/>
        </p:nvGraphicFramePr>
        <p:xfrm>
          <a:off x="5257800" y="2667000"/>
          <a:ext cx="6191251" cy="2524124"/>
        </p:xfrm>
        <a:graphic>
          <a:graphicData uri="http://schemas.openxmlformats.org/drawingml/2006/table">
            <a:tbl>
              <a:tblPr/>
              <a:tblGrid>
                <a:gridCol w="3652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8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1031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Etapa</a:t>
                      </a: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>
                      <a:solidFill>
                        <a:srgbClr val="DADEE6"/>
                      </a:solidFill>
                      <a:prstDash val="soli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0510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Valor em R$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>
                      <a:solidFill>
                        <a:srgbClr val="DADEE6"/>
                      </a:solidFill>
                      <a:prstDash val="soli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0510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031">
                <a:tc>
                  <a:txBody>
                    <a:bodyPr/>
                    <a:lstStyle/>
                    <a:p>
                      <a:r>
                        <a:rPr sz="1725" b="0" dirty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Menor </a:t>
                      </a:r>
                      <a:r>
                        <a:rPr sz="1725" b="0" dirty="0" err="1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proposta</a:t>
                      </a:r>
                      <a:r>
                        <a:rPr sz="1725" b="0" dirty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 </a:t>
                      </a:r>
                      <a:r>
                        <a:rPr sz="1725" b="0" dirty="0" err="1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afastada</a:t>
                      </a:r>
                      <a:endParaRPr sz="1725" b="0" dirty="0">
                        <a:solidFill>
                          <a:srgbClr val="23272E"/>
                        </a:solidFill>
                        <a:latin typeface="Segoe UI"/>
                        <a:ea typeface="Segoe UI"/>
                        <a:cs typeface="Segoe UI"/>
                      </a:endParaRP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1.249.000,00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031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Adjudicação</a:t>
                      </a: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EBF2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2.339.278,68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EBF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1031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Diferença</a:t>
                      </a: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 dirty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1.090.278,68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visual-caption">
            <a:extLst>
              <a:ext uri="{FF2B5EF4-FFF2-40B4-BE49-F238E27FC236}">
                <a16:creationId xmlns:a16="http://schemas.microsoft.com/office/drawing/2014/main" id="{68F1F11F-28B7-47BC-9E17-24C6A00D74F4}"/>
              </a:ext>
            </a:extLst>
          </p:cNvPr>
          <p:cNvSpPr>
            <a:spLocks noGrp="1"/>
          </p:cNvSpPr>
          <p:nvPr/>
        </p:nvSpPr>
        <p:spPr>
          <a:xfrm>
            <a:off x="5257800" y="5991225"/>
            <a:ext cx="6191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Diferença entre propostas: indicador de materialidade, sujeito à apuração.</a:t>
            </a:r>
          </a:p>
        </p:txBody>
      </p:sp>
    </p:spTree>
    <p:extLst>
      <p:ext uri="{BB962C8B-B14F-4D97-AF65-F5344CB8AC3E}">
        <p14:creationId xmlns:p14="http://schemas.microsoft.com/office/powerpoint/2010/main" val="257145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011680" y="73152"/>
            <a:ext cx="9555480" cy="8961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50" b="1" i="0">
                <a:solidFill>
                  <a:srgbClr val="FFFFFF"/>
                </a:solidFill>
                <a:latin typeface="Segoe UI"/>
              </a:rPr>
              <a:t>Falhas Recorrentes e Boas Práticas sob a Ótica do Controle Externo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" y="1325880"/>
            <a:ext cx="1088136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500" b="1" i="0">
                <a:solidFill>
                  <a:srgbClr val="05105C"/>
                </a:solidFill>
                <a:latin typeface="Segoe UI"/>
              </a:rPr>
              <a:t>CONTRATAÇÃO DIRETA E USO INADEQUADO DO SRP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1965960"/>
            <a:ext cx="5422392" cy="4343400"/>
          </a:xfrm>
          <a:prstGeom prst="roundRect">
            <a:avLst/>
          </a:prstGeom>
          <a:solidFill>
            <a:srgbClr val="FFFADF"/>
          </a:solidFill>
          <a:ln w="10160">
            <a:solidFill>
              <a:srgbClr val="E5D0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41248" y="2212848"/>
            <a:ext cx="4882896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560" b="1" i="0">
                <a:solidFill>
                  <a:srgbClr val="F19420"/>
                </a:solidFill>
                <a:latin typeface="Segoe UI"/>
              </a:rPr>
              <a:t>CONTRATAÇÃO DIRETA / INEXIGIBILIDADE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" y="2761488"/>
            <a:ext cx="4818888" cy="202978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spcAft>
                <a:spcPts val="700"/>
              </a:spcAft>
            </a:pPr>
            <a:r>
              <a:rPr sz="1600" b="1" dirty="0">
                <a:solidFill>
                  <a:srgbClr val="F19420"/>
                </a:solidFill>
                <a:latin typeface="Segoe UI"/>
              </a:rPr>
              <a:t>•</a:t>
            </a:r>
            <a:r>
              <a:rPr lang="pt-BR" sz="16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Assessoria técnico-pedagógica sem demonstração suficiente da inviabilidade de competição e da notória especialização.</a:t>
            </a:r>
          </a:p>
          <a:p>
            <a:pPr algn="l">
              <a:spcAft>
                <a:spcPts val="700"/>
              </a:spcAft>
            </a:pPr>
            <a:r>
              <a:rPr sz="1600" b="1" dirty="0">
                <a:solidFill>
                  <a:srgbClr val="F19420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inviabilidade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competição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não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demonstrada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de modo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suficiente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;</a:t>
            </a:r>
          </a:p>
          <a:p>
            <a:pPr algn="l">
              <a:spcAft>
                <a:spcPts val="700"/>
              </a:spcAft>
            </a:pPr>
            <a:r>
              <a:rPr sz="1600" b="1" dirty="0">
                <a:solidFill>
                  <a:srgbClr val="F19420"/>
                </a:solidFill>
                <a:latin typeface="Segoe UI"/>
              </a:rPr>
              <a:t>•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objeto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/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entregáveis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pouco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definidos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;</a:t>
            </a:r>
          </a:p>
          <a:p>
            <a:pPr algn="l">
              <a:spcAft>
                <a:spcPts val="700"/>
              </a:spcAft>
            </a:pPr>
            <a:r>
              <a:rPr sz="1600" b="1" dirty="0">
                <a:solidFill>
                  <a:srgbClr val="F19420"/>
                </a:solidFill>
                <a:latin typeface="Segoe UI"/>
              </a:rPr>
              <a:t>•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justificativa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de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preço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insuficiente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ou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inexistente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9264" y="5650992"/>
            <a:ext cx="475488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180" b="0" i="0" dirty="0" err="1">
                <a:solidFill>
                  <a:srgbClr val="23272E"/>
                </a:solidFill>
                <a:latin typeface="Segoe UI"/>
              </a:rPr>
              <a:t>Possíveis</a:t>
            </a:r>
            <a:r>
              <a:rPr sz="1180" b="0" i="0" dirty="0">
                <a:solidFill>
                  <a:srgbClr val="23272E"/>
                </a:solidFill>
                <a:latin typeface="Segoe UI"/>
              </a:rPr>
              <a:t> responsáveis: </a:t>
            </a:r>
            <a:r>
              <a:rPr sz="1180" b="0" i="0" dirty="0" err="1">
                <a:solidFill>
                  <a:srgbClr val="23272E"/>
                </a:solidFill>
                <a:latin typeface="Segoe UI"/>
              </a:rPr>
              <a:t>instrução</a:t>
            </a:r>
            <a:r>
              <a:rPr sz="118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180" b="0" i="0" dirty="0" err="1">
                <a:solidFill>
                  <a:srgbClr val="23272E"/>
                </a:solidFill>
                <a:latin typeface="Segoe UI"/>
              </a:rPr>
              <a:t>técnica</a:t>
            </a:r>
            <a:r>
              <a:rPr sz="1180" b="0" i="0" dirty="0">
                <a:solidFill>
                  <a:srgbClr val="23272E"/>
                </a:solidFill>
                <a:latin typeface="Segoe UI"/>
              </a:rPr>
              <a:t>, </a:t>
            </a:r>
            <a:r>
              <a:rPr sz="1180" b="0" i="0" dirty="0" err="1">
                <a:solidFill>
                  <a:srgbClr val="23272E"/>
                </a:solidFill>
                <a:latin typeface="Segoe UI"/>
              </a:rPr>
              <a:t>autoridade</a:t>
            </a:r>
            <a:r>
              <a:rPr sz="1180" b="0" i="0" dirty="0">
                <a:solidFill>
                  <a:srgbClr val="23272E"/>
                </a:solidFill>
                <a:latin typeface="Segoe UI"/>
              </a:rPr>
              <a:t> que </a:t>
            </a:r>
            <a:r>
              <a:rPr sz="1180" b="0" i="0" dirty="0" err="1">
                <a:solidFill>
                  <a:srgbClr val="23272E"/>
                </a:solidFill>
                <a:latin typeface="Segoe UI"/>
              </a:rPr>
              <a:t>autoriza</a:t>
            </a:r>
            <a:r>
              <a:rPr sz="1180" b="0" i="0" dirty="0">
                <a:solidFill>
                  <a:srgbClr val="23272E"/>
                </a:solidFill>
                <a:latin typeface="Segoe UI"/>
              </a:rPr>
              <a:t> a </a:t>
            </a:r>
            <a:r>
              <a:rPr sz="1180" b="0" i="0" dirty="0" err="1">
                <a:solidFill>
                  <a:srgbClr val="23272E"/>
                </a:solidFill>
                <a:latin typeface="Segoe UI"/>
              </a:rPr>
              <a:t>contratação</a:t>
            </a:r>
            <a:r>
              <a:rPr sz="1180" b="0" i="0" dirty="0">
                <a:solidFill>
                  <a:srgbClr val="23272E"/>
                </a:solidFill>
                <a:latin typeface="Segoe UI"/>
              </a:rPr>
              <a:t> e, </a:t>
            </a:r>
            <a:r>
              <a:rPr sz="1180" b="0" i="0" dirty="0" err="1">
                <a:solidFill>
                  <a:srgbClr val="23272E"/>
                </a:solidFill>
                <a:latin typeface="Segoe UI"/>
              </a:rPr>
              <a:t>quando</a:t>
            </a:r>
            <a:r>
              <a:rPr sz="118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180" b="0" i="0" dirty="0" err="1">
                <a:solidFill>
                  <a:srgbClr val="23272E"/>
                </a:solidFill>
                <a:latin typeface="Segoe UI"/>
              </a:rPr>
              <a:t>presentes</a:t>
            </a:r>
            <a:r>
              <a:rPr sz="118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180" b="0" i="0" dirty="0" err="1">
                <a:solidFill>
                  <a:srgbClr val="23272E"/>
                </a:solidFill>
                <a:latin typeface="Segoe UI"/>
              </a:rPr>
              <a:t>os</a:t>
            </a:r>
            <a:r>
              <a:rPr sz="118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180" b="0" i="0" dirty="0" err="1">
                <a:solidFill>
                  <a:srgbClr val="23272E"/>
                </a:solidFill>
                <a:latin typeface="Segoe UI"/>
              </a:rPr>
              <a:t>pressupostos</a:t>
            </a:r>
            <a:r>
              <a:rPr sz="1180"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sz="1180" b="0" i="0" dirty="0" err="1">
                <a:solidFill>
                  <a:srgbClr val="23272E"/>
                </a:solidFill>
                <a:latin typeface="Segoe UI"/>
              </a:rPr>
              <a:t>legais</a:t>
            </a:r>
            <a:r>
              <a:rPr sz="1180" b="0" i="0" dirty="0">
                <a:solidFill>
                  <a:srgbClr val="23272E"/>
                </a:solidFill>
                <a:latin typeface="Segoe UI"/>
              </a:rPr>
              <a:t>, o </a:t>
            </a:r>
            <a:r>
              <a:rPr sz="1180" b="0" i="0" dirty="0" err="1">
                <a:solidFill>
                  <a:srgbClr val="23272E"/>
                </a:solidFill>
                <a:latin typeface="Segoe UI"/>
              </a:rPr>
              <a:t>contratado</a:t>
            </a:r>
            <a:r>
              <a:rPr sz="1180" b="0" i="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52728" y="5248656"/>
            <a:ext cx="4041648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019" b="1" i="0" u="sng">
                <a:solidFill>
                  <a:srgbClr val="F19420"/>
                </a:solidFill>
                <a:latin typeface="Segoe UI"/>
                <a:hlinkClick r:id="rId2"/>
              </a:rPr>
              <a:t>Acórdão 2.993/2018-Plenário — consultar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45352" y="1965960"/>
            <a:ext cx="5349240" cy="3749039"/>
          </a:xfrm>
          <a:prstGeom prst="roundRect">
            <a:avLst/>
          </a:prstGeom>
          <a:solidFill>
            <a:srgbClr val="EBF2FC"/>
          </a:solidFill>
          <a:ln w="10160">
            <a:solidFill>
              <a:srgbClr val="BEC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519672" y="2212848"/>
            <a:ext cx="48006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560" b="1" i="0">
                <a:solidFill>
                  <a:srgbClr val="204A9B"/>
                </a:solidFill>
                <a:latin typeface="Segoe UI"/>
              </a:rPr>
              <a:t>SISTEMA DE REGISTRO DE PREÇOS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92240" y="2761488"/>
            <a:ext cx="4846320" cy="144757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spcAft>
                <a:spcPts val="700"/>
              </a:spcAft>
            </a:pPr>
            <a:r>
              <a:rPr sz="1310" b="1" dirty="0">
                <a:solidFill>
                  <a:srgbClr val="204A9B"/>
                </a:solidFill>
                <a:latin typeface="Segoe UI"/>
              </a:rPr>
              <a:t>•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contratação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integral/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imediata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do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quantitativo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registrado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;</a:t>
            </a:r>
          </a:p>
          <a:p>
            <a:pPr algn="l">
              <a:spcAft>
                <a:spcPts val="700"/>
              </a:spcAft>
            </a:pPr>
            <a:r>
              <a:rPr sz="1600" b="1" dirty="0">
                <a:solidFill>
                  <a:srgbClr val="204A9B"/>
                </a:solidFill>
                <a:latin typeface="Segoe UI"/>
              </a:rPr>
              <a:t>•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objeto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previsível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tratado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como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se a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demanda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fosse incerta/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parcelada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;</a:t>
            </a:r>
          </a:p>
          <a:p>
            <a:pPr algn="l">
              <a:spcAft>
                <a:spcPts val="700"/>
              </a:spcAft>
            </a:pPr>
            <a:r>
              <a:rPr sz="1600" b="1" dirty="0">
                <a:solidFill>
                  <a:srgbClr val="204A9B"/>
                </a:solidFill>
                <a:latin typeface="Segoe UI"/>
              </a:rPr>
              <a:t>•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ata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esvaziada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na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primeira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 </a:t>
            </a:r>
            <a:r>
              <a:rPr sz="1600" dirty="0" err="1">
                <a:solidFill>
                  <a:srgbClr val="23272E"/>
                </a:solidFill>
                <a:latin typeface="Segoe UI"/>
              </a:rPr>
              <a:t>contratação</a:t>
            </a:r>
            <a:r>
              <a:rPr sz="1600" dirty="0">
                <a:solidFill>
                  <a:srgbClr val="23272E"/>
                </a:solidFill>
                <a:latin typeface="Segoe UI"/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67728" y="5248656"/>
            <a:ext cx="393192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/>
            <a:r>
              <a:rPr sz="1019" b="1" i="0" u="sng">
                <a:solidFill>
                  <a:srgbClr val="204A9B"/>
                </a:solidFill>
                <a:latin typeface="Segoe UI"/>
                <a:hlinkClick r:id="rId3"/>
              </a:rPr>
              <a:t>Acórdão 1.351/2025-Plenário — consultar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309360"/>
            <a:ext cx="10469880" cy="2926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830" b="0" i="0">
                <a:solidFill>
                  <a:srgbClr val="5F646C"/>
                </a:solidFill>
                <a:latin typeface="Segoe UI"/>
              </a:rPr>
              <a:t>Lei 14.133/2021, art. 73: na contratação direta indevida com dolo, fraude ou erro grosseiro, agente público responsável e contratado respondem solidariamente pelo dano, sem prejuízo de outras sanções.</a:t>
            </a:r>
          </a:p>
        </p:txBody>
      </p:sp>
    </p:spTree>
    <p:extLst>
      <p:ext uri="{BB962C8B-B14F-4D97-AF65-F5344CB8AC3E}">
        <p14:creationId xmlns:p14="http://schemas.microsoft.com/office/powerpoint/2010/main" val="308068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heme-header">
            <a:extLst>
              <a:ext uri="{FF2B5EF4-FFF2-40B4-BE49-F238E27FC236}">
                <a16:creationId xmlns:a16="http://schemas.microsoft.com/office/drawing/2014/main" id="{B3E199AE-898F-4BA8-B7E5-E0508C5CC4B6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A9B11EBD-45FF-4DE9-8BBB-C32FCBC1B6AD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FALHAS NO PLANEJAMENTO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0B087CFC-E155-42A2-A900-CAA30086CDEF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lang="pt-BR"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INEXIGIBILIDADE SEM SUPORTE SUFICIENTE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458C2E8A-6965-42E7-B339-4CEE44E8638C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EFB1E325-9D18-4F66-9655-55F779569E74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1.4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30E8BE3-1543-4669-840B-1A52347A4E35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ED695E5-DE1A-4083-951D-ED21ACD3D2CF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47625" cy="1600200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DESCRIÇÃO-label">
            <a:extLst>
              <a:ext uri="{FF2B5EF4-FFF2-40B4-BE49-F238E27FC236}">
                <a16:creationId xmlns:a16="http://schemas.microsoft.com/office/drawing/2014/main" id="{7C4E0707-7FE7-4B1A-997B-B13CA09D96FF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DESCRIÇÃO-body">
            <a:extLst>
              <a:ext uri="{FF2B5EF4-FFF2-40B4-BE49-F238E27FC236}">
                <a16:creationId xmlns:a16="http://schemas.microsoft.com/office/drawing/2014/main" id="{50FCD0C8-8A20-4CD0-9F0E-3BCC4E667513}"/>
              </a:ext>
            </a:extLst>
          </p:cNvPr>
          <p:cNvSpPr>
            <a:spLocks noGrp="1"/>
          </p:cNvSpPr>
          <p:nvPr/>
        </p:nvSpPr>
        <p:spPr>
          <a:xfrm>
            <a:off x="78105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Assessoria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técnico-pedagógica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sem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demonstração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suficiente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da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inviabilidade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competição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da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notória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especialização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569B4C8-64DB-48EA-84B0-723EBEF8E980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B18A421-8CF4-4724-B704-EBDBEE2885E6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47625" cy="1600200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CRITÉRIO-label">
            <a:extLst>
              <a:ext uri="{FF2B5EF4-FFF2-40B4-BE49-F238E27FC236}">
                <a16:creationId xmlns:a16="http://schemas.microsoft.com/office/drawing/2014/main" id="{A89912A3-65C1-4472-AB02-8372BE60D76C}"/>
              </a:ext>
            </a:extLst>
          </p:cNvPr>
          <p:cNvSpPr>
            <a:spLocks noGrp="1"/>
          </p:cNvSpPr>
          <p:nvPr/>
        </p:nvSpPr>
        <p:spPr>
          <a:xfrm>
            <a:off x="636270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CRITÉRIO-body">
            <a:extLst>
              <a:ext uri="{FF2B5EF4-FFF2-40B4-BE49-F238E27FC236}">
                <a16:creationId xmlns:a16="http://schemas.microsoft.com/office/drawing/2014/main" id="{E6CEBE02-36B2-4F0C-9491-C0EC91BBCE34}"/>
              </a:ext>
            </a:extLst>
          </p:cNvPr>
          <p:cNvSpPr>
            <a:spLocks noGrp="1"/>
          </p:cNvSpPr>
          <p:nvPr/>
        </p:nvSpPr>
        <p:spPr>
          <a:xfrm>
            <a:off x="636270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arts. 72 e 74, III e § 3º.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2F90F167-F271-40A0-9750-3181E8B998C1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6FE9DFB-B38D-48BE-9B79-D646CE471493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47625" cy="1600200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CONSEQUÊNCIAS-label">
            <a:extLst>
              <a:ext uri="{FF2B5EF4-FFF2-40B4-BE49-F238E27FC236}">
                <a16:creationId xmlns:a16="http://schemas.microsoft.com/office/drawing/2014/main" id="{4EC21E93-0109-4951-BC38-0714F4465E09}"/>
              </a:ext>
            </a:extLst>
          </p:cNvPr>
          <p:cNvSpPr>
            <a:spLocks noGrp="1"/>
          </p:cNvSpPr>
          <p:nvPr/>
        </p:nvSpPr>
        <p:spPr>
          <a:xfrm>
            <a:off x="78105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CONSEQUÊNCIAS-body">
            <a:extLst>
              <a:ext uri="{FF2B5EF4-FFF2-40B4-BE49-F238E27FC236}">
                <a16:creationId xmlns:a16="http://schemas.microsoft.com/office/drawing/2014/main" id="{8DAC8182-703D-4BA2-AC2E-6D4C3A7C34C2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Escolha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direta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sem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fundamento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demonstrado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risco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contratação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antieconômica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0A5D6171-2E37-4D7C-93FA-EF9C0D2743C1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D77239C-8439-4287-9A77-EA7871F3F8B7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47625" cy="1600200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RESPONSABILIZAÇÃO EM TESE-label">
            <a:extLst>
              <a:ext uri="{FF2B5EF4-FFF2-40B4-BE49-F238E27FC236}">
                <a16:creationId xmlns:a16="http://schemas.microsoft.com/office/drawing/2014/main" id="{431B76D8-D367-45CE-8752-604DCC718C8F}"/>
              </a:ext>
            </a:extLst>
          </p:cNvPr>
          <p:cNvSpPr>
            <a:spLocks noGrp="1"/>
          </p:cNvSpPr>
          <p:nvPr/>
        </p:nvSpPr>
        <p:spPr>
          <a:xfrm>
            <a:off x="636270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RESPONSABILIZAÇÃO EM TESE-body">
            <a:extLst>
              <a:ext uri="{FF2B5EF4-FFF2-40B4-BE49-F238E27FC236}">
                <a16:creationId xmlns:a16="http://schemas.microsoft.com/office/drawing/2014/main" id="{E074796E-669D-4FB0-BB94-6CC850B314F4}"/>
              </a:ext>
            </a:extLst>
          </p:cNvPr>
          <p:cNvSpPr>
            <a:spLocks noGrp="1"/>
          </p:cNvSpPr>
          <p:nvPr/>
        </p:nvSpPr>
        <p:spPr>
          <a:xfrm>
            <a:off x="636270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Responsáveis pela instrução e autorização: apurar justificativas insuficientes. Parecerista somente por conduta própria comprovada.</a:t>
            </a:r>
          </a:p>
        </p:txBody>
      </p:sp>
    </p:spTree>
    <p:extLst>
      <p:ext uri="{BB962C8B-B14F-4D97-AF65-F5344CB8AC3E}">
        <p14:creationId xmlns:p14="http://schemas.microsoft.com/office/powerpoint/2010/main" val="1448073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311F6-3AFA-CFBE-4EAC-EB922F04F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heme-header">
            <a:extLst>
              <a:ext uri="{FF2B5EF4-FFF2-40B4-BE49-F238E27FC236}">
                <a16:creationId xmlns:a16="http://schemas.microsoft.com/office/drawing/2014/main" id="{F223C69B-E6BF-F121-6CA0-0302CFBA4967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D5F8DA5E-7F3B-86B1-C5F0-1B49213D0CC2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FALHAS NO PLANEJAMENTO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4F8CE9C9-E41B-F967-D193-8D01DD89E4BB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Terceirização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de ACS e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agentes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endemias</a:t>
            </a:r>
            <a:endParaRPr sz="2250" b="1" dirty="0">
              <a:solidFill>
                <a:srgbClr val="05105C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6D0D1191-875B-3EB7-0B2E-6E68B9C86AFA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14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E154624C-68A6-A765-4F61-75369279D850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Tópico “8”, após o item 1.13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487C476-0CB9-1F66-5EB7-17A9011424E7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8A64D5F-2FEB-A3D3-1EE5-598DC50B9DAF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3F918D38-262D-2672-6582-E84914B3B7C4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29D1EEC3-BFFA-E3B5-B990-83CB5888DFAF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Inclusão de agentes comunitários de saúde e de combate às endemias em contratação de pessoa jurídica.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D9E30401-1D55-A9CD-9B83-C18B4F9C8028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538316E-9E72-BF25-C1F4-6716453258F5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DFF9C978-4C08-0FCC-6BC4-534E9BD464A1}"/>
              </a:ext>
            </a:extLst>
          </p:cNvPr>
          <p:cNvSpPr>
            <a:spLocks noGrp="1"/>
          </p:cNvSpPr>
          <p:nvPr/>
        </p:nvSpPr>
        <p:spPr>
          <a:xfrm>
            <a:off x="762000" y="34575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2E8E0F08-4F0D-264E-BF89-B28CE699DC38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11.350/2006, arts. 2º, 9º e 16. Vedação, ressalvada a hipótese legal de surtos epidêmicos.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77059C0B-2306-FD26-C7B2-860E3013AE0C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303F0DB-C267-7A2A-04E0-F17A66D2566B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F2AA9D3B-BAAD-76AD-405B-B9E6A7565639}"/>
              </a:ext>
            </a:extLst>
          </p:cNvPr>
          <p:cNvSpPr>
            <a:spLocks noGrp="1"/>
          </p:cNvSpPr>
          <p:nvPr/>
        </p:nvSpPr>
        <p:spPr>
          <a:xfrm>
            <a:off x="762000" y="443865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72B5019E-0E71-BFB9-5116-125883E449AC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Risco de violar o regime próprio de admissão e de comprometer a continuidade das equipes.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836BC93-BF81-50B3-FB0D-D26593466326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0F60C74F-7D57-4CEF-5898-3E3C46FAA3AE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7625" cy="942975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CE3E38BD-57FA-BCE0-358E-13A5E2F525BB}"/>
              </a:ext>
            </a:extLst>
          </p:cNvPr>
          <p:cNvSpPr>
            <a:spLocks noGrp="1"/>
          </p:cNvSpPr>
          <p:nvPr/>
        </p:nvSpPr>
        <p:spPr>
          <a:xfrm>
            <a:off x="762000" y="541972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B808D5A1-8AE3-97F8-11A4-E4EE3A11B808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Área de Saúde e responsáveis pela autorização: apurar inclusão e contratação das funções vedadas.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AF3BA455-7544-5CA0-DD54-3B36144CA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84298" y="2514600"/>
            <a:ext cx="5538254" cy="3314700"/>
          </a:xfrm>
          <a:prstGeom prst="rect">
            <a:avLst/>
          </a:prstGeom>
        </p:spPr>
      </p:pic>
      <p:sp>
        <p:nvSpPr>
          <p:cNvPr id="23" name="visual-caption">
            <a:extLst>
              <a:ext uri="{FF2B5EF4-FFF2-40B4-BE49-F238E27FC236}">
                <a16:creationId xmlns:a16="http://schemas.microsoft.com/office/drawing/2014/main" id="{205F08F1-284D-6F70-5B1B-324DEB7E4AC2}"/>
              </a:ext>
            </a:extLst>
          </p:cNvPr>
          <p:cNvSpPr>
            <a:spLocks noGrp="1"/>
          </p:cNvSpPr>
          <p:nvPr/>
        </p:nvSpPr>
        <p:spPr>
          <a:xfrm>
            <a:off x="5257800" y="5991225"/>
            <a:ext cx="6191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Funções de ACS e agentes de endemias incluídas na planilha.</a:t>
            </a:r>
          </a:p>
        </p:txBody>
      </p:sp>
    </p:spTree>
    <p:extLst>
      <p:ext uri="{BB962C8B-B14F-4D97-AF65-F5344CB8AC3E}">
        <p14:creationId xmlns:p14="http://schemas.microsoft.com/office/powerpoint/2010/main" val="3121409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heme-header">
            <a:extLst>
              <a:ext uri="{FF2B5EF4-FFF2-40B4-BE49-F238E27FC236}">
                <a16:creationId xmlns:a16="http://schemas.microsoft.com/office/drawing/2014/main" id="{284EA537-E439-4A15-8DBC-9EC63D2B9EEC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32607CD9-C57F-4815-B136-A42D1BB707AE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1F0597E8-CCF8-45D9-8094-F0E5B6B6592A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8AED1890-E14F-4B5D-9F35-64024233DB72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15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2E9C0962-9FDB-41BB-9219-5207B6BCE42B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ELBERT, slides 20 a 22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111DB1D2-2C7F-4551-9727-FB803C742B92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10839450" cy="3286125"/>
          </a:xfrm>
          <a:prstGeom prst="roundRect">
            <a:avLst>
              <a:gd name="adj" fmla="val 11594"/>
            </a:avLst>
          </a:prstGeom>
          <a:solidFill>
            <a:srgbClr val="05105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section-number">
            <a:extLst>
              <a:ext uri="{FF2B5EF4-FFF2-40B4-BE49-F238E27FC236}">
                <a16:creationId xmlns:a16="http://schemas.microsoft.com/office/drawing/2014/main" id="{1050B9F3-1A9C-4B3A-B2F6-BD95AA2B1B08}"/>
              </a:ext>
            </a:extLst>
          </p:cNvPr>
          <p:cNvSpPr>
            <a:spLocks noGrp="1"/>
          </p:cNvSpPr>
          <p:nvPr/>
        </p:nvSpPr>
        <p:spPr>
          <a:xfrm>
            <a:off x="914400" y="2867025"/>
            <a:ext cx="6667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4350" b="1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1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1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1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1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1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1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1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1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1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4350" b="1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DD00"/>
                </a:solidFill>
                <a:latin typeface="Segoe UI"/>
                <a:ea typeface="Segoe UI"/>
                <a:cs typeface="Segoe UI"/>
              </a:rPr>
              <a:t>2</a:t>
            </a:r>
          </a:p>
        </p:txBody>
      </p:sp>
      <p:sp>
        <p:nvSpPr>
          <p:cNvPr id="8" name="section-promise">
            <a:extLst>
              <a:ext uri="{FF2B5EF4-FFF2-40B4-BE49-F238E27FC236}">
                <a16:creationId xmlns:a16="http://schemas.microsoft.com/office/drawing/2014/main" id="{EF63C7DC-F145-4E5A-AEAA-6298DF89D478}"/>
              </a:ext>
            </a:extLst>
          </p:cNvPr>
          <p:cNvSpPr>
            <a:spLocks noGrp="1"/>
          </p:cNvSpPr>
          <p:nvPr/>
        </p:nvSpPr>
        <p:spPr>
          <a:xfrm>
            <a:off x="1809750" y="2943225"/>
            <a:ext cx="9048750" cy="1457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7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7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Contrato assinado precisa se transformar em entrega comprovada.</a:t>
            </a:r>
          </a:p>
        </p:txBody>
      </p:sp>
      <p:sp>
        <p:nvSpPr>
          <p:cNvPr id="9" name="section-transition">
            <a:extLst>
              <a:ext uri="{FF2B5EF4-FFF2-40B4-BE49-F238E27FC236}">
                <a16:creationId xmlns:a16="http://schemas.microsoft.com/office/drawing/2014/main" id="{720C6D3A-7BC3-43F9-83EF-BB738C16B06D}"/>
              </a:ext>
            </a:extLst>
          </p:cNvPr>
          <p:cNvSpPr>
            <a:spLocks noGrp="1"/>
          </p:cNvSpPr>
          <p:nvPr/>
        </p:nvSpPr>
        <p:spPr>
          <a:xfrm>
            <a:off x="1809750" y="5095875"/>
            <a:ext cx="91440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025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>
                <a:solidFill>
                  <a:srgbClr val="FFDD00"/>
                </a:solidFill>
                <a:latin typeface="Segoe UI"/>
                <a:ea typeface="Segoe UI"/>
                <a:cs typeface="Segoe UI"/>
              </a:defRPr>
            </a:pPr>
            <a:r>
              <a:rPr sz="2025">
                <a:solidFill>
                  <a:srgbClr val="FFDD00"/>
                </a:solidFill>
                <a:latin typeface="Segoe UI"/>
                <a:ea typeface="Segoe UI"/>
                <a:cs typeface="Segoe UI"/>
              </a:rPr>
              <a:t>Medição • Recebimento • Liquidação • Pagamento</a:t>
            </a:r>
          </a:p>
        </p:txBody>
      </p:sp>
    </p:spTree>
    <p:extLst>
      <p:ext uri="{BB962C8B-B14F-4D97-AF65-F5344CB8AC3E}">
        <p14:creationId xmlns:p14="http://schemas.microsoft.com/office/powerpoint/2010/main" val="1019302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4B5F2-3BD7-4151-F43D-E4894A4C3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1680" y="73152"/>
            <a:ext cx="9555480" cy="8961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50" b="1" i="0">
                <a:solidFill>
                  <a:srgbClr val="FFFFFF"/>
                </a:solidFill>
                <a:latin typeface="Segoe UI"/>
              </a:rPr>
              <a:t>Falhas Recorrentes e Boas Práticas sob a Ótica do Controle Externo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380050"/>
            <a:ext cx="10881360" cy="458587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500" b="1" i="0" dirty="0">
                <a:solidFill>
                  <a:srgbClr val="05105C"/>
                </a:solidFill>
                <a:latin typeface="Segoe UI"/>
              </a:rPr>
              <a:t>FISCALIZAÇÃO CONTRATUAL: FALHAS </a:t>
            </a:r>
            <a:r>
              <a:rPr lang="pt-BR" sz="2500" b="1" i="0" dirty="0">
                <a:solidFill>
                  <a:srgbClr val="05105C"/>
                </a:solidFill>
                <a:latin typeface="Segoe UI"/>
              </a:rPr>
              <a:t>RECORRENTES</a:t>
            </a:r>
            <a:endParaRPr sz="2500" b="1" i="0" dirty="0">
              <a:solidFill>
                <a:srgbClr val="05105C"/>
              </a:solidFill>
              <a:latin typeface="Segoe UI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6928" y="1984248"/>
            <a:ext cx="5257800" cy="9875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7DC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66928" y="1984248"/>
            <a:ext cx="91440" cy="987552"/>
          </a:xfrm>
          <a:prstGeom prst="rect">
            <a:avLst/>
          </a:prstGeom>
          <a:solidFill>
            <a:srgbClr val="204A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86384" y="2093976"/>
            <a:ext cx="14630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60" b="1" i="0" dirty="0" err="1">
                <a:solidFill>
                  <a:srgbClr val="204A9B"/>
                </a:solidFill>
                <a:latin typeface="Segoe UI"/>
              </a:rPr>
              <a:t>Designação</a:t>
            </a:r>
            <a:r>
              <a:rPr sz="1360" b="1" i="0" dirty="0">
                <a:solidFill>
                  <a:srgbClr val="204A9B"/>
                </a:solidFill>
                <a:latin typeface="Segoe UI"/>
              </a:rPr>
              <a:t>/</a:t>
            </a:r>
            <a:r>
              <a:rPr sz="1360" b="1" i="0" dirty="0" err="1">
                <a:solidFill>
                  <a:srgbClr val="204A9B"/>
                </a:solidFill>
                <a:latin typeface="Segoe UI"/>
              </a:rPr>
              <a:t>estrutura</a:t>
            </a:r>
            <a:endParaRPr sz="1360" b="1" i="0" dirty="0">
              <a:solidFill>
                <a:srgbClr val="204A9B"/>
              </a:solidFill>
              <a:latin typeface="Segoe U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40280" y="2084831"/>
            <a:ext cx="3346704" cy="90486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b="0" i="0" dirty="0" err="1">
                <a:solidFill>
                  <a:srgbClr val="23272E"/>
                </a:solidFill>
                <a:latin typeface="Segoe UI"/>
              </a:rPr>
              <a:t>ausência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de fiscal/gestor,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ou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concentração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excessiva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de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funções</a:t>
            </a:r>
            <a:endParaRPr b="0" i="0" dirty="0">
              <a:solidFill>
                <a:srgbClr val="23272E"/>
              </a:solidFill>
              <a:latin typeface="Segoe U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66928" y="3154680"/>
            <a:ext cx="5257800" cy="9875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7DC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66928" y="3154680"/>
            <a:ext cx="91440" cy="987552"/>
          </a:xfrm>
          <a:prstGeom prst="rect">
            <a:avLst/>
          </a:prstGeom>
          <a:solidFill>
            <a:srgbClr val="204A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3264408"/>
            <a:ext cx="14630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60" b="1" i="0">
                <a:solidFill>
                  <a:srgbClr val="204A9B"/>
                </a:solidFill>
                <a:latin typeface="Segoe UI"/>
              </a:rPr>
              <a:t>Registros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40280" y="3255264"/>
            <a:ext cx="3346704" cy="90486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b="0" i="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relatórios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contemporâneos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, histórico,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medições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ou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checklists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325112"/>
            <a:ext cx="5257800" cy="9875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7DC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66928" y="4325112"/>
            <a:ext cx="91440" cy="987552"/>
          </a:xfrm>
          <a:prstGeom prst="rect">
            <a:avLst/>
          </a:prstGeom>
          <a:solidFill>
            <a:srgbClr val="204A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6384" y="4434840"/>
            <a:ext cx="14630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60" b="1" i="0">
                <a:solidFill>
                  <a:srgbClr val="204A9B"/>
                </a:solidFill>
                <a:latin typeface="Segoe UI"/>
              </a:rPr>
              <a:t>Recebimento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0280" y="4425696"/>
            <a:ext cx="3346704" cy="90486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b="0" i="0" dirty="0" err="1">
                <a:solidFill>
                  <a:srgbClr val="23272E"/>
                </a:solidFill>
                <a:latin typeface="Segoe UI"/>
              </a:rPr>
              <a:t>atestes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evidência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suficiente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da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quantidade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/qualidade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entregue</a:t>
            </a:r>
            <a:endParaRPr b="0" i="0" dirty="0">
              <a:solidFill>
                <a:srgbClr val="23272E"/>
              </a:solidFill>
              <a:latin typeface="Segoe UI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144768" y="1984248"/>
            <a:ext cx="5257800" cy="9875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7DC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144768" y="1984248"/>
            <a:ext cx="91440" cy="987552"/>
          </a:xfrm>
          <a:prstGeom prst="rect">
            <a:avLst/>
          </a:prstGeom>
          <a:solidFill>
            <a:srgbClr val="00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364224" y="2093976"/>
            <a:ext cx="14630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60" b="1" i="0" dirty="0" err="1">
                <a:solidFill>
                  <a:srgbClr val="00A059"/>
                </a:solidFill>
                <a:latin typeface="Segoe UI"/>
              </a:rPr>
              <a:t>Execução</a:t>
            </a:r>
            <a:endParaRPr sz="1360" b="1" i="0" dirty="0">
              <a:solidFill>
                <a:srgbClr val="00A059"/>
              </a:solidFill>
              <a:latin typeface="Segoe U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63256" y="2044227"/>
            <a:ext cx="3346704" cy="90486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b="0" i="0" dirty="0" err="1">
                <a:solidFill>
                  <a:srgbClr val="23272E"/>
                </a:solidFill>
                <a:latin typeface="Segoe UI"/>
              </a:rPr>
              <a:t>combustíveis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controle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,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materiais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lastro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, veículos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inadequados</a:t>
            </a:r>
            <a:endParaRPr b="0" i="0" dirty="0">
              <a:solidFill>
                <a:srgbClr val="23272E"/>
              </a:solidFill>
              <a:latin typeface="Segoe UI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144768" y="3154680"/>
            <a:ext cx="5257800" cy="9875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7DC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144768" y="3154680"/>
            <a:ext cx="91440" cy="987552"/>
          </a:xfrm>
          <a:prstGeom prst="rect">
            <a:avLst/>
          </a:prstGeom>
          <a:solidFill>
            <a:srgbClr val="00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364224" y="3264408"/>
            <a:ext cx="14630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60" b="1" i="0">
                <a:solidFill>
                  <a:srgbClr val="00A059"/>
                </a:solidFill>
                <a:latin typeface="Segoe UI"/>
              </a:rPr>
              <a:t>Subcontratação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18120" y="3264408"/>
            <a:ext cx="3346704" cy="62786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b="0" i="0" dirty="0" err="1">
                <a:solidFill>
                  <a:srgbClr val="23272E"/>
                </a:solidFill>
                <a:latin typeface="Segoe UI"/>
              </a:rPr>
              <a:t>sublocação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/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subcontratação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autorização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ou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fora dos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limites</a:t>
            </a:r>
            <a:endParaRPr b="0" i="0" dirty="0">
              <a:solidFill>
                <a:srgbClr val="23272E"/>
              </a:solidFill>
              <a:latin typeface="Segoe U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144768" y="4325112"/>
            <a:ext cx="5257800" cy="9875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7DC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144768" y="4325112"/>
            <a:ext cx="91440" cy="987552"/>
          </a:xfrm>
          <a:prstGeom prst="rect">
            <a:avLst/>
          </a:prstGeom>
          <a:solidFill>
            <a:srgbClr val="00A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364224" y="4434840"/>
            <a:ext cx="14630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60" b="1" i="0">
                <a:solidFill>
                  <a:srgbClr val="00A059"/>
                </a:solidFill>
                <a:latin typeface="Segoe UI"/>
              </a:rPr>
              <a:t>Capacitação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4425696"/>
            <a:ext cx="3346704" cy="90486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b="0" i="0" dirty="0" err="1">
                <a:solidFill>
                  <a:srgbClr val="23272E"/>
                </a:solidFill>
                <a:latin typeface="Segoe UI"/>
              </a:rPr>
              <a:t>fiscais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sem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treinamento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/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estrutura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para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executar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o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controle</a:t>
            </a:r>
            <a:r>
              <a:rPr b="0" i="0" dirty="0">
                <a:solidFill>
                  <a:srgbClr val="23272E"/>
                </a:solidFill>
                <a:latin typeface="Segoe UI"/>
              </a:rPr>
              <a:t> </a:t>
            </a:r>
            <a:r>
              <a:rPr b="0" i="0" dirty="0" err="1">
                <a:solidFill>
                  <a:srgbClr val="23272E"/>
                </a:solidFill>
                <a:latin typeface="Segoe UI"/>
              </a:rPr>
              <a:t>esperado</a:t>
            </a:r>
            <a:endParaRPr b="0" i="0" dirty="0">
              <a:solidFill>
                <a:srgbClr val="23272E"/>
              </a:solidFill>
              <a:latin typeface="Segoe UI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77240" y="5559552"/>
            <a:ext cx="10533888" cy="530352"/>
          </a:xfrm>
          <a:prstGeom prst="roundRect">
            <a:avLst/>
          </a:prstGeom>
          <a:solidFill>
            <a:srgbClr val="0510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87552" y="5605272"/>
            <a:ext cx="10122408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90" b="1" i="0" dirty="0">
                <a:solidFill>
                  <a:srgbClr val="FFFFFF"/>
                </a:solidFill>
                <a:latin typeface="Segoe UI"/>
              </a:rPr>
              <a:t>Boa </a:t>
            </a:r>
            <a:r>
              <a:rPr sz="1190" b="1" i="0" dirty="0" err="1">
                <a:solidFill>
                  <a:srgbClr val="FFFFFF"/>
                </a:solidFill>
                <a:latin typeface="Segoe UI"/>
              </a:rPr>
              <a:t>prática</a:t>
            </a:r>
            <a:r>
              <a:rPr sz="1190" b="1" i="0" dirty="0">
                <a:solidFill>
                  <a:srgbClr val="FFFFFF"/>
                </a:solidFill>
                <a:latin typeface="Segoe UI"/>
              </a:rPr>
              <a:t>: </a:t>
            </a:r>
            <a:r>
              <a:rPr sz="1190" b="1" i="0" dirty="0" err="1">
                <a:solidFill>
                  <a:srgbClr val="FFFFFF"/>
                </a:solidFill>
                <a:latin typeface="Segoe UI"/>
              </a:rPr>
              <a:t>designar</a:t>
            </a:r>
            <a:r>
              <a:rPr sz="1190" b="1" i="0" dirty="0">
                <a:solidFill>
                  <a:srgbClr val="FFFFFF"/>
                </a:solidFill>
                <a:latin typeface="Segoe UI"/>
              </a:rPr>
              <a:t> + </a:t>
            </a:r>
            <a:r>
              <a:rPr sz="1190" b="1" i="0" dirty="0" err="1">
                <a:solidFill>
                  <a:srgbClr val="FFFFFF"/>
                </a:solidFill>
                <a:latin typeface="Segoe UI"/>
              </a:rPr>
              <a:t>capacitar</a:t>
            </a:r>
            <a:r>
              <a:rPr sz="1190" b="1" i="0" dirty="0">
                <a:solidFill>
                  <a:srgbClr val="FFFFFF"/>
                </a:solidFill>
                <a:latin typeface="Segoe UI"/>
              </a:rPr>
              <a:t> + registrar + </a:t>
            </a:r>
            <a:r>
              <a:rPr sz="1190" b="1" i="0" dirty="0" err="1">
                <a:solidFill>
                  <a:srgbClr val="FFFFFF"/>
                </a:solidFill>
                <a:latin typeface="Segoe UI"/>
              </a:rPr>
              <a:t>confrontar</a:t>
            </a:r>
            <a:r>
              <a:rPr sz="1190" b="1" i="0" dirty="0">
                <a:solidFill>
                  <a:srgbClr val="FFFFFF"/>
                </a:solidFill>
                <a:latin typeface="Segoe UI"/>
              </a:rPr>
              <a:t> </a:t>
            </a:r>
            <a:r>
              <a:rPr sz="1190" b="1" i="0" dirty="0" err="1">
                <a:solidFill>
                  <a:srgbClr val="FFFFFF"/>
                </a:solidFill>
                <a:latin typeface="Segoe UI"/>
              </a:rPr>
              <a:t>evidências</a:t>
            </a:r>
            <a:r>
              <a:rPr sz="1190" b="1" i="0" dirty="0">
                <a:solidFill>
                  <a:srgbClr val="FFFFFF"/>
                </a:solidFill>
                <a:latin typeface="Segoe UI"/>
              </a:rPr>
              <a:t> + </a:t>
            </a:r>
            <a:r>
              <a:rPr sz="1190" b="1" i="0" dirty="0" err="1">
                <a:solidFill>
                  <a:srgbClr val="FFFFFF"/>
                </a:solidFill>
                <a:latin typeface="Segoe UI"/>
              </a:rPr>
              <a:t>reportar</a:t>
            </a:r>
            <a:r>
              <a:rPr sz="1190" b="1" i="0" dirty="0">
                <a:solidFill>
                  <a:srgbClr val="FFFFFF"/>
                </a:solidFill>
                <a:latin typeface="Segoe UI"/>
              </a:rPr>
              <a:t> </a:t>
            </a:r>
            <a:r>
              <a:rPr sz="1190" b="1" i="0" dirty="0" err="1">
                <a:solidFill>
                  <a:srgbClr val="FFFFFF"/>
                </a:solidFill>
                <a:latin typeface="Segoe UI"/>
              </a:rPr>
              <a:t>desvios</a:t>
            </a:r>
            <a:r>
              <a:rPr sz="1190" b="1" i="0" dirty="0">
                <a:solidFill>
                  <a:srgbClr val="FFFFFF"/>
                </a:solidFill>
                <a:latin typeface="Segoe UI"/>
              </a:rPr>
              <a:t> + </a:t>
            </a:r>
            <a:r>
              <a:rPr sz="1190" b="1" i="0" dirty="0" err="1">
                <a:solidFill>
                  <a:srgbClr val="FFFFFF"/>
                </a:solidFill>
                <a:latin typeface="Segoe UI"/>
              </a:rPr>
              <a:t>receber</a:t>
            </a:r>
            <a:r>
              <a:rPr sz="1190" b="1" i="0" dirty="0">
                <a:solidFill>
                  <a:srgbClr val="FFFFFF"/>
                </a:solidFill>
                <a:latin typeface="Segoe UI"/>
              </a:rPr>
              <a:t> </a:t>
            </a:r>
            <a:r>
              <a:rPr sz="1190" b="1" i="0" dirty="0" err="1">
                <a:solidFill>
                  <a:srgbClr val="FFFFFF"/>
                </a:solidFill>
                <a:latin typeface="Segoe UI"/>
              </a:rPr>
              <a:t>formalmente</a:t>
            </a:r>
            <a:r>
              <a:rPr sz="1190" b="1" i="0" dirty="0">
                <a:solidFill>
                  <a:srgbClr val="FFFFFF"/>
                </a:solidFill>
                <a:latin typeface="Segoe UI"/>
              </a:rPr>
              <a:t> antes de </a:t>
            </a:r>
            <a:r>
              <a:rPr sz="1190" b="1" i="0" dirty="0" err="1">
                <a:solidFill>
                  <a:srgbClr val="FFFFFF"/>
                </a:solidFill>
                <a:latin typeface="Segoe UI"/>
              </a:rPr>
              <a:t>pagar</a:t>
            </a:r>
            <a:r>
              <a:rPr sz="1190" b="1" i="0" dirty="0">
                <a:solidFill>
                  <a:srgbClr val="FFFFFF"/>
                </a:solidFill>
                <a:latin typeface="Segoe UI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6309360"/>
            <a:ext cx="10469880" cy="2926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830" b="0" i="0">
                <a:solidFill>
                  <a:srgbClr val="5F646C"/>
                </a:solidFill>
                <a:latin typeface="Segoe UI"/>
              </a:rPr>
              <a:t>Exemplos: Pedro II; Patos; Valença; Canto do Buriti; Campo Maior; São João do Piauí; Dirceu Arcoverde. Lei 14.133/2021, arts. 117 e 140.</a:t>
            </a:r>
          </a:p>
        </p:txBody>
      </p:sp>
    </p:spTree>
    <p:extLst>
      <p:ext uri="{BB962C8B-B14F-4D97-AF65-F5344CB8AC3E}">
        <p14:creationId xmlns:p14="http://schemas.microsoft.com/office/powerpoint/2010/main" val="395695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heme-header">
            <a:extLst>
              <a:ext uri="{FF2B5EF4-FFF2-40B4-BE49-F238E27FC236}">
                <a16:creationId xmlns:a16="http://schemas.microsoft.com/office/drawing/2014/main" id="{58950D41-CBDA-4B7F-AC63-85DE07B561B3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0AF6B7D3-9456-4F33-9D93-C1FA950C379C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0795358D-91A4-49C3-9E3A-FDE2EB40517E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Execução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sem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registro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no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Contratos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Web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F066B6EB-48D1-497A-8CE2-724EC6C61B5D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16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647C59B9-73D3-4076-95B7-AE0280A99F63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2.1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28CA403-3CDE-44B7-A6DD-4545BCC17AEF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BA4C97C-50D0-45EA-9D39-691881CAA67F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1401E477-2B12-4ECF-B24D-D8AFE199ED13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CBF89E99-121C-45CB-9145-50473EF6E13D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Entregas e recebimentos definitivos sem informação e documentos no sistema.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D707A0C-7B12-4D43-941B-4DA4E999CF39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EF9665D-738A-44CD-BC3C-0E267DE91CEF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34F2E991-8B2C-46D9-A2D4-B44D2AFB5555}"/>
              </a:ext>
            </a:extLst>
          </p:cNvPr>
          <p:cNvSpPr>
            <a:spLocks noGrp="1"/>
          </p:cNvSpPr>
          <p:nvPr/>
        </p:nvSpPr>
        <p:spPr>
          <a:xfrm>
            <a:off x="762000" y="34575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C4905C9E-2A94-4FEB-9274-2BA087DBABFB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IN TCE-PI 02/2026, art. 15, §§ 1º e 2º: até 10 dias úteis para cada evento.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B458990A-D7E7-4F20-B47D-FAADEFE1F3FF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652424A4-7E45-44F2-BCED-BFFFEEA6EC04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5C37AA96-CCB5-4BC9-B845-0FE60E4277CD}"/>
              </a:ext>
            </a:extLst>
          </p:cNvPr>
          <p:cNvSpPr>
            <a:spLocks noGrp="1"/>
          </p:cNvSpPr>
          <p:nvPr/>
        </p:nvSpPr>
        <p:spPr>
          <a:xfrm>
            <a:off x="762000" y="443865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FC89DD08-05C0-41A5-9BDB-00B1664D3A60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Prejuízo à transparência, à rastreabilidade e ao acompanhamento da execução.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0BB88199-F57C-491B-B27D-5626B8328F57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1667E97-6F9B-42FA-98C1-062473091364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7625" cy="942975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F3F51E26-0F1D-4515-B750-029C7D4C6549}"/>
              </a:ext>
            </a:extLst>
          </p:cNvPr>
          <p:cNvSpPr>
            <a:spLocks noGrp="1"/>
          </p:cNvSpPr>
          <p:nvPr/>
        </p:nvSpPr>
        <p:spPr>
          <a:xfrm>
            <a:off x="762000" y="541972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21D39F67-2793-465F-8A60-C0B6281C4063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Gestor e agentes designados: apurar contribuição para a omissão, conforme art. 31 da IN.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0634F052-514A-41C9-9781-E7D0A2369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57800" y="2613290"/>
            <a:ext cx="6191250" cy="3117319"/>
          </a:xfrm>
          <a:prstGeom prst="rect">
            <a:avLst/>
          </a:prstGeom>
        </p:spPr>
      </p:pic>
      <p:sp>
        <p:nvSpPr>
          <p:cNvPr id="23" name="visual-caption">
            <a:extLst>
              <a:ext uri="{FF2B5EF4-FFF2-40B4-BE49-F238E27FC236}">
                <a16:creationId xmlns:a16="http://schemas.microsoft.com/office/drawing/2014/main" id="{2CD20F38-7858-421B-8F27-1C9F5AC0E640}"/>
              </a:ext>
            </a:extLst>
          </p:cNvPr>
          <p:cNvSpPr>
            <a:spLocks noGrp="1"/>
          </p:cNvSpPr>
          <p:nvPr/>
        </p:nvSpPr>
        <p:spPr>
          <a:xfrm>
            <a:off x="5257800" y="5991225"/>
            <a:ext cx="6191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Captura do Contratos Web constante do documento de achados.</a:t>
            </a:r>
          </a:p>
        </p:txBody>
      </p:sp>
    </p:spTree>
    <p:extLst>
      <p:ext uri="{BB962C8B-B14F-4D97-AF65-F5344CB8AC3E}">
        <p14:creationId xmlns:p14="http://schemas.microsoft.com/office/powerpoint/2010/main" val="2077341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heme-header">
            <a:extLst>
              <a:ext uri="{FF2B5EF4-FFF2-40B4-BE49-F238E27FC236}">
                <a16:creationId xmlns:a16="http://schemas.microsoft.com/office/drawing/2014/main" id="{F2A22861-5F1F-4379-8E11-B843E2F4448D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0E0C3DE2-3641-48E6-A583-557DEED10783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689BB7A0-D3D8-4382-A83C-D7E342EE5926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Pagamentos acima do valor contratual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9AB5D251-AD7E-4414-BC0C-013A6B59D612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17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1007DC75-5BBB-4B3C-8830-A211A36F06DD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2.2, primeira ocorrência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6931608-F3DB-48AF-81DA-733D302D14BC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A48FFA3-FDA4-464D-9EA6-90AAFD8D44B5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18E7B1E9-F0A4-454A-9271-167E688AA204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15892B0C-C561-4B48-B8BA-13212503EE3C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Execução financeira superior ao limite do contrato, sem termo aditivo que sustente o acréscimo.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3C904BC-7452-4E0A-A71A-CFBBA2BDBCC3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BE92A24-2AC1-4860-BFA8-B952CA9F7758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6414B7C7-E3A1-431F-A65A-5331A3500044}"/>
              </a:ext>
            </a:extLst>
          </p:cNvPr>
          <p:cNvSpPr>
            <a:spLocks noGrp="1"/>
          </p:cNvSpPr>
          <p:nvPr/>
        </p:nvSpPr>
        <p:spPr>
          <a:xfrm>
            <a:off x="762000" y="34575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45B2A3E1-1478-4490-9989-6511A7DE41CD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arts. 124, 125 e 132. Lei 4.320/1964, arts. 62 e 63.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ADBF7A07-6510-40E5-AF24-E7F264BE6413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67EC1C9-568E-423B-A09F-F5B2F76BAB38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76449CE0-43C0-4EB1-99CD-84809A234BC4}"/>
              </a:ext>
            </a:extLst>
          </p:cNvPr>
          <p:cNvSpPr>
            <a:spLocks noGrp="1"/>
          </p:cNvSpPr>
          <p:nvPr/>
        </p:nvSpPr>
        <p:spPr>
          <a:xfrm>
            <a:off x="762000" y="443865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83D6AFD2-3B45-40F8-A906-75797C7396B6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Despesas sem cobertura contratual demonstrada e risco de pagamento indevido.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0014A55-03C6-44A9-B5DC-E05671529000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3D454266-5956-4E05-8FB6-8ADF50E1D828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7625" cy="942975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13B60674-CD2D-4FDA-AECD-E53A6C1DA7EC}"/>
              </a:ext>
            </a:extLst>
          </p:cNvPr>
          <p:cNvSpPr>
            <a:spLocks noGrp="1"/>
          </p:cNvSpPr>
          <p:nvPr/>
        </p:nvSpPr>
        <p:spPr>
          <a:xfrm>
            <a:off x="762000" y="541972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81E5A553-8CE1-420A-9748-16EBD3ACE846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Ordenador: autorização de pagamento sem cobertura. Gestor e fiscal: omissão no controle e na comunicação do saldo.</a:t>
            </a:r>
          </a:p>
        </p:txBody>
      </p:sp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8D4DAC64-1053-4AEC-BDC5-AD69739AD26F}"/>
              </a:ext>
            </a:extLst>
          </p:cNvPr>
          <p:cNvGraphicFramePr/>
          <p:nvPr/>
        </p:nvGraphicFramePr>
        <p:xfrm>
          <a:off x="5257800" y="2667000"/>
          <a:ext cx="6191251" cy="2762250"/>
        </p:xfrm>
        <a:graphic>
          <a:graphicData uri="http://schemas.openxmlformats.org/drawingml/2006/table">
            <a:tbl>
              <a:tblPr/>
              <a:tblGrid>
                <a:gridCol w="3652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8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Contrato 027/2025</a:t>
                      </a: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>
                      <a:solidFill>
                        <a:srgbClr val="DADEE6"/>
                      </a:solidFill>
                      <a:prstDash val="soli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0510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Valor em R$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>
                      <a:solidFill>
                        <a:srgbClr val="DADEE6"/>
                      </a:solidFill>
                      <a:prstDash val="soli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0510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Valor pactuado</a:t>
                      </a: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690.930,41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Faturado até 28/07/2026</a:t>
                      </a: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EBF2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947.147,02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EBF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Pago até 28/07/2026</a:t>
                      </a: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908.854,87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Excesso pago</a:t>
                      </a: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EBF2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217.924,46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EBF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visual-caption">
            <a:extLst>
              <a:ext uri="{FF2B5EF4-FFF2-40B4-BE49-F238E27FC236}">
                <a16:creationId xmlns:a16="http://schemas.microsoft.com/office/drawing/2014/main" id="{A5C659BC-79D7-4692-B9F7-48699176BC17}"/>
              </a:ext>
            </a:extLst>
          </p:cNvPr>
          <p:cNvSpPr>
            <a:spLocks noGrp="1"/>
          </p:cNvSpPr>
          <p:nvPr/>
        </p:nvSpPr>
        <p:spPr>
          <a:xfrm>
            <a:off x="5257800" y="5991225"/>
            <a:ext cx="6191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Excesso pago: 31,54%. Dados do documento, com corte em 28/07/2026.</a:t>
            </a:r>
          </a:p>
        </p:txBody>
      </p:sp>
    </p:spTree>
    <p:extLst>
      <p:ext uri="{BB962C8B-B14F-4D97-AF65-F5344CB8AC3E}">
        <p14:creationId xmlns:p14="http://schemas.microsoft.com/office/powerpoint/2010/main" val="20030088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heme-header">
            <a:extLst>
              <a:ext uri="{FF2B5EF4-FFF2-40B4-BE49-F238E27FC236}">
                <a16:creationId xmlns:a16="http://schemas.microsoft.com/office/drawing/2014/main" id="{8DF061BB-8711-49C0-8AAC-0C8B8D62E4A4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08835EDE-B167-47DA-A126-BC716097FAC3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CEB0CC41-4511-432E-A2F3-4DC0CBEE0783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Prorrogação sem demonstração de vantagem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A5AB63FA-162A-4123-AF69-AA1219A758BF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18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FF5F9208-ADFE-44D0-8E5B-39FA5010991C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2.2, segunda ocorrência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A15D744-3F57-404C-8ACC-1AF369AB0EE4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769BB72-7B89-40BA-A43F-05276FA28082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47625" cy="1600200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DESCRIÇÃO-label">
            <a:extLst>
              <a:ext uri="{FF2B5EF4-FFF2-40B4-BE49-F238E27FC236}">
                <a16:creationId xmlns:a16="http://schemas.microsoft.com/office/drawing/2014/main" id="{8380456A-B5CA-42CE-8211-6C078873DE83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DESCRIÇÃO-body">
            <a:extLst>
              <a:ext uri="{FF2B5EF4-FFF2-40B4-BE49-F238E27FC236}">
                <a16:creationId xmlns:a16="http://schemas.microsoft.com/office/drawing/2014/main" id="{15B9DE75-77D8-4D24-9338-9A3968E9B409}"/>
              </a:ext>
            </a:extLst>
          </p:cNvPr>
          <p:cNvSpPr>
            <a:spLocks noGrp="1"/>
          </p:cNvSpPr>
          <p:nvPr/>
        </p:nvSpPr>
        <p:spPr>
          <a:xfrm>
            <a:off x="78105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Aditivo sem motivação suficiente da continuidade e sem evidências da vantajosidade dos preços e condições.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0107AAA9-D0F1-4C27-8AB8-41A7E32891D7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54CD0FC-1C99-4510-8DD3-CE6457B2BE5F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47625" cy="1600200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CRITÉRIO-label">
            <a:extLst>
              <a:ext uri="{FF2B5EF4-FFF2-40B4-BE49-F238E27FC236}">
                <a16:creationId xmlns:a16="http://schemas.microsoft.com/office/drawing/2014/main" id="{A6B048C6-D865-4A69-9F64-9D543618C3B5}"/>
              </a:ext>
            </a:extLst>
          </p:cNvPr>
          <p:cNvSpPr>
            <a:spLocks noGrp="1"/>
          </p:cNvSpPr>
          <p:nvPr/>
        </p:nvSpPr>
        <p:spPr>
          <a:xfrm>
            <a:off x="636270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CRITÉRIO-body">
            <a:extLst>
              <a:ext uri="{FF2B5EF4-FFF2-40B4-BE49-F238E27FC236}">
                <a16:creationId xmlns:a16="http://schemas.microsoft.com/office/drawing/2014/main" id="{2A622473-87D0-40B8-8D10-C30F1FCC4268}"/>
              </a:ext>
            </a:extLst>
          </p:cNvPr>
          <p:cNvSpPr>
            <a:spLocks noGrp="1"/>
          </p:cNvSpPr>
          <p:nvPr/>
        </p:nvSpPr>
        <p:spPr>
          <a:xfrm>
            <a:off x="636270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arts. 107 e 132, conforme o regime e a natureza do contrato.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4158D51-5E96-4D91-BA6C-D37E83BA6780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23C2AA6A-BC4E-4FFD-9462-9609E2D6491C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47625" cy="1600200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CONSEQUÊNCIAS-label">
            <a:extLst>
              <a:ext uri="{FF2B5EF4-FFF2-40B4-BE49-F238E27FC236}">
                <a16:creationId xmlns:a16="http://schemas.microsoft.com/office/drawing/2014/main" id="{D28C5616-A94B-4957-BB01-55EB14D73E87}"/>
              </a:ext>
            </a:extLst>
          </p:cNvPr>
          <p:cNvSpPr>
            <a:spLocks noGrp="1"/>
          </p:cNvSpPr>
          <p:nvPr/>
        </p:nvSpPr>
        <p:spPr>
          <a:xfrm>
            <a:off x="78105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CONSEQUÊNCIAS-body">
            <a:extLst>
              <a:ext uri="{FF2B5EF4-FFF2-40B4-BE49-F238E27FC236}">
                <a16:creationId xmlns:a16="http://schemas.microsoft.com/office/drawing/2014/main" id="{F75AAD41-1849-435D-8371-083090487DA8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Continuidade de ajuste ineficiente e risco de preços incompatíveis com o mercado.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B26B0E2A-FACA-4186-BC79-44060155FB36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18C914E5-B0F7-42CE-91C7-4FF72CDB574C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47625" cy="1600200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RESPONSABILIZAÇÃO EM TESE-label">
            <a:extLst>
              <a:ext uri="{FF2B5EF4-FFF2-40B4-BE49-F238E27FC236}">
                <a16:creationId xmlns:a16="http://schemas.microsoft.com/office/drawing/2014/main" id="{32E3241A-8753-4FE8-AFF1-998AD2F1F09C}"/>
              </a:ext>
            </a:extLst>
          </p:cNvPr>
          <p:cNvSpPr>
            <a:spLocks noGrp="1"/>
          </p:cNvSpPr>
          <p:nvPr/>
        </p:nvSpPr>
        <p:spPr>
          <a:xfrm>
            <a:off x="636270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RESPONSABILIZAÇÃO EM TESE-body">
            <a:extLst>
              <a:ext uri="{FF2B5EF4-FFF2-40B4-BE49-F238E27FC236}">
                <a16:creationId xmlns:a16="http://schemas.microsoft.com/office/drawing/2014/main" id="{6DC5F0E0-E144-4D87-B769-10B281E23ECC}"/>
              </a:ext>
            </a:extLst>
          </p:cNvPr>
          <p:cNvSpPr>
            <a:spLocks noGrp="1"/>
          </p:cNvSpPr>
          <p:nvPr/>
        </p:nvSpPr>
        <p:spPr>
          <a:xfrm>
            <a:off x="636270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Gestor: instrução deficiente. Autoridade competente: prorrogação sem ateste fundamentado de vantajosidade.</a:t>
            </a:r>
          </a:p>
        </p:txBody>
      </p:sp>
    </p:spTree>
    <p:extLst>
      <p:ext uri="{BB962C8B-B14F-4D97-AF65-F5344CB8AC3E}">
        <p14:creationId xmlns:p14="http://schemas.microsoft.com/office/powerpoint/2010/main" val="20520383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63536-09A0-2FF5-CC6A-38E5AE5AE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heme-header">
            <a:extLst>
              <a:ext uri="{FF2B5EF4-FFF2-40B4-BE49-F238E27FC236}">
                <a16:creationId xmlns:a16="http://schemas.microsoft.com/office/drawing/2014/main" id="{E25C58D6-686F-D34D-8C05-02F8E44FE9CE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F9CC04B5-E0C1-DE35-0AD8-8A432A524E0A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0C79D1EC-C29B-194A-7933-7FC8CBF1F1A6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Subcontratação além dos limites admitidos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B21E2A35-2BEB-E546-B0D6-92AFD3F00C2D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19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B03EFD6F-D42B-94D4-3BF7-E8607EECD6EF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2.3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02DF4C99-DD03-CB71-E762-520A5C47AE7D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C1F42C2-FB8B-A5A4-9D2D-9FF1F1042CB3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7B094006-A92C-CA17-A8E4-B92CB0ACD3FB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41D1DCE5-5075-D7BD-1605-36DB4A43476A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Transferência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quase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todas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as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rotas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a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terceiros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,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apesar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vedação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contratual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no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exemplo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A77ED5A6-9A10-157F-CC93-AFA1FC927F6F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7FCC134-CCCA-9600-83D0-CEFC0DC40803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6035C202-B93F-CC9B-52B2-9AEF70A13399}"/>
              </a:ext>
            </a:extLst>
          </p:cNvPr>
          <p:cNvSpPr>
            <a:spLocks noGrp="1"/>
          </p:cNvSpPr>
          <p:nvPr/>
        </p:nvSpPr>
        <p:spPr>
          <a:xfrm>
            <a:off x="762000" y="34575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F1298BAF-1BE0-B72D-BC65-40DA2D22E003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art. 122. Limites e condições do edital e do contrato.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25743197-7E03-2BDA-D6FA-4046634A8364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458E1C2C-EBE0-7334-E9A3-06B7123A4794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6948E88A-DC83-D3FF-B0A7-C1A77E0C0190}"/>
              </a:ext>
            </a:extLst>
          </p:cNvPr>
          <p:cNvSpPr>
            <a:spLocks noGrp="1"/>
          </p:cNvSpPr>
          <p:nvPr/>
        </p:nvSpPr>
        <p:spPr>
          <a:xfrm>
            <a:off x="762000" y="443865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85F7EA49-D037-8B22-E493-0826CE122C1E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Perda de controle sobre a execução e risco de intermediação sem valor agregado.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85478A94-2E46-07AA-3AA8-0CC1B44A38B1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C884D3A-3775-F05D-5517-62F90E140ECD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7625" cy="942975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DF822B9E-2076-95CE-3021-4AF5F4AA8150}"/>
              </a:ext>
            </a:extLst>
          </p:cNvPr>
          <p:cNvSpPr>
            <a:spLocks noGrp="1"/>
          </p:cNvSpPr>
          <p:nvPr/>
        </p:nvSpPr>
        <p:spPr>
          <a:xfrm>
            <a:off x="762000" y="541972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FBEF571B-9E6D-B116-E4A7-F5CB80FEA6DE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Contratada: transferência irregular. Gestor e fiscal: apurar tolerância ou ausência de controle.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9DE75C33-3DF4-BB27-E119-A1F29BF33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38750" y="2565480"/>
            <a:ext cx="6191250" cy="1311195"/>
          </a:xfrm>
          <a:prstGeom prst="rect">
            <a:avLst/>
          </a:prstGeom>
        </p:spPr>
      </p:pic>
      <p:sp>
        <p:nvSpPr>
          <p:cNvPr id="23" name="visual-caption">
            <a:extLst>
              <a:ext uri="{FF2B5EF4-FFF2-40B4-BE49-F238E27FC236}">
                <a16:creationId xmlns:a16="http://schemas.microsoft.com/office/drawing/2014/main" id="{B8973E84-F290-6361-18CF-4944A144775B}"/>
              </a:ext>
            </a:extLst>
          </p:cNvPr>
          <p:cNvSpPr>
            <a:spLocks noGrp="1"/>
          </p:cNvSpPr>
          <p:nvPr/>
        </p:nvSpPr>
        <p:spPr>
          <a:xfrm>
            <a:off x="5257800" y="5991225"/>
            <a:ext cx="6191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Consulta de veículos reproduzida do documento; confrontar com a disponibilidade efetiva.</a:t>
            </a:r>
          </a:p>
        </p:txBody>
      </p:sp>
    </p:spTree>
    <p:extLst>
      <p:ext uri="{BB962C8B-B14F-4D97-AF65-F5344CB8AC3E}">
        <p14:creationId xmlns:p14="http://schemas.microsoft.com/office/powerpoint/2010/main" val="28834013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heme-header">
            <a:extLst>
              <a:ext uri="{FF2B5EF4-FFF2-40B4-BE49-F238E27FC236}">
                <a16:creationId xmlns:a16="http://schemas.microsoft.com/office/drawing/2014/main" id="{C93B9B17-EED2-4E56-BE50-208920E5627B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354AB512-35C8-422E-A238-2EC3545F515E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DD278908-4751-4CAC-B036-D6B6B04D1DCF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Veículos escolares sem condições adequadas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D25275E4-A9A1-4B46-AA64-9ACF4D248FA5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25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1F42168D-9975-4DBB-8AA8-A98C820B0C66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2.10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B3349418-EBEC-40CF-A03F-F5CA164A090C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5AFD742-3AB8-4ED4-B375-B52C36D94BFC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6CFB90D7-9C76-46F9-B72B-A88534BF7B48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89F6B9FA-30E5-4147-98DB-1F0DF856C437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Veículos com pneus ou cintos deficientes e ausência de equipamentos exigidos para o transporte escolar.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8796F66-924E-44BF-BFEA-6FD7C932BDEF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806B529-502F-410A-9CBF-67BD73672232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F693F853-2B0B-48F7-89B1-D017A34720C7}"/>
              </a:ext>
            </a:extLst>
          </p:cNvPr>
          <p:cNvSpPr>
            <a:spLocks noGrp="1"/>
          </p:cNvSpPr>
          <p:nvPr/>
        </p:nvSpPr>
        <p:spPr>
          <a:xfrm>
            <a:off x="762000" y="34575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62A827C0-7A43-4552-8723-F306BF35D7CA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CTB, arts. 136 a 139. Lei 14.133/2021, art. 117.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Exigências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contratuais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aplicáveis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2A0E1481-6515-4CB3-AA7F-6E92F49E7282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2798B0B6-B2BB-444C-9101-812CEAD0C34E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18D9D89E-5162-4D7A-B707-20F03B49F7D9}"/>
              </a:ext>
            </a:extLst>
          </p:cNvPr>
          <p:cNvSpPr>
            <a:spLocks noGrp="1"/>
          </p:cNvSpPr>
          <p:nvPr/>
        </p:nvSpPr>
        <p:spPr>
          <a:xfrm>
            <a:off x="762000" y="443865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D1FAAA07-59DE-4071-BF5E-DB942EACAA61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Risco à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integridade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dos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estudantes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à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continuidade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do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serviço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B1C447ED-39A6-4F1C-BA1E-231838D0246B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224A60B1-86EE-4BA3-BFF8-B7A89228AE2E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7625" cy="942975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CB97AECE-B3D9-4024-A5E4-D8A49EC4CA8D}"/>
              </a:ext>
            </a:extLst>
          </p:cNvPr>
          <p:cNvSpPr>
            <a:spLocks noGrp="1"/>
          </p:cNvSpPr>
          <p:nvPr/>
        </p:nvSpPr>
        <p:spPr>
          <a:xfrm>
            <a:off x="762000" y="541972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A19FED30-C4D2-4659-BA4B-6553FB46D8DC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Contratada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: veículos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inadequados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 Fiscal e gestor de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Educação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: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omissão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diante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das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falhas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segurança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identificáveis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9B267B72-7EA0-414D-901C-1A9A7722F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785189" y="2238375"/>
            <a:ext cx="3136472" cy="1590675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90D642EC-4528-4A26-AADC-A60010671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693004" y="4114800"/>
            <a:ext cx="2158542" cy="18288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F3CDDCC0-A909-4AA3-8D74-60002E6CCA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632079" y="4114800"/>
            <a:ext cx="2604993" cy="1828800"/>
          </a:xfrm>
          <a:prstGeom prst="rect">
            <a:avLst/>
          </a:prstGeom>
        </p:spPr>
      </p:pic>
      <p:sp>
        <p:nvSpPr>
          <p:cNvPr id="25" name="visual-caption">
            <a:extLst>
              <a:ext uri="{FF2B5EF4-FFF2-40B4-BE49-F238E27FC236}">
                <a16:creationId xmlns:a16="http://schemas.microsoft.com/office/drawing/2014/main" id="{45788FE1-70F3-43FE-B2CD-85C7A7F90AFD}"/>
              </a:ext>
            </a:extLst>
          </p:cNvPr>
          <p:cNvSpPr>
            <a:spLocks noGrp="1"/>
          </p:cNvSpPr>
          <p:nvPr/>
        </p:nvSpPr>
        <p:spPr>
          <a:xfrm>
            <a:off x="5257800" y="5991225"/>
            <a:ext cx="6191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Tabela de frota e duas fotos do documento: pneu e assentos. Conferir CTB e contrato.</a:t>
            </a:r>
          </a:p>
        </p:txBody>
      </p:sp>
    </p:spTree>
    <p:extLst>
      <p:ext uri="{BB962C8B-B14F-4D97-AF65-F5344CB8AC3E}">
        <p14:creationId xmlns:p14="http://schemas.microsoft.com/office/powerpoint/2010/main" val="1536433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heme-header">
            <a:extLst>
              <a:ext uri="{FF2B5EF4-FFF2-40B4-BE49-F238E27FC236}">
                <a16:creationId xmlns:a16="http://schemas.microsoft.com/office/drawing/2014/main" id="{FD51DAE7-6EFE-4826-858D-DE6445E71F85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9358030A-C49F-421E-849D-D5CF0D069B5A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CFB17631-88E7-4C65-BA7C-C091DA3AC301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lang="pt-BR"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Utilização de veículos inadequados para o Transporte Escolar</a:t>
            </a:r>
            <a:endParaRPr sz="2250" b="1" dirty="0">
              <a:solidFill>
                <a:srgbClr val="05105C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8E8B0280-8AC5-4C03-ACC9-EB142E2F71BB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19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E88BF2F7-15FE-4E22-AEDD-300B79FE0B06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2.3 • Fundamentos e ressalvas nas notas do slide.</a:t>
            </a:r>
          </a:p>
        </p:txBody>
      </p:sp>
      <p:pic>
        <p:nvPicPr>
          <p:cNvPr id="2049" name="Imagem 1680610577">
            <a:extLst>
              <a:ext uri="{FF2B5EF4-FFF2-40B4-BE49-F238E27FC236}">
                <a16:creationId xmlns:a16="http://schemas.microsoft.com/office/drawing/2014/main" id="{4B9A2358-FFA6-7059-E857-146AAB63B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657" y="2225675"/>
            <a:ext cx="2565400" cy="311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8CB7B341-38F4-801D-44AD-5FE9A82AB21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2" t="7053" b="7683"/>
          <a:stretch/>
        </p:blipFill>
        <p:spPr bwMode="auto">
          <a:xfrm>
            <a:off x="5829302" y="2215243"/>
            <a:ext cx="2806700" cy="3146425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046908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heme-header">
            <a:extLst>
              <a:ext uri="{FF2B5EF4-FFF2-40B4-BE49-F238E27FC236}">
                <a16:creationId xmlns:a16="http://schemas.microsoft.com/office/drawing/2014/main" id="{C45C95D3-3DBC-4D6C-97B9-F8E841A5E680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44EDB3EA-4EB7-4DA1-94D8-9693A6B9D21D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49E29D54-E736-4BA8-AE89-8E4A8528A866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lang="pt-BR"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Empresa sem</a:t>
            </a:r>
            <a:r>
              <a:rPr lang="pt-BR" dirty="0"/>
              <a:t> capacidade operativa para ofertar os serviços que foi contratada</a:t>
            </a:r>
            <a:endParaRPr sz="2250" b="1" dirty="0">
              <a:solidFill>
                <a:srgbClr val="05105C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61E50493-AB9A-4041-97C9-E0E4FA488E22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20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B57857AB-C7CB-409A-B0B8-DF1D8F15947B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2.4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1ABBE20-CCDC-4D9D-99A5-677D20226EF2}"/>
              </a:ext>
            </a:extLst>
          </p:cNvPr>
          <p:cNvSpPr>
            <a:spLocks noGrp="1"/>
          </p:cNvSpPr>
          <p:nvPr/>
        </p:nvSpPr>
        <p:spPr>
          <a:xfrm>
            <a:off x="609600" y="2484663"/>
            <a:ext cx="4333875" cy="20478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r>
              <a:rPr lang="pt-BR" dirty="0"/>
              <a:t>- contratações simultâneas </a:t>
            </a:r>
            <a:r>
              <a:rPr lang="pt-BR" dirty="0">
                <a:highlight>
                  <a:srgbClr val="FFFF00"/>
                </a:highlight>
              </a:rPr>
              <a:t>em 18 municípios piauienses</a:t>
            </a:r>
            <a:r>
              <a:rPr lang="pt-BR" dirty="0"/>
              <a:t> : </a:t>
            </a:r>
            <a:r>
              <a:rPr lang="pt-BR" dirty="0">
                <a:highlight>
                  <a:srgbClr val="FFFF00"/>
                </a:highlight>
              </a:rPr>
              <a:t>SEM FUNCIONÁRIOS REGISTRADOS</a:t>
            </a:r>
          </a:p>
          <a:p>
            <a:r>
              <a:rPr lang="pt-BR" dirty="0"/>
              <a:t>- contrato está sendo executado inteiramente por </a:t>
            </a:r>
            <a:r>
              <a:rPr lang="pt-BR" dirty="0">
                <a:highlight>
                  <a:srgbClr val="FFFF00"/>
                </a:highlight>
              </a:rPr>
              <a:t>1 MESTRE DE OBRAS PAGO PELA PREFEITURA</a:t>
            </a:r>
          </a:p>
          <a:p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8DEFB4F-5D8A-49AF-A273-C6E224E4B0FF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03687FF9-07B3-4D19-B07B-3BE194E4DEB8}"/>
              </a:ext>
            </a:extLst>
          </p:cNvPr>
          <p:cNvSpPr>
            <a:spLocks noGrp="1"/>
          </p:cNvSpPr>
          <p:nvPr/>
        </p:nvSpPr>
        <p:spPr>
          <a:xfrm>
            <a:off x="785812" y="22383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600" b="1" dirty="0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A575141B-EBE1-4B8B-9F43-BDAF630D8C5F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endParaRPr sz="1425" dirty="0">
              <a:solidFill>
                <a:srgbClr val="23272E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38208CD1-5CD1-40A8-BA2D-57EA6FEF8DA7}"/>
              </a:ext>
            </a:extLst>
          </p:cNvPr>
          <p:cNvSpPr>
            <a:spLocks noGrp="1"/>
          </p:cNvSpPr>
          <p:nvPr/>
        </p:nvSpPr>
        <p:spPr>
          <a:xfrm>
            <a:off x="5583690" y="2628899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055EB1F-99D0-4BE3-BE20-E46F08F8F6C3}"/>
              </a:ext>
            </a:extLst>
          </p:cNvPr>
          <p:cNvSpPr>
            <a:spLocks noGrp="1"/>
          </p:cNvSpPr>
          <p:nvPr/>
        </p:nvSpPr>
        <p:spPr>
          <a:xfrm>
            <a:off x="5442175" y="261869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C6AC4346-2513-40AD-8332-7AF8ECD5181D}"/>
              </a:ext>
            </a:extLst>
          </p:cNvPr>
          <p:cNvSpPr>
            <a:spLocks noGrp="1"/>
          </p:cNvSpPr>
          <p:nvPr/>
        </p:nvSpPr>
        <p:spPr>
          <a:xfrm>
            <a:off x="5607502" y="2328863"/>
            <a:ext cx="40290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 dirty="0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D0C8458A-F218-440D-83B9-D0B76F45F56D}"/>
              </a:ext>
            </a:extLst>
          </p:cNvPr>
          <p:cNvSpPr>
            <a:spLocks noGrp="1"/>
          </p:cNvSpPr>
          <p:nvPr/>
        </p:nvSpPr>
        <p:spPr>
          <a:xfrm>
            <a:off x="5701392" y="2663601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</a:t>
            </a:r>
            <a:r>
              <a:rPr lang="pt-BR"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: 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art. </a:t>
            </a:r>
            <a:r>
              <a:rPr lang="pt-BR" dirty="0"/>
              <a:t>122: </a:t>
            </a:r>
            <a:r>
              <a:rPr lang="pt-BR" b="1" dirty="0"/>
              <a:t>poderá subcontratar partes da obra, do serviço ou do fornecimento, desde que haja previsão no instrumento convocatório 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 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E605670A-7C60-49D1-ADC7-AD0D00B2C738}"/>
              </a:ext>
            </a:extLst>
          </p:cNvPr>
          <p:cNvSpPr>
            <a:spLocks noGrp="1"/>
          </p:cNvSpPr>
          <p:nvPr/>
        </p:nvSpPr>
        <p:spPr>
          <a:xfrm>
            <a:off x="5513612" y="3932463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9B27884-73FE-4E9B-9A53-FF0E5855F54B}"/>
              </a:ext>
            </a:extLst>
          </p:cNvPr>
          <p:cNvSpPr>
            <a:spLocks noGrp="1"/>
          </p:cNvSpPr>
          <p:nvPr/>
        </p:nvSpPr>
        <p:spPr>
          <a:xfrm>
            <a:off x="5489800" y="3932464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61431905-1989-40AF-97F8-E769D420672D}"/>
              </a:ext>
            </a:extLst>
          </p:cNvPr>
          <p:cNvSpPr>
            <a:spLocks noGrp="1"/>
          </p:cNvSpPr>
          <p:nvPr/>
        </p:nvSpPr>
        <p:spPr>
          <a:xfrm>
            <a:off x="5607502" y="397124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 dirty="0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A813BDE5-FCCB-461E-8C6C-F7560E42BFD6}"/>
              </a:ext>
            </a:extLst>
          </p:cNvPr>
          <p:cNvSpPr>
            <a:spLocks noGrp="1"/>
          </p:cNvSpPr>
          <p:nvPr/>
        </p:nvSpPr>
        <p:spPr>
          <a:xfrm>
            <a:off x="5607502" y="4242708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lang="pt-BR" b="1" dirty="0"/>
              <a:t>indícios de superfaturamento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7CE6EA13-FE6A-4C80-AA43-E785B67F80DD}"/>
              </a:ext>
            </a:extLst>
          </p:cNvPr>
          <p:cNvSpPr>
            <a:spLocks noGrp="1"/>
          </p:cNvSpPr>
          <p:nvPr/>
        </p:nvSpPr>
        <p:spPr>
          <a:xfrm>
            <a:off x="525575" y="48196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 dirty="0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43287C12-93D1-4542-9330-7F89EE0D3998}"/>
              </a:ext>
            </a:extLst>
          </p:cNvPr>
          <p:cNvSpPr>
            <a:spLocks noGrp="1"/>
          </p:cNvSpPr>
          <p:nvPr/>
        </p:nvSpPr>
        <p:spPr>
          <a:xfrm>
            <a:off x="525575" y="4610101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 dirty="0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8C05AF8E-5B65-495A-9F13-A8ED7FD1E954}"/>
              </a:ext>
            </a:extLst>
          </p:cNvPr>
          <p:cNvSpPr>
            <a:spLocks noGrp="1"/>
          </p:cNvSpPr>
          <p:nvPr/>
        </p:nvSpPr>
        <p:spPr>
          <a:xfrm>
            <a:off x="633412" y="4929188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lang="pt-BR"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Empresa que executou a obra</a:t>
            </a:r>
          </a:p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lang="pt-BR" dirty="0"/>
              <a:t>Fiscal de Contrato</a:t>
            </a:r>
          </a:p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lang="pt-BR"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Ordenador de despesa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44219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532C8-ADAA-5B93-4739-E24DA07F0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heme-header">
            <a:extLst>
              <a:ext uri="{FF2B5EF4-FFF2-40B4-BE49-F238E27FC236}">
                <a16:creationId xmlns:a16="http://schemas.microsoft.com/office/drawing/2014/main" id="{CBE6961B-D2F1-A1A6-994D-DE4F9A5BE2E1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8C4453D1-3983-6651-AF3C-0F4AE7324471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9B2A5B59-F329-2E0F-B922-367993D3487D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Consumo de combustíveis fora do padrão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5B124387-48F4-BD3F-59D7-05CBE412C816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20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4D7BB9DC-8246-EFDF-194D-E53C87AA77A5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2.4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CA7E715-5F96-88ED-A1D6-9940B342C234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FB3F16A-C73F-EB19-E4BD-78E46A281D45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4E820294-C4E7-8726-EDA1-B3E21261F50F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27AD087E-9DE9-51D1-D8BF-3CC1E05BBE3B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Concentração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despesas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volumes que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exigem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confronto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com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frota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,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deslocamentos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atividade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4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executada</a:t>
            </a:r>
            <a:r>
              <a:rPr sz="14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35B10C31-9578-C157-C833-A2B8BB49E991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FFDF69A-53F9-E6DC-2A03-2AFF47EC6A69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E37270DC-07C2-060B-1B07-6CFAAF859239}"/>
              </a:ext>
            </a:extLst>
          </p:cNvPr>
          <p:cNvSpPr>
            <a:spLocks noGrp="1"/>
          </p:cNvSpPr>
          <p:nvPr/>
        </p:nvSpPr>
        <p:spPr>
          <a:xfrm>
            <a:off x="762000" y="34575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A619D01C-92D3-9ACD-F212-EA16B935E2FD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art. 117. Lei 4.320/1964, arts. 62 e 63.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3130F13-6AB3-8A07-9350-3E9215DDC10E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B9ADA54-1231-3A20-A8D8-4B1DB8F143A1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17815089-8E64-77FC-8EE4-DE08E3FEE518}"/>
              </a:ext>
            </a:extLst>
          </p:cNvPr>
          <p:cNvSpPr>
            <a:spLocks noGrp="1"/>
          </p:cNvSpPr>
          <p:nvPr/>
        </p:nvSpPr>
        <p:spPr>
          <a:xfrm>
            <a:off x="762000" y="443865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6C32930E-A277-8EAC-862A-9FEBE919D361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Risco de abastecimentos não comprovados ou sem vínculo com o serviço público.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27624759-2B59-7115-7B7A-FB1052AAFF00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5F1FE1BB-DC2F-5725-2744-FFCD58A9D4AE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7625" cy="942975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4ECA3B90-841F-DCC8-5FF0-B5E17E53D0AA}"/>
              </a:ext>
            </a:extLst>
          </p:cNvPr>
          <p:cNvSpPr>
            <a:spLocks noGrp="1"/>
          </p:cNvSpPr>
          <p:nvPr/>
        </p:nvSpPr>
        <p:spPr>
          <a:xfrm>
            <a:off x="762000" y="541972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357E6B49-8B3E-0FF5-031B-09951AD3DD0D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Gestor de frota e fiscal: ausência de conciliação. Ordenador: pagamentos sem suporte, se comprovados.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7B6C0FB9-E4F1-B80C-B691-07D173CE6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57800" y="2917777"/>
            <a:ext cx="3095625" cy="2479770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8B0B223A-E6A6-DCA6-1BC9-3BC39130D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486775" y="3497265"/>
            <a:ext cx="2962275" cy="1320794"/>
          </a:xfrm>
          <a:prstGeom prst="rect">
            <a:avLst/>
          </a:prstGeom>
        </p:spPr>
      </p:pic>
      <p:sp>
        <p:nvSpPr>
          <p:cNvPr id="24" name="visual-caption">
            <a:extLst>
              <a:ext uri="{FF2B5EF4-FFF2-40B4-BE49-F238E27FC236}">
                <a16:creationId xmlns:a16="http://schemas.microsoft.com/office/drawing/2014/main" id="{80B95EC4-D3FA-F309-D01E-4AC5C3630B42}"/>
              </a:ext>
            </a:extLst>
          </p:cNvPr>
          <p:cNvSpPr>
            <a:spLocks noGrp="1"/>
          </p:cNvSpPr>
          <p:nvPr/>
        </p:nvSpPr>
        <p:spPr>
          <a:xfrm>
            <a:off x="5257800" y="5991225"/>
            <a:ext cx="6191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Gráfico: despesas em 2024. Tabela: litros e valores em 2025. Bases distintas.</a:t>
            </a:r>
          </a:p>
        </p:txBody>
      </p:sp>
    </p:spTree>
    <p:extLst>
      <p:ext uri="{BB962C8B-B14F-4D97-AF65-F5344CB8AC3E}">
        <p14:creationId xmlns:p14="http://schemas.microsoft.com/office/powerpoint/2010/main" val="3667142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heme-header">
            <a:extLst>
              <a:ext uri="{FF2B5EF4-FFF2-40B4-BE49-F238E27FC236}">
                <a16:creationId xmlns:a16="http://schemas.microsoft.com/office/drawing/2014/main" id="{DA5BCCBD-8EF4-4A50-B1FF-C1EB2DB158C6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BAFE2D35-FC5A-49B7-A82A-58C8D5E73B3A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46B632AA-AA77-4A9F-B244-4B76EE4A5BF2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Abastecimento sem rastreabilidade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CB7AE1BD-AE8F-41BD-A3A9-1E9B4524479A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21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75C02A9F-A53A-44FC-992C-85FC939DB50E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2.7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3FD77EA-97E4-4F9D-AB1E-88C0EDACEE2B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39C1646-A830-4E21-8151-0CC8848D6A0A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8AAB6615-176B-4C2F-8D51-220D6FC27BAA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6EEA9CD7-F82F-484C-B7DF-F5C27D6B2DAA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Registros incompletos de veículo, motorista, quilometragem ou horímetro e autorização do abastecimento.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B6735946-C797-4E38-A7DB-0180E0983D92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B461A3B-D60E-4186-93A2-3B488BA732BE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D9CEF80F-E675-45F4-90A1-F996C855E2CA}"/>
              </a:ext>
            </a:extLst>
          </p:cNvPr>
          <p:cNvSpPr>
            <a:spLocks noGrp="1"/>
          </p:cNvSpPr>
          <p:nvPr/>
        </p:nvSpPr>
        <p:spPr>
          <a:xfrm>
            <a:off x="762000" y="34575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958F4D1A-CCF0-482B-B3CF-8299036918A5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art. 117. Dever de comprovar a aplicação dos recursos públicos.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33B825B4-5307-4441-BFB9-47779A50D50D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F71CA94-E3EB-49A6-BD75-E8BF22BA8001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6D67B152-0E1C-4B1E-BBA5-1C3171C25EE5}"/>
              </a:ext>
            </a:extLst>
          </p:cNvPr>
          <p:cNvSpPr>
            <a:spLocks noGrp="1"/>
          </p:cNvSpPr>
          <p:nvPr/>
        </p:nvSpPr>
        <p:spPr>
          <a:xfrm>
            <a:off x="762000" y="443865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746991AC-AC82-4297-A28D-53AB842935E7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Impossibilidade de conciliar litros, utilização da frota e notas fiscais.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E66F9B92-4893-4D9D-B371-2863B418B9FF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6F4BA03-E0BD-4767-8BED-7B064A1ABCF8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7625" cy="942975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48072290-1925-4103-8FF0-3BF168BE8D55}"/>
              </a:ext>
            </a:extLst>
          </p:cNvPr>
          <p:cNvSpPr>
            <a:spLocks noGrp="1"/>
          </p:cNvSpPr>
          <p:nvPr/>
        </p:nvSpPr>
        <p:spPr>
          <a:xfrm>
            <a:off x="762000" y="541972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6058FBC4-740D-46F2-84D2-6C1F10516EC9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Gestor de frota: registros deficientes. Fiscal: omissão na conferência. Autoridade: falta de meios, se comprovada.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7B40E114-07DC-48F6-8364-645F3F7B2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 rot="16200000">
            <a:off x="6139862" y="2165938"/>
            <a:ext cx="4417602" cy="3314700"/>
          </a:xfrm>
          <a:prstGeom prst="rect">
            <a:avLst/>
          </a:prstGeom>
        </p:spPr>
      </p:pic>
      <p:sp>
        <p:nvSpPr>
          <p:cNvPr id="23" name="visual-caption">
            <a:extLst>
              <a:ext uri="{FF2B5EF4-FFF2-40B4-BE49-F238E27FC236}">
                <a16:creationId xmlns:a16="http://schemas.microsoft.com/office/drawing/2014/main" id="{6D378486-528A-4EB0-980F-E6C5DC394B7F}"/>
              </a:ext>
            </a:extLst>
          </p:cNvPr>
          <p:cNvSpPr>
            <a:spLocks noGrp="1"/>
          </p:cNvSpPr>
          <p:nvPr/>
        </p:nvSpPr>
        <p:spPr>
          <a:xfrm>
            <a:off x="6556248" y="6138863"/>
            <a:ext cx="6191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00" dirty="0" err="1">
                <a:solidFill>
                  <a:srgbClr val="5F646C"/>
                </a:solidFill>
                <a:highlight>
                  <a:srgbClr val="FFFF00"/>
                </a:highlight>
                <a:latin typeface="Segoe UI"/>
                <a:ea typeface="Segoe UI"/>
                <a:cs typeface="Segoe UI"/>
              </a:rPr>
              <a:t>Caderno</a:t>
            </a:r>
            <a:r>
              <a:rPr sz="1200" dirty="0">
                <a:solidFill>
                  <a:srgbClr val="5F646C"/>
                </a:solidFill>
                <a:highlight>
                  <a:srgbClr val="FFFF00"/>
                </a:highlight>
                <a:latin typeface="Segoe UI"/>
                <a:ea typeface="Segoe UI"/>
                <a:cs typeface="Segoe UI"/>
              </a:rPr>
              <a:t> de </a:t>
            </a:r>
            <a:r>
              <a:rPr sz="1200" dirty="0" err="1">
                <a:solidFill>
                  <a:srgbClr val="5F646C"/>
                </a:solidFill>
                <a:highlight>
                  <a:srgbClr val="FFFF00"/>
                </a:highlight>
                <a:latin typeface="Segoe UI"/>
                <a:ea typeface="Segoe UI"/>
                <a:cs typeface="Segoe UI"/>
              </a:rPr>
              <a:t>abastecimento</a:t>
            </a:r>
            <a:r>
              <a:rPr sz="1200" dirty="0">
                <a:solidFill>
                  <a:srgbClr val="5F646C"/>
                </a:solidFill>
                <a:highlight>
                  <a:srgbClr val="FFFF00"/>
                </a:highlight>
                <a:latin typeface="Segoe UI"/>
                <a:ea typeface="Segoe UI"/>
                <a:cs typeface="Segoe UI"/>
              </a:rPr>
              <a:t> </a:t>
            </a:r>
            <a:r>
              <a:rPr sz="1200" dirty="0" err="1">
                <a:solidFill>
                  <a:srgbClr val="5F646C"/>
                </a:solidFill>
                <a:highlight>
                  <a:srgbClr val="FFFF00"/>
                </a:highlight>
                <a:latin typeface="Segoe UI"/>
                <a:ea typeface="Segoe UI"/>
                <a:cs typeface="Segoe UI"/>
              </a:rPr>
              <a:t>fotografado</a:t>
            </a:r>
            <a:r>
              <a:rPr sz="1200" dirty="0">
                <a:solidFill>
                  <a:srgbClr val="5F646C"/>
                </a:solidFill>
                <a:highlight>
                  <a:srgbClr val="FFFF00"/>
                </a:highlight>
                <a:latin typeface="Segoe UI"/>
                <a:ea typeface="Segoe UI"/>
                <a:cs typeface="Segoe UI"/>
              </a:rPr>
              <a:t> na fiscalização.</a:t>
            </a:r>
          </a:p>
        </p:txBody>
      </p:sp>
    </p:spTree>
    <p:extLst>
      <p:ext uri="{BB962C8B-B14F-4D97-AF65-F5344CB8AC3E}">
        <p14:creationId xmlns:p14="http://schemas.microsoft.com/office/powerpoint/2010/main" val="10210546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heme-header">
            <a:extLst>
              <a:ext uri="{FF2B5EF4-FFF2-40B4-BE49-F238E27FC236}">
                <a16:creationId xmlns:a16="http://schemas.microsoft.com/office/drawing/2014/main" id="{D7F2F888-D17E-4FB6-9403-AD23CC387083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0198A5A0-7250-4856-BC09-4B026493BFB6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AB4BF6E3-108C-4C33-A544-F770467EA6CF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Abastecimento sem rastreabilidade — evidências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CFA284E9-3163-4831-B638-A4654EA8097A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22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CA940CB0-1C15-4FDE-8F35-F416D73746E6}"/>
              </a:ext>
            </a:extLst>
          </p:cNvPr>
          <p:cNvSpPr>
            <a:spLocks noGrp="1"/>
          </p:cNvSpPr>
          <p:nvPr/>
        </p:nvSpPr>
        <p:spPr>
          <a:xfrm>
            <a:off x="995853" y="6499479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2.7 • Fundamentos e ressalvas nas notas do slide.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03EF444-9B0E-425B-A31A-A066B2EE2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37023" y="2514600"/>
            <a:ext cx="2478804" cy="32385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FD74D1D-A744-4912-9925-BC4B54515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423747" y="2514600"/>
            <a:ext cx="2429856" cy="32385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4E89D7F-5FC0-4232-8792-5EC73FCC1A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237671" y="2514600"/>
            <a:ext cx="2326509" cy="32385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BAC11B6-B3BC-4989-8EDE-17748310E3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8947803" y="2514600"/>
            <a:ext cx="2430745" cy="3238500"/>
          </a:xfrm>
          <a:prstGeom prst="rect">
            <a:avLst/>
          </a:prstGeom>
        </p:spPr>
      </p:pic>
      <p:sp>
        <p:nvSpPr>
          <p:cNvPr id="10" name="checks">
            <a:extLst>
              <a:ext uri="{FF2B5EF4-FFF2-40B4-BE49-F238E27FC236}">
                <a16:creationId xmlns:a16="http://schemas.microsoft.com/office/drawing/2014/main" id="{FD36492E-B481-4955-BDA6-C595D43E2D00}"/>
              </a:ext>
            </a:extLst>
          </p:cNvPr>
          <p:cNvSpPr>
            <a:spLocks noGrp="1"/>
          </p:cNvSpPr>
          <p:nvPr/>
        </p:nvSpPr>
        <p:spPr>
          <a:xfrm>
            <a:off x="609600" y="5876925"/>
            <a:ext cx="10858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9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9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9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9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9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9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9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9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9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9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9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19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Veículo</a:t>
            </a:r>
            <a:r>
              <a:rPr sz="19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 •  Data  •  </a:t>
            </a:r>
            <a:r>
              <a:rPr sz="19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Hodômetro</a:t>
            </a:r>
            <a:r>
              <a:rPr sz="19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 •  </a:t>
            </a:r>
            <a:r>
              <a:rPr sz="19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Litros</a:t>
            </a:r>
            <a:r>
              <a:rPr sz="19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 •  </a:t>
            </a:r>
            <a:r>
              <a:rPr sz="19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Autorização</a:t>
            </a:r>
            <a:r>
              <a:rPr sz="19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 •  </a:t>
            </a:r>
            <a:r>
              <a:rPr sz="19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Conciliação</a:t>
            </a:r>
            <a:r>
              <a:rPr sz="19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com a nota fiscal</a:t>
            </a:r>
            <a:endParaRPr lang="pt-BR" sz="1950" b="1" dirty="0">
              <a:solidFill>
                <a:srgbClr val="05105C"/>
              </a:solidFill>
              <a:latin typeface="Segoe UI"/>
              <a:ea typeface="Segoe UI"/>
              <a:cs typeface="Segoe UI"/>
            </a:endParaRPr>
          </a:p>
          <a:p>
            <a:pPr algn="l">
              <a:defRPr sz="19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lang="pt-BR" sz="19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Sistemas de controle de abastecimento</a:t>
            </a:r>
            <a:endParaRPr sz="1950" b="1" dirty="0">
              <a:solidFill>
                <a:srgbClr val="05105C"/>
              </a:solidFill>
              <a:latin typeface="Segoe UI"/>
              <a:ea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4864032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heme-header">
            <a:extLst>
              <a:ext uri="{FF2B5EF4-FFF2-40B4-BE49-F238E27FC236}">
                <a16:creationId xmlns:a16="http://schemas.microsoft.com/office/drawing/2014/main" id="{4DB08640-7AC9-4822-9C8B-3076EE8949B7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DE756821-BF8C-4D49-B36C-8F433ACC57C7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E55B6A3C-633E-4847-9BFD-39E1DE4E7056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Faturamento sem lastro fiscal demonstrado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CB49DDD9-8565-4E55-B358-4DCA853DB0A6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23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8CB02412-6B0F-43BE-B5E2-348A3B783C3B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2.5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9827B2AB-69AF-43BF-8064-9748CEBBF9A0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7C2F52F-013E-4700-9992-8D81875D75E1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47625" cy="942975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nding-label-0">
            <a:extLst>
              <a:ext uri="{FF2B5EF4-FFF2-40B4-BE49-F238E27FC236}">
                <a16:creationId xmlns:a16="http://schemas.microsoft.com/office/drawing/2014/main" id="{CB26E306-B32C-475F-A18D-6A3A5A39FE70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finding-body-0">
            <a:extLst>
              <a:ext uri="{FF2B5EF4-FFF2-40B4-BE49-F238E27FC236}">
                <a16:creationId xmlns:a16="http://schemas.microsoft.com/office/drawing/2014/main" id="{F2E6B0DA-9FE9-4606-B61D-F17A2EA34A57}"/>
              </a:ext>
            </a:extLst>
          </p:cNvPr>
          <p:cNvSpPr>
            <a:spLocks noGrp="1"/>
          </p:cNvSpPr>
          <p:nvPr/>
        </p:nvSpPr>
        <p:spPr>
          <a:xfrm>
            <a:off x="762000" y="270510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Vendas ao Município muito superiores às compras identificadas e itens sem NF-e de entrada correspondente.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89AAFD48-C41A-44E3-AE5A-A06A8F3FEE72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66A70DF-AD71-4C74-A278-60D66879A5AE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47625" cy="942975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finding-label-1">
            <a:extLst>
              <a:ext uri="{FF2B5EF4-FFF2-40B4-BE49-F238E27FC236}">
                <a16:creationId xmlns:a16="http://schemas.microsoft.com/office/drawing/2014/main" id="{2A0271BA-261C-4CA6-AD1E-325DC1B6CD81}"/>
              </a:ext>
            </a:extLst>
          </p:cNvPr>
          <p:cNvSpPr>
            <a:spLocks noGrp="1"/>
          </p:cNvSpPr>
          <p:nvPr/>
        </p:nvSpPr>
        <p:spPr>
          <a:xfrm>
            <a:off x="762000" y="345757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finding-body-1">
            <a:extLst>
              <a:ext uri="{FF2B5EF4-FFF2-40B4-BE49-F238E27FC236}">
                <a16:creationId xmlns:a16="http://schemas.microsoft.com/office/drawing/2014/main" id="{0E5D4269-5DAD-4174-8E67-23BF9B3BADF0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4.320/1964, arts. 62 e 63. Lei 14.133/2021, arts. 117 e 140.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398D2CD2-7267-4184-950D-9FB63A9B9945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3479006-F0D9-462E-9766-C5D9093C262F}"/>
              </a:ext>
            </a:extLst>
          </p:cNvPr>
          <p:cNvSpPr>
            <a:spLocks noGrp="1"/>
          </p:cNvSpPr>
          <p:nvPr/>
        </p:nvSpPr>
        <p:spPr>
          <a:xfrm>
            <a:off x="609600" y="4362450"/>
            <a:ext cx="47625" cy="942975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finding-label-2">
            <a:extLst>
              <a:ext uri="{FF2B5EF4-FFF2-40B4-BE49-F238E27FC236}">
                <a16:creationId xmlns:a16="http://schemas.microsoft.com/office/drawing/2014/main" id="{C38EAB1F-8684-4CB6-930D-52E36A8E2C25}"/>
              </a:ext>
            </a:extLst>
          </p:cNvPr>
          <p:cNvSpPr>
            <a:spLocks noGrp="1"/>
          </p:cNvSpPr>
          <p:nvPr/>
        </p:nvSpPr>
        <p:spPr>
          <a:xfrm>
            <a:off x="762000" y="4438650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finding-body-2">
            <a:extLst>
              <a:ext uri="{FF2B5EF4-FFF2-40B4-BE49-F238E27FC236}">
                <a16:creationId xmlns:a16="http://schemas.microsoft.com/office/drawing/2014/main" id="{067201E6-6663-436D-97DE-3EA3FB4B0039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Indícios de entrega não comprovada e dificuldade de rastrear a origem das mercadorias.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8513111F-D405-42B5-9203-03C573BD2DEC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333875" cy="942975"/>
          </a:xfrm>
          <a:prstGeom prst="roundRect">
            <a:avLst>
              <a:gd name="adj" fmla="val 15152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8C42F59-886D-47CB-89B1-837DAF39B235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47625" cy="942975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inding-label-3">
            <a:extLst>
              <a:ext uri="{FF2B5EF4-FFF2-40B4-BE49-F238E27FC236}">
                <a16:creationId xmlns:a16="http://schemas.microsoft.com/office/drawing/2014/main" id="{F54096D1-5CA4-4D2C-BCD1-B8B54CE8A9CC}"/>
              </a:ext>
            </a:extLst>
          </p:cNvPr>
          <p:cNvSpPr>
            <a:spLocks noGrp="1"/>
          </p:cNvSpPr>
          <p:nvPr/>
        </p:nvSpPr>
        <p:spPr>
          <a:xfrm>
            <a:off x="762000" y="5419725"/>
            <a:ext cx="402907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163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163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finding-body-3">
            <a:extLst>
              <a:ext uri="{FF2B5EF4-FFF2-40B4-BE49-F238E27FC236}">
                <a16:creationId xmlns:a16="http://schemas.microsoft.com/office/drawing/2014/main" id="{D59FC593-933A-43F3-A0A7-C57E1A610C85}"/>
              </a:ext>
            </a:extLst>
          </p:cNvPr>
          <p:cNvSpPr>
            <a:spLocks noGrp="1"/>
          </p:cNvSpPr>
          <p:nvPr/>
        </p:nvSpPr>
        <p:spPr>
          <a:xfrm>
            <a:off x="762000" y="5648325"/>
            <a:ext cx="40290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lnSpc>
                <a:spcPct val="100000"/>
              </a:lnSpc>
              <a:buNone/>
              <a:defRPr sz="14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4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Contratada: faturamento sem suporte. Recebedor e fiscal: atesto sem prova. Ordenador: pagamento sem liquidação regular.</a:t>
            </a:r>
          </a:p>
        </p:txBody>
      </p:sp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72006341-5C2C-4EC9-93CF-B9FEEBB9BBDB}"/>
              </a:ext>
            </a:extLst>
          </p:cNvPr>
          <p:cNvGraphicFramePr/>
          <p:nvPr/>
        </p:nvGraphicFramePr>
        <p:xfrm>
          <a:off x="5257800" y="2667000"/>
          <a:ext cx="6191251" cy="2762250"/>
        </p:xfrm>
        <a:graphic>
          <a:graphicData uri="http://schemas.openxmlformats.org/drawingml/2006/table">
            <a:tbl>
              <a:tblPr/>
              <a:tblGrid>
                <a:gridCol w="3652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8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Indicador</a:t>
                      </a: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>
                      <a:solidFill>
                        <a:srgbClr val="DADEE6"/>
                      </a:solidFill>
                      <a:prstDash val="soli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0510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Resultado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>
                      <a:solidFill>
                        <a:srgbClr val="DADEE6"/>
                      </a:solidFill>
                      <a:prstDash val="soli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0510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Vendas ao município</a:t>
                      </a: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R$ 829.204,26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Compras identificadas</a:t>
                      </a: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EBF2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R$ 33.885,91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EBF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Itens sem NF de entrada</a:t>
                      </a: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 dirty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24 de 60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Faturamento desses itens</a:t>
                      </a:r>
                    </a:p>
                  </a:txBody>
                  <a:tcPr anchor="ctr">
                    <a:lnL w="9525">
                      <a:solidFill>
                        <a:srgbClr val="DADEE6"/>
                      </a:solidFill>
                      <a:prstDash val="soli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EBF2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 dirty="0">
                          <a:solidFill>
                            <a:srgbClr val="23272E"/>
                          </a:solidFill>
                          <a:latin typeface="Segoe UI"/>
                          <a:ea typeface="Segoe UI"/>
                          <a:cs typeface="Segoe UI"/>
                        </a:rPr>
                        <a:t>R$ 267.977,44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ADEE6"/>
                      </a:solidFill>
                      <a:prstDash val="solid"/>
                    </a:lnR>
                    <a:lnT w="9525" cap="flat" cmpd="sng" algn="ctr">
                      <a:solidFill>
                        <a:srgbClr val="DADE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ADEE6"/>
                      </a:solidFill>
                      <a:prstDash val="solid"/>
                    </a:lnB>
                    <a:solidFill>
                      <a:srgbClr val="EBF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visual-caption">
            <a:extLst>
              <a:ext uri="{FF2B5EF4-FFF2-40B4-BE49-F238E27FC236}">
                <a16:creationId xmlns:a16="http://schemas.microsoft.com/office/drawing/2014/main" id="{DF324A2F-9089-4285-A87E-FDD1B37DB8F9}"/>
              </a:ext>
            </a:extLst>
          </p:cNvPr>
          <p:cNvSpPr>
            <a:spLocks noGrp="1"/>
          </p:cNvSpPr>
          <p:nvPr/>
        </p:nvSpPr>
        <p:spPr>
          <a:xfrm>
            <a:off x="5257800" y="5991225"/>
            <a:ext cx="6191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12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Vendas: 11/06/2025–23/04/2026. Compras: 11/11/2024–23/04/2026.</a:t>
            </a:r>
          </a:p>
        </p:txBody>
      </p:sp>
    </p:spTree>
    <p:extLst>
      <p:ext uri="{BB962C8B-B14F-4D97-AF65-F5344CB8AC3E}">
        <p14:creationId xmlns:p14="http://schemas.microsoft.com/office/powerpoint/2010/main" val="3609671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heme-header">
            <a:extLst>
              <a:ext uri="{FF2B5EF4-FFF2-40B4-BE49-F238E27FC236}">
                <a16:creationId xmlns:a16="http://schemas.microsoft.com/office/drawing/2014/main" id="{A235AC73-4FBB-4A63-95E0-515C2B56F8B8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BD9A63A1-D6B5-405E-8EB3-9534FF1D5F12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CD435B10-471A-4DBF-B279-19432E66F9EF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Liquidação sem comprovação da execução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DDDB63D9-7AE8-41C5-9830-CB92459BFFBF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24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A3559B06-9F0B-4325-88F4-C23E45FF707D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2.8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F0169ED8-B364-484B-AC23-DDF6F57A4B0C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2F78089-8369-4FCF-BBC0-F917A8D41668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47625" cy="1600200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DESCRIÇÃO-label">
            <a:extLst>
              <a:ext uri="{FF2B5EF4-FFF2-40B4-BE49-F238E27FC236}">
                <a16:creationId xmlns:a16="http://schemas.microsoft.com/office/drawing/2014/main" id="{F230AF2C-1335-41C1-84B0-A9B11B7E34A5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DESCRIÇÃO-body">
            <a:extLst>
              <a:ext uri="{FF2B5EF4-FFF2-40B4-BE49-F238E27FC236}">
                <a16:creationId xmlns:a16="http://schemas.microsoft.com/office/drawing/2014/main" id="{A57CDDA1-6E1C-4011-BDAE-D14DA588B21B}"/>
              </a:ext>
            </a:extLst>
          </p:cNvPr>
          <p:cNvSpPr>
            <a:spLocks noGrp="1"/>
          </p:cNvSpPr>
          <p:nvPr/>
        </p:nvSpPr>
        <p:spPr>
          <a:xfrm>
            <a:off x="78105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Processo de pagamento sem atesto e sem medição suficiente dos produtos entregues ou serviços prestados.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05FF1A50-59E9-4638-850F-AA47B8DBD6C8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8515406-34FA-4BF0-AAA6-36C901125C25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47625" cy="1600200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CRITÉRIO-label">
            <a:extLst>
              <a:ext uri="{FF2B5EF4-FFF2-40B4-BE49-F238E27FC236}">
                <a16:creationId xmlns:a16="http://schemas.microsoft.com/office/drawing/2014/main" id="{9D2B103B-BA49-42EC-9417-39AF0944AFBB}"/>
              </a:ext>
            </a:extLst>
          </p:cNvPr>
          <p:cNvSpPr>
            <a:spLocks noGrp="1"/>
          </p:cNvSpPr>
          <p:nvPr/>
        </p:nvSpPr>
        <p:spPr>
          <a:xfrm>
            <a:off x="636270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CRITÉRIO-body">
            <a:extLst>
              <a:ext uri="{FF2B5EF4-FFF2-40B4-BE49-F238E27FC236}">
                <a16:creationId xmlns:a16="http://schemas.microsoft.com/office/drawing/2014/main" id="{C1B8BD67-1A03-4DEB-9309-52CFDFD9D30F}"/>
              </a:ext>
            </a:extLst>
          </p:cNvPr>
          <p:cNvSpPr>
            <a:spLocks noGrp="1"/>
          </p:cNvSpPr>
          <p:nvPr/>
        </p:nvSpPr>
        <p:spPr>
          <a:xfrm>
            <a:off x="636270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4.320/1964, arts. 62 e 63. Lei 14.133/2021, arts. 117 e 140.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8F86219B-9581-4B5D-B1DC-0DD4BABB5032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4291AA93-964D-4E8C-93F2-0F8594AD7176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47625" cy="1600200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CONSEQUÊNCIAS-label">
            <a:extLst>
              <a:ext uri="{FF2B5EF4-FFF2-40B4-BE49-F238E27FC236}">
                <a16:creationId xmlns:a16="http://schemas.microsoft.com/office/drawing/2014/main" id="{4E28008A-7054-4C23-B0CD-CF917F503873}"/>
              </a:ext>
            </a:extLst>
          </p:cNvPr>
          <p:cNvSpPr>
            <a:spLocks noGrp="1"/>
          </p:cNvSpPr>
          <p:nvPr/>
        </p:nvSpPr>
        <p:spPr>
          <a:xfrm>
            <a:off x="78105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CONSEQUÊNCIAS-body">
            <a:extLst>
              <a:ext uri="{FF2B5EF4-FFF2-40B4-BE49-F238E27FC236}">
                <a16:creationId xmlns:a16="http://schemas.microsoft.com/office/drawing/2014/main" id="{41C7C675-44DC-4FB3-B0DF-C533139C2E67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Pagamento sem verificação do direito do credor e risco de remunerar objeto não executado.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A286409B-CC0B-4EE3-8505-906B36034492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E922B43-EE34-4C0E-B493-31863514BED0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47625" cy="1600200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RESPONSABILIZAÇÃO EM TESE-label">
            <a:extLst>
              <a:ext uri="{FF2B5EF4-FFF2-40B4-BE49-F238E27FC236}">
                <a16:creationId xmlns:a16="http://schemas.microsoft.com/office/drawing/2014/main" id="{561A3A19-C3B5-476A-B690-8B7C6EE34496}"/>
              </a:ext>
            </a:extLst>
          </p:cNvPr>
          <p:cNvSpPr>
            <a:spLocks noGrp="1"/>
          </p:cNvSpPr>
          <p:nvPr/>
        </p:nvSpPr>
        <p:spPr>
          <a:xfrm>
            <a:off x="636270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RESPONSABILIZAÇÃO EM TESE-body">
            <a:extLst>
              <a:ext uri="{FF2B5EF4-FFF2-40B4-BE49-F238E27FC236}">
                <a16:creationId xmlns:a16="http://schemas.microsoft.com/office/drawing/2014/main" id="{9951FB50-92FF-4A2A-8007-F4796AFA7E77}"/>
              </a:ext>
            </a:extLst>
          </p:cNvPr>
          <p:cNvSpPr>
            <a:spLocks noGrp="1"/>
          </p:cNvSpPr>
          <p:nvPr/>
        </p:nvSpPr>
        <p:spPr>
          <a:xfrm>
            <a:off x="636270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Recebedor e fiscal: atesto sem verificação. Responsável pela liquidação e ordenador: validação ou pagamento sem suporte.</a:t>
            </a:r>
          </a:p>
        </p:txBody>
      </p:sp>
    </p:spTree>
    <p:extLst>
      <p:ext uri="{BB962C8B-B14F-4D97-AF65-F5344CB8AC3E}">
        <p14:creationId xmlns:p14="http://schemas.microsoft.com/office/powerpoint/2010/main" val="9626715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heme-header">
            <a:extLst>
              <a:ext uri="{FF2B5EF4-FFF2-40B4-BE49-F238E27FC236}">
                <a16:creationId xmlns:a16="http://schemas.microsoft.com/office/drawing/2014/main" id="{0B67CDCE-483E-4EBA-8F01-48B6F550AA7B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A8BED1AF-6378-4D4F-B522-F3EB0AC57DC5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34D0BC72-35C1-4B70-9D62-4A08399A7008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Manutenção e pneus sem histórico por veículo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0A5B149F-4097-46B0-AB29-A0F9E1CB36F5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26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FF42C395-91C4-4A68-B1CB-392C4B112708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Tópico “7”, ao final do documento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E130B63-4FB8-443E-BEBC-BF73B739EAE9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1BB6F44-78CF-4B9B-8F3C-DA4DF4CDD0D1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47625" cy="1600200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DESCRIÇÃO-label">
            <a:extLst>
              <a:ext uri="{FF2B5EF4-FFF2-40B4-BE49-F238E27FC236}">
                <a16:creationId xmlns:a16="http://schemas.microsoft.com/office/drawing/2014/main" id="{7F33C24E-92BB-45C6-A086-E7B11C8EE64D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DESCRIÇÃO-body">
            <a:extLst>
              <a:ext uri="{FF2B5EF4-FFF2-40B4-BE49-F238E27FC236}">
                <a16:creationId xmlns:a16="http://schemas.microsoft.com/office/drawing/2014/main" id="{6ECD71EA-5AF7-4DF3-911C-6B9D0519C239}"/>
              </a:ext>
            </a:extLst>
          </p:cNvPr>
          <p:cNvSpPr>
            <a:spLocks noGrp="1"/>
          </p:cNvSpPr>
          <p:nvPr/>
        </p:nvSpPr>
        <p:spPr>
          <a:xfrm>
            <a:off x="78105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Peças, serviços e trocas de pneus sem registros individualizados ou vínculo seguro com cada equipamento.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5A04D131-C122-4185-913A-83CDB6D2895C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0FE8EB9-FD21-4EB9-B1BE-904B8C9BCA83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47625" cy="1600200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CRITÉRIO-label">
            <a:extLst>
              <a:ext uri="{FF2B5EF4-FFF2-40B4-BE49-F238E27FC236}">
                <a16:creationId xmlns:a16="http://schemas.microsoft.com/office/drawing/2014/main" id="{51EED671-039E-4686-80B0-E972091F7ABE}"/>
              </a:ext>
            </a:extLst>
          </p:cNvPr>
          <p:cNvSpPr>
            <a:spLocks noGrp="1"/>
          </p:cNvSpPr>
          <p:nvPr/>
        </p:nvSpPr>
        <p:spPr>
          <a:xfrm>
            <a:off x="636270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CRITÉRIO-body">
            <a:extLst>
              <a:ext uri="{FF2B5EF4-FFF2-40B4-BE49-F238E27FC236}">
                <a16:creationId xmlns:a16="http://schemas.microsoft.com/office/drawing/2014/main" id="{75C375FB-19A6-4D38-BBA7-DAF646A2A5BB}"/>
              </a:ext>
            </a:extLst>
          </p:cNvPr>
          <p:cNvSpPr>
            <a:spLocks noGrp="1"/>
          </p:cNvSpPr>
          <p:nvPr/>
        </p:nvSpPr>
        <p:spPr>
          <a:xfrm>
            <a:off x="636270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arts. 117 e 140. Lei 4.320/1964, arts. 62 e 63.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C42C2F34-B065-4242-9BD4-CFB31B80A82A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1BA7241-D0F7-4A0D-83EA-FB10187C57B4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47625" cy="1600200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CONSEQUÊNCIAS-label">
            <a:extLst>
              <a:ext uri="{FF2B5EF4-FFF2-40B4-BE49-F238E27FC236}">
                <a16:creationId xmlns:a16="http://schemas.microsoft.com/office/drawing/2014/main" id="{2E18CA82-0D6E-41B1-93AB-B1C12EC26569}"/>
              </a:ext>
            </a:extLst>
          </p:cNvPr>
          <p:cNvSpPr>
            <a:spLocks noGrp="1"/>
          </p:cNvSpPr>
          <p:nvPr/>
        </p:nvSpPr>
        <p:spPr>
          <a:xfrm>
            <a:off x="78105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CONSEQUÊNCIAS-body">
            <a:extLst>
              <a:ext uri="{FF2B5EF4-FFF2-40B4-BE49-F238E27FC236}">
                <a16:creationId xmlns:a16="http://schemas.microsoft.com/office/drawing/2014/main" id="{D34331B1-4075-4784-BDDA-F3F28B1D305F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Risco de duplicidade, troca prematura, desvios e impossibilidade de avaliar custo por veículo.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A761C298-F012-40B6-8026-FAB9AD71E67E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DFB7FE2A-82E5-4698-A4D7-6166BA8B7655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47625" cy="1600200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RESPONSABILIZAÇÃO EM TESE-label">
            <a:extLst>
              <a:ext uri="{FF2B5EF4-FFF2-40B4-BE49-F238E27FC236}">
                <a16:creationId xmlns:a16="http://schemas.microsoft.com/office/drawing/2014/main" id="{AC76ECF5-5687-435B-A2F2-3AE15DD63AFB}"/>
              </a:ext>
            </a:extLst>
          </p:cNvPr>
          <p:cNvSpPr>
            <a:spLocks noGrp="1"/>
          </p:cNvSpPr>
          <p:nvPr/>
        </p:nvSpPr>
        <p:spPr>
          <a:xfrm>
            <a:off x="636270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RESPONSABILIZAÇÃO EM TESE-body">
            <a:extLst>
              <a:ext uri="{FF2B5EF4-FFF2-40B4-BE49-F238E27FC236}">
                <a16:creationId xmlns:a16="http://schemas.microsoft.com/office/drawing/2014/main" id="{44B61357-3087-4928-BCF0-A8D7C231DCAF}"/>
              </a:ext>
            </a:extLst>
          </p:cNvPr>
          <p:cNvSpPr>
            <a:spLocks noGrp="1"/>
          </p:cNvSpPr>
          <p:nvPr/>
        </p:nvSpPr>
        <p:spPr>
          <a:xfrm>
            <a:off x="636270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Gestor de frota: controles deficientes. Fiscal e recebedor: aceite de peças e serviços sem comprovação de aplicação.</a:t>
            </a:r>
          </a:p>
        </p:txBody>
      </p:sp>
    </p:spTree>
    <p:extLst>
      <p:ext uri="{BB962C8B-B14F-4D97-AF65-F5344CB8AC3E}">
        <p14:creationId xmlns:p14="http://schemas.microsoft.com/office/powerpoint/2010/main" val="3333892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heme-header">
            <a:extLst>
              <a:ext uri="{FF2B5EF4-FFF2-40B4-BE49-F238E27FC236}">
                <a16:creationId xmlns:a16="http://schemas.microsoft.com/office/drawing/2014/main" id="{6CD5227C-117F-4F33-8C28-B2466AE88454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DD081958-8C34-4317-9E83-D22BF36463FC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09B84648-C93B-425A-A113-1AF67ABFD751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Sistema de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frota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contratado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não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implementado</a:t>
            </a:r>
            <a:endParaRPr sz="2250" b="1" dirty="0">
              <a:solidFill>
                <a:srgbClr val="05105C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ABB35793-6A21-431A-8781-3C7BBC613E66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27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EA03A5B1-1DD7-4742-A988-CD01754D4291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2.11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6DC8CDB7-1148-4187-ADCA-627426409F9B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A4519F0-ADC3-4118-AD8E-9649B43AB4CB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47625" cy="1600200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DESCRIÇÃO-label">
            <a:extLst>
              <a:ext uri="{FF2B5EF4-FFF2-40B4-BE49-F238E27FC236}">
                <a16:creationId xmlns:a16="http://schemas.microsoft.com/office/drawing/2014/main" id="{1AC66615-F50F-4223-A476-9FB08E010EBF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DESCRIÇÃO-body">
            <a:extLst>
              <a:ext uri="{FF2B5EF4-FFF2-40B4-BE49-F238E27FC236}">
                <a16:creationId xmlns:a16="http://schemas.microsoft.com/office/drawing/2014/main" id="{3F956331-8080-44AB-A615-701ADD9AE42D}"/>
              </a:ext>
            </a:extLst>
          </p:cNvPr>
          <p:cNvSpPr>
            <a:spLocks noGrp="1"/>
          </p:cNvSpPr>
          <p:nvPr/>
        </p:nvSpPr>
        <p:spPr>
          <a:xfrm>
            <a:off x="78105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Funcionalidades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rastreamento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monitoramento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não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entregues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nos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prazos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condições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pactuados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A2399A65-9FBC-4928-B7BF-B5B14B9046A9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6D66D2D-8881-4508-B685-11C97A80EF83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47625" cy="1600200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CRITÉRIO-label">
            <a:extLst>
              <a:ext uri="{FF2B5EF4-FFF2-40B4-BE49-F238E27FC236}">
                <a16:creationId xmlns:a16="http://schemas.microsoft.com/office/drawing/2014/main" id="{BEEBB631-5A4E-4579-BC00-0E3F7761635C}"/>
              </a:ext>
            </a:extLst>
          </p:cNvPr>
          <p:cNvSpPr>
            <a:spLocks noGrp="1"/>
          </p:cNvSpPr>
          <p:nvPr/>
        </p:nvSpPr>
        <p:spPr>
          <a:xfrm>
            <a:off x="636270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CRITÉRIO-body">
            <a:extLst>
              <a:ext uri="{FF2B5EF4-FFF2-40B4-BE49-F238E27FC236}">
                <a16:creationId xmlns:a16="http://schemas.microsoft.com/office/drawing/2014/main" id="{69C89DA9-415D-4194-B21C-04CAEFB14209}"/>
              </a:ext>
            </a:extLst>
          </p:cNvPr>
          <p:cNvSpPr>
            <a:spLocks noGrp="1"/>
          </p:cNvSpPr>
          <p:nvPr/>
        </p:nvSpPr>
        <p:spPr>
          <a:xfrm>
            <a:off x="636270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arts. 115, 117 e 140.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Escopo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níveis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serviço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do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contrato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25ACC421-C46D-4C68-80FD-5E318BF153B1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1E52634-3334-42B0-829F-D1F3580074AB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47625" cy="1600200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CONSEQUÊNCIAS-label">
            <a:extLst>
              <a:ext uri="{FF2B5EF4-FFF2-40B4-BE49-F238E27FC236}">
                <a16:creationId xmlns:a16="http://schemas.microsoft.com/office/drawing/2014/main" id="{36514214-2BDF-47F5-8CC1-0A67443EC982}"/>
              </a:ext>
            </a:extLst>
          </p:cNvPr>
          <p:cNvSpPr>
            <a:spLocks noGrp="1"/>
          </p:cNvSpPr>
          <p:nvPr/>
        </p:nvSpPr>
        <p:spPr>
          <a:xfrm>
            <a:off x="78105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CONSEQUÊNCIAS-body">
            <a:extLst>
              <a:ext uri="{FF2B5EF4-FFF2-40B4-BE49-F238E27FC236}">
                <a16:creationId xmlns:a16="http://schemas.microsoft.com/office/drawing/2014/main" id="{7F427368-CAFB-45E6-9322-F69EEA21CF58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Risco de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pagamento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por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funcionalidades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indisponíveis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permanência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das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falhas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de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controle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F61C7EE-8560-4A56-975B-433564059A29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024286E2-CC96-4931-BE33-EF39637CB041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47625" cy="1600200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RESPONSABILIZAÇÃO EM TESE-label">
            <a:extLst>
              <a:ext uri="{FF2B5EF4-FFF2-40B4-BE49-F238E27FC236}">
                <a16:creationId xmlns:a16="http://schemas.microsoft.com/office/drawing/2014/main" id="{E60DA3C0-378F-48A6-B620-F88A6F3974E6}"/>
              </a:ext>
            </a:extLst>
          </p:cNvPr>
          <p:cNvSpPr>
            <a:spLocks noGrp="1"/>
          </p:cNvSpPr>
          <p:nvPr/>
        </p:nvSpPr>
        <p:spPr>
          <a:xfrm>
            <a:off x="636270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RESPONSABILIZAÇÃO EM TESE-body">
            <a:extLst>
              <a:ext uri="{FF2B5EF4-FFF2-40B4-BE49-F238E27FC236}">
                <a16:creationId xmlns:a16="http://schemas.microsoft.com/office/drawing/2014/main" id="{081FAA9E-2E82-4514-A6A5-8170C86F17FC}"/>
              </a:ext>
            </a:extLst>
          </p:cNvPr>
          <p:cNvSpPr>
            <a:spLocks noGrp="1"/>
          </p:cNvSpPr>
          <p:nvPr/>
        </p:nvSpPr>
        <p:spPr>
          <a:xfrm>
            <a:off x="636270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Contratada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: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funcionalidades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não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entregues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 Gestor e fiscal: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aceite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indevido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ou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omissão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diante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do </a:t>
            </a:r>
            <a:r>
              <a:rPr sz="1800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descumprimento</a:t>
            </a:r>
            <a:r>
              <a:rPr sz="1800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47418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10867-03D9-7FC9-98CD-C4376B1A7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heme-header">
            <a:extLst>
              <a:ext uri="{FF2B5EF4-FFF2-40B4-BE49-F238E27FC236}">
                <a16:creationId xmlns:a16="http://schemas.microsoft.com/office/drawing/2014/main" id="{53F81115-7875-6388-64D1-E4BB89B18342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2C3A9925-37DA-AF03-0F75-B09516B1619E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FC9CC8D7-DCB1-83ED-55A9-0D84C7408016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lang="pt-BR" dirty="0"/>
              <a:t>Utilização indevida de contrato de manutenção predial para execução de obra de ampliação</a:t>
            </a:r>
            <a:endParaRPr sz="2250" b="1" dirty="0">
              <a:solidFill>
                <a:srgbClr val="05105C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2AD015F8-5868-ED15-A467-A29BF05750FF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27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BB120457-58C1-88CD-D4F2-C127FCAE6574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2.11 • Fundamentos e ressalvas nas notas do slide.</a:t>
            </a:r>
          </a:p>
        </p:txBody>
      </p:sp>
      <p:sp>
        <p:nvSpPr>
          <p:cNvPr id="16" name="CONSEQUÊNCIAS-label">
            <a:extLst>
              <a:ext uri="{FF2B5EF4-FFF2-40B4-BE49-F238E27FC236}">
                <a16:creationId xmlns:a16="http://schemas.microsoft.com/office/drawing/2014/main" id="{A2F59448-D387-D670-5381-69CC13F88394}"/>
              </a:ext>
            </a:extLst>
          </p:cNvPr>
          <p:cNvSpPr>
            <a:spLocks noGrp="1"/>
          </p:cNvSpPr>
          <p:nvPr/>
        </p:nvSpPr>
        <p:spPr>
          <a:xfrm>
            <a:off x="752475" y="2846158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275" b="1" dirty="0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</a:t>
            </a:r>
            <a:r>
              <a:rPr lang="pt-BR" sz="1275" b="1" dirty="0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Ê</a:t>
            </a:r>
            <a:r>
              <a:rPr sz="1275" b="1" dirty="0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NCIAS</a:t>
            </a:r>
          </a:p>
        </p:txBody>
      </p:sp>
      <p:sp>
        <p:nvSpPr>
          <p:cNvPr id="20" name="RESPONSABILIZAÇÃO EM TESE-label">
            <a:extLst>
              <a:ext uri="{FF2B5EF4-FFF2-40B4-BE49-F238E27FC236}">
                <a16:creationId xmlns:a16="http://schemas.microsoft.com/office/drawing/2014/main" id="{086879F6-E16C-FA33-361C-1627E1A8C463}"/>
              </a:ext>
            </a:extLst>
          </p:cNvPr>
          <p:cNvSpPr>
            <a:spLocks noGrp="1"/>
          </p:cNvSpPr>
          <p:nvPr/>
        </p:nvSpPr>
        <p:spPr>
          <a:xfrm>
            <a:off x="8333014" y="2798081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275" b="1" dirty="0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REPONSABILIZAÇÃO EM TESE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4AA6D5A9-340D-D8C9-4361-FF9C1E610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2572" y="208960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25" name="Imagem 23">
            <a:extLst>
              <a:ext uri="{FF2B5EF4-FFF2-40B4-BE49-F238E27FC236}">
                <a16:creationId xmlns:a16="http://schemas.microsoft.com/office/drawing/2014/main" id="{6F69EF5E-E5AC-5660-A211-1492E7A2A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966" y="2492826"/>
            <a:ext cx="5308600" cy="286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446D5B5C-AD99-E0F2-85D4-F6D5D15D1665}"/>
              </a:ext>
            </a:extLst>
          </p:cNvPr>
          <p:cNvSpPr txBox="1"/>
          <p:nvPr/>
        </p:nvSpPr>
        <p:spPr>
          <a:xfrm>
            <a:off x="2612572" y="5492297"/>
            <a:ext cx="7418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highlight>
                  <a:srgbClr val="FFFF00"/>
                </a:highlight>
                <a:latin typeface="Calibri"/>
                <a:ea typeface="Calibri" panose="020F0502020204030204" pitchFamily="34" charset="0"/>
              </a:rPr>
              <a:t>A ampliação com novo pavimento caracteriza</a:t>
            </a:r>
            <a:r>
              <a:rPr lang="pt-BR" sz="1800" dirty="0">
                <a:effectLst/>
                <a:highlight>
                  <a:srgbClr val="FFFF00"/>
                </a:highlight>
                <a:latin typeface="Calibri"/>
                <a:ea typeface="Calibri" panose="020F0502020204030204" pitchFamily="34" charset="0"/>
              </a:rPr>
              <a:t> </a:t>
            </a:r>
            <a:r>
              <a:rPr lang="pt-BR" sz="1800" b="1" dirty="0">
                <a:effectLst/>
                <a:highlight>
                  <a:srgbClr val="FFFF00"/>
                </a:highlight>
                <a:latin typeface="Calibri"/>
                <a:ea typeface="Calibri" panose="020F0502020204030204" pitchFamily="34" charset="0"/>
              </a:rPr>
              <a:t>obra nova!!</a:t>
            </a:r>
            <a:endParaRPr lang="pt-BR" dirty="0">
              <a:highlight>
                <a:srgbClr val="FFFF00"/>
              </a:highlight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F4157E8-D3A1-5C33-8CB6-8613044F728A}"/>
              </a:ext>
            </a:extLst>
          </p:cNvPr>
          <p:cNvSpPr txBox="1"/>
          <p:nvPr/>
        </p:nvSpPr>
        <p:spPr>
          <a:xfrm>
            <a:off x="8041822" y="3173287"/>
            <a:ext cx="7418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>
                <a:ea typeface="Calibri" panose="020F0502020204030204" pitchFamily="34" charset="0"/>
              </a:rPr>
              <a:t>-</a:t>
            </a:r>
            <a:r>
              <a:rPr lang="pt-BR" sz="1800" b="1">
                <a:effectLst/>
                <a:latin typeface="Calibri"/>
                <a:ea typeface="Calibri" panose="020F0502020204030204" pitchFamily="34" charset="0"/>
              </a:rPr>
              <a:t> Secretário Municipal de Finanças </a:t>
            </a:r>
            <a:endParaRPr lang="pt-BR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4BE59FC-065C-3055-387F-82AA04C8EF8C}"/>
              </a:ext>
            </a:extLst>
          </p:cNvPr>
          <p:cNvSpPr txBox="1"/>
          <p:nvPr/>
        </p:nvSpPr>
        <p:spPr>
          <a:xfrm>
            <a:off x="8041822" y="3589956"/>
            <a:ext cx="7745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Calibri"/>
                <a:ea typeface="Calibri" panose="020F0502020204030204" pitchFamily="34" charset="0"/>
              </a:rPr>
              <a:t>- Secretária Municipal de Saúde</a:t>
            </a:r>
            <a:endParaRPr lang="pt-BR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2CCF189B-9F71-10AB-4C23-2BF143962A78}"/>
              </a:ext>
            </a:extLst>
          </p:cNvPr>
          <p:cNvSpPr txBox="1"/>
          <p:nvPr/>
        </p:nvSpPr>
        <p:spPr>
          <a:xfrm>
            <a:off x="8041822" y="3999883"/>
            <a:ext cx="7745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Calibri"/>
                <a:ea typeface="Calibri" panose="020F0502020204030204" pitchFamily="34" charset="0"/>
              </a:rPr>
              <a:t>- </a:t>
            </a:r>
            <a:r>
              <a:rPr lang="pt-BR" b="1" dirty="0">
                <a:ea typeface="Calibri" panose="020F0502020204030204" pitchFamily="34" charset="0"/>
              </a:rPr>
              <a:t>Empresa que executou a obra</a:t>
            </a:r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0531FB2-B2C6-111C-8F32-957E192ADF45}"/>
              </a:ext>
            </a:extLst>
          </p:cNvPr>
          <p:cNvSpPr txBox="1"/>
          <p:nvPr/>
        </p:nvSpPr>
        <p:spPr>
          <a:xfrm>
            <a:off x="8041822" y="4423457"/>
            <a:ext cx="7745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Calibri"/>
                <a:ea typeface="Calibri" panose="020F0502020204030204" pitchFamily="34" charset="0"/>
              </a:rPr>
              <a:t>- </a:t>
            </a:r>
            <a:r>
              <a:rPr lang="pt-BR" b="1" dirty="0">
                <a:ea typeface="Calibri" panose="020F0502020204030204" pitchFamily="34" charset="0"/>
              </a:rPr>
              <a:t>Fiscal de Contrato</a:t>
            </a:r>
            <a:endParaRPr lang="pt-BR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D8B8F565-D043-C356-1F2A-4246C64C8C97}"/>
              </a:ext>
            </a:extLst>
          </p:cNvPr>
          <p:cNvSpPr txBox="1"/>
          <p:nvPr/>
        </p:nvSpPr>
        <p:spPr>
          <a:xfrm>
            <a:off x="424544" y="3152769"/>
            <a:ext cx="79084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Calibri"/>
                <a:ea typeface="Calibri" panose="020F0502020204030204" pitchFamily="34" charset="0"/>
              </a:rPr>
              <a:t>Riscos de sobrepreço</a:t>
            </a:r>
          </a:p>
          <a:p>
            <a:r>
              <a:rPr lang="pt-BR" sz="1800" b="1" dirty="0">
                <a:effectLst/>
                <a:latin typeface="Calibri"/>
                <a:ea typeface="Calibri" panose="020F0502020204030204" pitchFamily="34" charset="0"/>
              </a:rPr>
              <a:t>superfaturamento.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24833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heme-header">
            <a:extLst>
              <a:ext uri="{FF2B5EF4-FFF2-40B4-BE49-F238E27FC236}">
                <a16:creationId xmlns:a16="http://schemas.microsoft.com/office/drawing/2014/main" id="{1408F750-5F7E-456A-8710-9BCD5FDBA5AB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7828D468-3D70-43FF-9C0C-B324D79265F8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FALHAS DURANTE A EXECUÇÃO CONTRATUAL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6628F2D3-45FB-49CE-986D-9CA73FBA0CA3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Ordem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cronológica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</a:t>
            </a:r>
            <a:r>
              <a:rPr lang="pt-BR"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DE PAGAMENTOS A CREDORES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sem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organização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publicidade</a:t>
            </a:r>
            <a:endParaRPr sz="2250" b="1" dirty="0">
              <a:solidFill>
                <a:srgbClr val="05105C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FF4C6204-2AF8-4648-9F3A-8E8598488B1A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28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17370075-F36C-4571-B0EA-D1BE75100013}"/>
              </a:ext>
            </a:extLst>
          </p:cNvPr>
          <p:cNvSpPr>
            <a:spLocks noGrp="1"/>
          </p:cNvSpPr>
          <p:nvPr/>
        </p:nvSpPr>
        <p:spPr>
          <a:xfrm>
            <a:off x="1009650" y="6267450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Item 2.6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9116B46-DFBF-4572-8E7D-1A6510B22FB3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A78D22E-370C-4F89-BAAC-6DA7B0FBA175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47625" cy="1600200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DESCRIÇÃO-label">
            <a:extLst>
              <a:ext uri="{FF2B5EF4-FFF2-40B4-BE49-F238E27FC236}">
                <a16:creationId xmlns:a16="http://schemas.microsoft.com/office/drawing/2014/main" id="{CDF5182D-314A-4C8E-8BBF-08A54D567641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DESCRIÇÃO</a:t>
            </a:r>
          </a:p>
        </p:txBody>
      </p:sp>
      <p:sp>
        <p:nvSpPr>
          <p:cNvPr id="9" name="DESCRIÇÃO-body">
            <a:extLst>
              <a:ext uri="{FF2B5EF4-FFF2-40B4-BE49-F238E27FC236}">
                <a16:creationId xmlns:a16="http://schemas.microsoft.com/office/drawing/2014/main" id="{BF4CEBC4-9241-450D-B4FB-6789DB2A07AC}"/>
              </a:ext>
            </a:extLst>
          </p:cNvPr>
          <p:cNvSpPr>
            <a:spLocks noGrp="1"/>
          </p:cNvSpPr>
          <p:nvPr/>
        </p:nvSpPr>
        <p:spPr>
          <a:xfrm>
            <a:off x="78105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Controles insuficientes para ordenar e divulgar pagamentos por fonte de recursos e categoria contratual.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9C02216-2F42-4863-9031-4D861BC6D744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98A3958-EF12-4075-BC27-7F21186C9CC9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47625" cy="1600200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CRITÉRIO-label">
            <a:extLst>
              <a:ext uri="{FF2B5EF4-FFF2-40B4-BE49-F238E27FC236}">
                <a16:creationId xmlns:a16="http://schemas.microsoft.com/office/drawing/2014/main" id="{1D3E0C09-88E8-4239-BEC1-DF1EDCA68B5D}"/>
              </a:ext>
            </a:extLst>
          </p:cNvPr>
          <p:cNvSpPr>
            <a:spLocks noGrp="1"/>
          </p:cNvSpPr>
          <p:nvPr/>
        </p:nvSpPr>
        <p:spPr>
          <a:xfrm>
            <a:off x="636270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CRITÉRIO</a:t>
            </a:r>
          </a:p>
        </p:txBody>
      </p:sp>
      <p:sp>
        <p:nvSpPr>
          <p:cNvPr id="13" name="CRITÉRIO-body">
            <a:extLst>
              <a:ext uri="{FF2B5EF4-FFF2-40B4-BE49-F238E27FC236}">
                <a16:creationId xmlns:a16="http://schemas.microsoft.com/office/drawing/2014/main" id="{C1C7BB53-41B6-4888-863C-283B3F30FAC9}"/>
              </a:ext>
            </a:extLst>
          </p:cNvPr>
          <p:cNvSpPr>
            <a:spLocks noGrp="1"/>
          </p:cNvSpPr>
          <p:nvPr/>
        </p:nvSpPr>
        <p:spPr>
          <a:xfrm>
            <a:off x="6362700" y="297180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Lei 14.133/2021, art. 141, caput e §§ 1º a 3º.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EC42E55A-272C-43F5-90F4-C2FB7FEB4BA5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1D69062-C489-4479-8601-E6DC240ACE82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47625" cy="1600200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CONSEQUÊNCIAS-label">
            <a:extLst>
              <a:ext uri="{FF2B5EF4-FFF2-40B4-BE49-F238E27FC236}">
                <a16:creationId xmlns:a16="http://schemas.microsoft.com/office/drawing/2014/main" id="{88ACE033-E558-4462-BDD4-2EB46E239721}"/>
              </a:ext>
            </a:extLst>
          </p:cNvPr>
          <p:cNvSpPr>
            <a:spLocks noGrp="1"/>
          </p:cNvSpPr>
          <p:nvPr/>
        </p:nvSpPr>
        <p:spPr>
          <a:xfrm>
            <a:off x="78105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CONSEQUÊNCIAS</a:t>
            </a:r>
          </a:p>
        </p:txBody>
      </p:sp>
      <p:sp>
        <p:nvSpPr>
          <p:cNvPr id="17" name="CONSEQUÊNCIAS-body">
            <a:extLst>
              <a:ext uri="{FF2B5EF4-FFF2-40B4-BE49-F238E27FC236}">
                <a16:creationId xmlns:a16="http://schemas.microsoft.com/office/drawing/2014/main" id="{6F520AC3-01CF-4490-8A23-D42563451477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Risco de favorecimento de credores e menor transparência sobre prioridades.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B9DECAF-5B72-484E-9E67-F1A081FDB7B8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5257800" cy="1600200"/>
          </a:xfrm>
          <a:prstGeom prst="roundRect">
            <a:avLst>
              <a:gd name="adj" fmla="val 11905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985B3DA-3922-42CC-9EF3-80C6BF663A39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47625" cy="1600200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RESPONSABILIZAÇÃO EM TESE-label">
            <a:extLst>
              <a:ext uri="{FF2B5EF4-FFF2-40B4-BE49-F238E27FC236}">
                <a16:creationId xmlns:a16="http://schemas.microsoft.com/office/drawing/2014/main" id="{24339A2C-8FB2-4FB6-AE31-2DCD17698856}"/>
              </a:ext>
            </a:extLst>
          </p:cNvPr>
          <p:cNvSpPr>
            <a:spLocks noGrp="1"/>
          </p:cNvSpPr>
          <p:nvPr/>
        </p:nvSpPr>
        <p:spPr>
          <a:xfrm>
            <a:off x="636270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RESPONSABILIZAÇÃO EM TESE</a:t>
            </a:r>
          </a:p>
        </p:txBody>
      </p:sp>
      <p:sp>
        <p:nvSpPr>
          <p:cNvPr id="21" name="RESPONSABILIZAÇÃO EM TESE-body">
            <a:extLst>
              <a:ext uri="{FF2B5EF4-FFF2-40B4-BE49-F238E27FC236}">
                <a16:creationId xmlns:a16="http://schemas.microsoft.com/office/drawing/2014/main" id="{C1DA9F7F-1F74-48D3-AB2F-86F7B6FA90A1}"/>
              </a:ext>
            </a:extLst>
          </p:cNvPr>
          <p:cNvSpPr>
            <a:spLocks noGrp="1"/>
          </p:cNvSpPr>
          <p:nvPr/>
        </p:nvSpPr>
        <p:spPr>
          <a:xfrm>
            <a:off x="6362700" y="4743450"/>
            <a:ext cx="49149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800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180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Setor financeiro e ordenador: omissão na organização ou publicidade da fila e alterações sem justificativa legal.</a:t>
            </a:r>
          </a:p>
        </p:txBody>
      </p:sp>
    </p:spTree>
    <p:extLst>
      <p:ext uri="{BB962C8B-B14F-4D97-AF65-F5344CB8AC3E}">
        <p14:creationId xmlns:p14="http://schemas.microsoft.com/office/powerpoint/2010/main" val="4867139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heme-header">
            <a:extLst>
              <a:ext uri="{FF2B5EF4-FFF2-40B4-BE49-F238E27FC236}">
                <a16:creationId xmlns:a16="http://schemas.microsoft.com/office/drawing/2014/main" id="{06775A2B-DA0E-412C-A3B3-42AB9272B8E5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6C19DE39-BFDD-497F-9173-AF408663623B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BOAS PRÁTICAS SOB A ÓTICA DO CONTROLE EXTERNO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F0500C2E-60BB-4751-93DC-2854BFBD1179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Boas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práticas</a:t>
            </a:r>
            <a:r>
              <a:rPr sz="2250" b="1" dirty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 antes de </a:t>
            </a:r>
            <a:r>
              <a:rPr sz="2250" b="1" dirty="0" err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publicar</a:t>
            </a:r>
            <a:endParaRPr sz="2250" b="1" dirty="0">
              <a:solidFill>
                <a:srgbClr val="05105C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2C32E704-9BC8-44FF-A588-495622FB33EF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29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240BE1F1-2DFD-4423-8545-59F57EFCA3FA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ELBERT, slides 10 a 19; segunda apresentação, slides 32 e 33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19FA47C-4149-42E0-B40A-D5E901AB9A29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5257800" cy="1581150"/>
          </a:xfrm>
          <a:prstGeom prst="roundRect">
            <a:avLst>
              <a:gd name="adj" fmla="val 12048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3F14245-85D8-4200-8C8F-6EA6D346143D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47625" cy="1581150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DEMANDA DEMONSTRADA-label">
            <a:extLst>
              <a:ext uri="{FF2B5EF4-FFF2-40B4-BE49-F238E27FC236}">
                <a16:creationId xmlns:a16="http://schemas.microsoft.com/office/drawing/2014/main" id="{A369502F-81A5-4A21-8D56-6FBD67695B6E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275" b="1" dirty="0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DEMANDA DEMONSTRADA</a:t>
            </a:r>
          </a:p>
        </p:txBody>
      </p:sp>
      <p:sp>
        <p:nvSpPr>
          <p:cNvPr id="9" name="DEMANDA DEMONSTRADA-body">
            <a:extLst>
              <a:ext uri="{FF2B5EF4-FFF2-40B4-BE49-F238E27FC236}">
                <a16:creationId xmlns:a16="http://schemas.microsoft.com/office/drawing/2014/main" id="{97BD519E-961A-44AE-90C4-887038142C29}"/>
              </a:ext>
            </a:extLst>
          </p:cNvPr>
          <p:cNvSpPr>
            <a:spLocks noGrp="1"/>
          </p:cNvSpPr>
          <p:nvPr/>
        </p:nvSpPr>
        <p:spPr>
          <a:xfrm>
            <a:off x="781050" y="2971800"/>
            <a:ext cx="49149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20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Histórico, </a:t>
            </a:r>
            <a:r>
              <a:rPr sz="20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quantitativos</a:t>
            </a:r>
            <a:r>
              <a:rPr sz="20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, </a:t>
            </a:r>
            <a:r>
              <a:rPr sz="20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prioridades</a:t>
            </a:r>
            <a:r>
              <a:rPr sz="20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responsáveis.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26D80D5-534F-4EE1-A61F-1D50CC28A879}"/>
              </a:ext>
            </a:extLst>
          </p:cNvPr>
          <p:cNvSpPr>
            <a:spLocks noGrp="1"/>
          </p:cNvSpPr>
          <p:nvPr/>
        </p:nvSpPr>
        <p:spPr>
          <a:xfrm>
            <a:off x="6370320" y="2543175"/>
            <a:ext cx="5257800" cy="1581150"/>
          </a:xfrm>
          <a:prstGeom prst="roundRect">
            <a:avLst>
              <a:gd name="adj" fmla="val 12048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7CFD41D-82D9-4510-BDB6-06B802447D7E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47625" cy="1581150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SOLUÇÃO COERENTE-label">
            <a:extLst>
              <a:ext uri="{FF2B5EF4-FFF2-40B4-BE49-F238E27FC236}">
                <a16:creationId xmlns:a16="http://schemas.microsoft.com/office/drawing/2014/main" id="{7CD17F9B-EA98-4CCC-829D-38D4E53FDA44}"/>
              </a:ext>
            </a:extLst>
          </p:cNvPr>
          <p:cNvSpPr>
            <a:spLocks noGrp="1"/>
          </p:cNvSpPr>
          <p:nvPr/>
        </p:nvSpPr>
        <p:spPr>
          <a:xfrm>
            <a:off x="636270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SOLUÇÃO COERENTE</a:t>
            </a:r>
          </a:p>
        </p:txBody>
      </p:sp>
      <p:sp>
        <p:nvSpPr>
          <p:cNvPr id="13" name="SOLUÇÃO COERENTE-body">
            <a:extLst>
              <a:ext uri="{FF2B5EF4-FFF2-40B4-BE49-F238E27FC236}">
                <a16:creationId xmlns:a16="http://schemas.microsoft.com/office/drawing/2014/main" id="{C719AAE3-8405-4CBC-B5CA-75CC7FEF87E7}"/>
              </a:ext>
            </a:extLst>
          </p:cNvPr>
          <p:cNvSpPr>
            <a:spLocks noGrp="1"/>
          </p:cNvSpPr>
          <p:nvPr/>
        </p:nvSpPr>
        <p:spPr>
          <a:xfrm>
            <a:off x="6362700" y="2971800"/>
            <a:ext cx="49149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20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ETP, TR, </a:t>
            </a:r>
            <a:r>
              <a:rPr sz="20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orçamento</a:t>
            </a:r>
            <a:r>
              <a:rPr sz="20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</a:t>
            </a:r>
            <a:r>
              <a:rPr sz="20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medição</a:t>
            </a:r>
            <a:r>
              <a:rPr sz="20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20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devem</a:t>
            </a:r>
            <a:r>
              <a:rPr sz="20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</a:t>
            </a:r>
            <a:r>
              <a:rPr sz="20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conversar</a:t>
            </a:r>
            <a:r>
              <a:rPr sz="20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3BD07BF4-DFC0-4F88-B1C8-F0247AC7736B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5257800" cy="1581150"/>
          </a:xfrm>
          <a:prstGeom prst="roundRect">
            <a:avLst>
              <a:gd name="adj" fmla="val 12048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457366E-25D5-4051-A680-0BC41004E7C2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47625" cy="1581150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PREÇO CONFIÁVEL-label">
            <a:extLst>
              <a:ext uri="{FF2B5EF4-FFF2-40B4-BE49-F238E27FC236}">
                <a16:creationId xmlns:a16="http://schemas.microsoft.com/office/drawing/2014/main" id="{93720636-F922-47AD-A79B-F711BC1F8CD0}"/>
              </a:ext>
            </a:extLst>
          </p:cNvPr>
          <p:cNvSpPr>
            <a:spLocks noGrp="1"/>
          </p:cNvSpPr>
          <p:nvPr/>
        </p:nvSpPr>
        <p:spPr>
          <a:xfrm>
            <a:off x="78105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275" b="1" dirty="0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PREÇO CONFIÁVEL</a:t>
            </a:r>
          </a:p>
        </p:txBody>
      </p:sp>
      <p:sp>
        <p:nvSpPr>
          <p:cNvPr id="17" name="PREÇO CONFIÁVEL-body">
            <a:extLst>
              <a:ext uri="{FF2B5EF4-FFF2-40B4-BE49-F238E27FC236}">
                <a16:creationId xmlns:a16="http://schemas.microsoft.com/office/drawing/2014/main" id="{25FAA76B-97B9-442A-89EA-22BC2C42E7C9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9149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20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Fontes </a:t>
            </a:r>
            <a:r>
              <a:rPr sz="20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comparáveis</a:t>
            </a:r>
            <a:r>
              <a:rPr sz="20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, </a:t>
            </a:r>
            <a:r>
              <a:rPr sz="20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memória</a:t>
            </a:r>
            <a:r>
              <a:rPr sz="20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 e análise </a:t>
            </a:r>
            <a:r>
              <a:rPr sz="2025" dirty="0" err="1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crítica</a:t>
            </a:r>
            <a:r>
              <a:rPr sz="2025" dirty="0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6053FF75-5C5A-4A2A-8517-E644BA5C84C0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5257800" cy="1581150"/>
          </a:xfrm>
          <a:prstGeom prst="roundRect">
            <a:avLst>
              <a:gd name="adj" fmla="val 12048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2651466E-CAB3-4E87-8EAA-CE8F4E277310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47625" cy="1581150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COMPETIÇÃO PRESERVADA-label">
            <a:extLst>
              <a:ext uri="{FF2B5EF4-FFF2-40B4-BE49-F238E27FC236}">
                <a16:creationId xmlns:a16="http://schemas.microsoft.com/office/drawing/2014/main" id="{7E18BF1B-1E76-40BC-BF62-591917826036}"/>
              </a:ext>
            </a:extLst>
          </p:cNvPr>
          <p:cNvSpPr>
            <a:spLocks noGrp="1"/>
          </p:cNvSpPr>
          <p:nvPr/>
        </p:nvSpPr>
        <p:spPr>
          <a:xfrm>
            <a:off x="636270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COMPETIÇÃO PRESERVADA</a:t>
            </a:r>
          </a:p>
        </p:txBody>
      </p:sp>
      <p:sp>
        <p:nvSpPr>
          <p:cNvPr id="21" name="COMPETIÇÃO PRESERVADA-body">
            <a:extLst>
              <a:ext uri="{FF2B5EF4-FFF2-40B4-BE49-F238E27FC236}">
                <a16:creationId xmlns:a16="http://schemas.microsoft.com/office/drawing/2014/main" id="{193A9961-40A3-4F5A-A640-A3F3C233E91A}"/>
              </a:ext>
            </a:extLst>
          </p:cNvPr>
          <p:cNvSpPr>
            <a:spLocks noGrp="1"/>
          </p:cNvSpPr>
          <p:nvPr/>
        </p:nvSpPr>
        <p:spPr>
          <a:xfrm>
            <a:off x="6362700" y="4743450"/>
            <a:ext cx="49149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20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Exigências proporcionais e julgamento motivado.</a:t>
            </a:r>
          </a:p>
        </p:txBody>
      </p:sp>
    </p:spTree>
    <p:extLst>
      <p:ext uri="{BB962C8B-B14F-4D97-AF65-F5344CB8AC3E}">
        <p14:creationId xmlns:p14="http://schemas.microsoft.com/office/powerpoint/2010/main" val="15139880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heme-header">
            <a:extLst>
              <a:ext uri="{FF2B5EF4-FFF2-40B4-BE49-F238E27FC236}">
                <a16:creationId xmlns:a16="http://schemas.microsoft.com/office/drawing/2014/main" id="{BE09F567-3AE1-457C-8703-FED6DA9AFDC5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EAFB6A6F-C451-4AAA-9589-1B029892FF15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BOAS PRÁTICAS SOB A ÓTICA DO CONTROLE EXTERNO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A6B2C9B3-9A06-46F5-B469-1BCA63479177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Boas práticas antes de receber e pagar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69A82822-054D-4044-B83F-1C3265A8C076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30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FE23A8A3-66CC-4AFE-9458-0B883DCF8BD9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ELBERT, slides 21 e 22; segunda apresentação, slides 34 e 36 • Fundamentos e ressalvas nas notas do slide.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9137252-879F-414E-8C37-78EE6DB0860B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5257800" cy="1581150"/>
          </a:xfrm>
          <a:prstGeom prst="roundRect">
            <a:avLst>
              <a:gd name="adj" fmla="val 12048"/>
            </a:avLst>
          </a:prstGeom>
          <a:solidFill>
            <a:srgbClr val="EBF2F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65E67C1-4A80-4A0E-BFD9-2DE431BEC26B}"/>
              </a:ext>
            </a:extLst>
          </p:cNvPr>
          <p:cNvSpPr>
            <a:spLocks noGrp="1"/>
          </p:cNvSpPr>
          <p:nvPr/>
        </p:nvSpPr>
        <p:spPr>
          <a:xfrm>
            <a:off x="609600" y="2543175"/>
            <a:ext cx="47625" cy="1581150"/>
          </a:xfrm>
          <a:prstGeom prst="rect">
            <a:avLst/>
          </a:prstGeom>
          <a:solidFill>
            <a:srgbClr val="204A9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FISCAL COM CONDIÇÕES-label">
            <a:extLst>
              <a:ext uri="{FF2B5EF4-FFF2-40B4-BE49-F238E27FC236}">
                <a16:creationId xmlns:a16="http://schemas.microsoft.com/office/drawing/2014/main" id="{64070051-872F-4960-A2D8-CBCD5FBD9169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FISCAL COM CONDIÇÕES</a:t>
            </a:r>
          </a:p>
        </p:txBody>
      </p:sp>
      <p:sp>
        <p:nvSpPr>
          <p:cNvPr id="9" name="FISCAL COM CONDIÇÕES-body">
            <a:extLst>
              <a:ext uri="{FF2B5EF4-FFF2-40B4-BE49-F238E27FC236}">
                <a16:creationId xmlns:a16="http://schemas.microsoft.com/office/drawing/2014/main" id="{7CC1B5A5-3532-42A5-A687-17CDB796ED13}"/>
              </a:ext>
            </a:extLst>
          </p:cNvPr>
          <p:cNvSpPr>
            <a:spLocks noGrp="1"/>
          </p:cNvSpPr>
          <p:nvPr/>
        </p:nvSpPr>
        <p:spPr>
          <a:xfrm>
            <a:off x="781050" y="2971800"/>
            <a:ext cx="49149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20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Designação, substituto, capacitação e apoio.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88528637-C901-4B01-BFE7-AD821C500EBD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5257800" cy="1581150"/>
          </a:xfrm>
          <a:prstGeom prst="roundRect">
            <a:avLst>
              <a:gd name="adj" fmla="val 12048"/>
            </a:avLst>
          </a:prstGeom>
          <a:solidFill>
            <a:srgbClr val="FFF9DE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43BE2B5-6491-4C97-8105-A0159AFBCAB8}"/>
              </a:ext>
            </a:extLst>
          </p:cNvPr>
          <p:cNvSpPr>
            <a:spLocks noGrp="1"/>
          </p:cNvSpPr>
          <p:nvPr/>
        </p:nvSpPr>
        <p:spPr>
          <a:xfrm>
            <a:off x="6191250" y="2543175"/>
            <a:ext cx="47625" cy="1581150"/>
          </a:xfrm>
          <a:prstGeom prst="rect">
            <a:avLst/>
          </a:prstGeom>
          <a:solidFill>
            <a:srgbClr val="E68B11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2" name="ENTREGA DEMONSTRADA-label">
            <a:extLst>
              <a:ext uri="{FF2B5EF4-FFF2-40B4-BE49-F238E27FC236}">
                <a16:creationId xmlns:a16="http://schemas.microsoft.com/office/drawing/2014/main" id="{B0B9BC34-1D1B-4498-9A95-FB4FEF79DC04}"/>
              </a:ext>
            </a:extLst>
          </p:cNvPr>
          <p:cNvSpPr>
            <a:spLocks noGrp="1"/>
          </p:cNvSpPr>
          <p:nvPr/>
        </p:nvSpPr>
        <p:spPr>
          <a:xfrm>
            <a:off x="6362700" y="266700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68B11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68B11"/>
                </a:solidFill>
                <a:latin typeface="Segoe UI"/>
                <a:ea typeface="Segoe UI"/>
                <a:cs typeface="Segoe UI"/>
              </a:rPr>
              <a:t>ENTREGA DEMONSTRADA</a:t>
            </a:r>
          </a:p>
        </p:txBody>
      </p:sp>
      <p:sp>
        <p:nvSpPr>
          <p:cNvPr id="13" name="ENTREGA DEMONSTRADA-body">
            <a:extLst>
              <a:ext uri="{FF2B5EF4-FFF2-40B4-BE49-F238E27FC236}">
                <a16:creationId xmlns:a16="http://schemas.microsoft.com/office/drawing/2014/main" id="{1498C6F1-8C90-4CF0-BE5C-31DEC334F3F7}"/>
              </a:ext>
            </a:extLst>
          </p:cNvPr>
          <p:cNvSpPr>
            <a:spLocks noGrp="1"/>
          </p:cNvSpPr>
          <p:nvPr/>
        </p:nvSpPr>
        <p:spPr>
          <a:xfrm>
            <a:off x="6362700" y="2971800"/>
            <a:ext cx="49149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20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Medição, testes, atesto e registro contemporâneo.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0E73DEE3-1D58-456A-BF11-CE15292D50F4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5257800" cy="1581150"/>
          </a:xfrm>
          <a:prstGeom prst="roundRect">
            <a:avLst>
              <a:gd name="adj" fmla="val 12048"/>
            </a:avLst>
          </a:prstGeom>
          <a:solidFill>
            <a:srgbClr val="FDF1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7B27F3F-95EF-498E-ABA7-163757E01460}"/>
              </a:ext>
            </a:extLst>
          </p:cNvPr>
          <p:cNvSpPr>
            <a:spLocks noGrp="1"/>
          </p:cNvSpPr>
          <p:nvPr/>
        </p:nvSpPr>
        <p:spPr>
          <a:xfrm>
            <a:off x="609600" y="4314825"/>
            <a:ext cx="47625" cy="1581150"/>
          </a:xfrm>
          <a:prstGeom prst="rect">
            <a:avLst/>
          </a:prstGeom>
          <a:solidFill>
            <a:srgbClr val="E03737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6" name="PAGAMENTO CONCILIADO-label">
            <a:extLst>
              <a:ext uri="{FF2B5EF4-FFF2-40B4-BE49-F238E27FC236}">
                <a16:creationId xmlns:a16="http://schemas.microsoft.com/office/drawing/2014/main" id="{3A71703A-B744-4537-B805-73A3B9418D33}"/>
              </a:ext>
            </a:extLst>
          </p:cNvPr>
          <p:cNvSpPr>
            <a:spLocks noGrp="1"/>
          </p:cNvSpPr>
          <p:nvPr/>
        </p:nvSpPr>
        <p:spPr>
          <a:xfrm>
            <a:off x="78105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E03737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E03737"/>
                </a:solidFill>
                <a:latin typeface="Segoe UI"/>
                <a:ea typeface="Segoe UI"/>
                <a:cs typeface="Segoe UI"/>
              </a:rPr>
              <a:t>PAGAMENTO CONCILIADO</a:t>
            </a:r>
          </a:p>
        </p:txBody>
      </p:sp>
      <p:sp>
        <p:nvSpPr>
          <p:cNvPr id="17" name="PAGAMENTO CONCILIADO-body">
            <a:extLst>
              <a:ext uri="{FF2B5EF4-FFF2-40B4-BE49-F238E27FC236}">
                <a16:creationId xmlns:a16="http://schemas.microsoft.com/office/drawing/2014/main" id="{D06D37B5-41CD-4795-9584-2D19FC287064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9149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20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Contrato × entrega × nota fiscal × saldo.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B638F7E-76CA-490C-887A-16B8EACFF6CC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5257800" cy="1581150"/>
          </a:xfrm>
          <a:prstGeom prst="roundRect">
            <a:avLst>
              <a:gd name="adj" fmla="val 12048"/>
            </a:avLst>
          </a:prstGeom>
          <a:solidFill>
            <a:srgbClr val="EBF8F1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9E1DF75-D4AD-42A1-9ACD-6EDFCFCE7D07}"/>
              </a:ext>
            </a:extLst>
          </p:cNvPr>
          <p:cNvSpPr>
            <a:spLocks noGrp="1"/>
          </p:cNvSpPr>
          <p:nvPr/>
        </p:nvSpPr>
        <p:spPr>
          <a:xfrm>
            <a:off x="6191250" y="4314825"/>
            <a:ext cx="47625" cy="1581150"/>
          </a:xfrm>
          <a:prstGeom prst="rect">
            <a:avLst/>
          </a:prstGeom>
          <a:solidFill>
            <a:srgbClr val="00A0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GESTÃO DO CONTRATO-label">
            <a:extLst>
              <a:ext uri="{FF2B5EF4-FFF2-40B4-BE49-F238E27FC236}">
                <a16:creationId xmlns:a16="http://schemas.microsoft.com/office/drawing/2014/main" id="{AE07D06B-E588-4792-97D6-7C961560CE44}"/>
              </a:ext>
            </a:extLst>
          </p:cNvPr>
          <p:cNvSpPr>
            <a:spLocks noGrp="1"/>
          </p:cNvSpPr>
          <p:nvPr/>
        </p:nvSpPr>
        <p:spPr>
          <a:xfrm>
            <a:off x="6362700" y="4438650"/>
            <a:ext cx="49149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275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GESTÃO DO CONTRATO</a:t>
            </a:r>
          </a:p>
        </p:txBody>
      </p:sp>
      <p:sp>
        <p:nvSpPr>
          <p:cNvPr id="21" name="GESTÃO DO CONTRATO-body">
            <a:extLst>
              <a:ext uri="{FF2B5EF4-FFF2-40B4-BE49-F238E27FC236}">
                <a16:creationId xmlns:a16="http://schemas.microsoft.com/office/drawing/2014/main" id="{4AA44B69-3D1E-408B-AD31-84D4FECF921E}"/>
              </a:ext>
            </a:extLst>
          </p:cNvPr>
          <p:cNvSpPr>
            <a:spLocks noGrp="1"/>
          </p:cNvSpPr>
          <p:nvPr/>
        </p:nvSpPr>
        <p:spPr>
          <a:xfrm>
            <a:off x="6362700" y="4743450"/>
            <a:ext cx="49149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>
                <a:solidFill>
                  <a:srgbClr val="23272E"/>
                </a:solidFill>
                <a:latin typeface="Segoe UI"/>
                <a:ea typeface="Segoe UI"/>
                <a:cs typeface="Segoe UI"/>
              </a:defRPr>
            </a:pPr>
            <a:r>
              <a:rPr sz="2025">
                <a:solidFill>
                  <a:srgbClr val="23272E"/>
                </a:solidFill>
                <a:latin typeface="Segoe UI"/>
                <a:ea typeface="Segoe UI"/>
                <a:cs typeface="Segoe UI"/>
              </a:rPr>
              <a:t>Prazos, alterações, fila e sistemas atualizados.</a:t>
            </a:r>
          </a:p>
        </p:txBody>
      </p:sp>
    </p:spTree>
    <p:extLst>
      <p:ext uri="{BB962C8B-B14F-4D97-AF65-F5344CB8AC3E}">
        <p14:creationId xmlns:p14="http://schemas.microsoft.com/office/powerpoint/2010/main" val="15113027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heme-header">
            <a:extLst>
              <a:ext uri="{FF2B5EF4-FFF2-40B4-BE49-F238E27FC236}">
                <a16:creationId xmlns:a16="http://schemas.microsoft.com/office/drawing/2014/main" id="{52B5CB89-ABB8-43C3-815E-E68C4754EDBD}"/>
              </a:ext>
            </a:extLst>
          </p:cNvPr>
          <p:cNvSpPr>
            <a:spLocks noGrp="1"/>
          </p:cNvSpPr>
          <p:nvPr/>
        </p:nvSpPr>
        <p:spPr>
          <a:xfrm>
            <a:off x="3352800" y="390525"/>
            <a:ext cx="81915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7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Falhas Recorrentes e Boas Práticas sob a Ótica do Controle Externo</a:t>
            </a:r>
          </a:p>
        </p:txBody>
      </p:sp>
      <p:sp>
        <p:nvSpPr>
          <p:cNvPr id="2" name="section-label">
            <a:extLst>
              <a:ext uri="{FF2B5EF4-FFF2-40B4-BE49-F238E27FC236}">
                <a16:creationId xmlns:a16="http://schemas.microsoft.com/office/drawing/2014/main" id="{A111145E-9D0B-415B-9334-ECD2B38434F9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100137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10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BOAS PRÁTICAS SOB A ÓTICA DO CONTROLE EXTERNO</a:t>
            </a: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4101D7B4-9FF0-4894-9051-62AF339C14D8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109347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250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O que precisa estar demonstrado</a:t>
            </a:r>
          </a:p>
        </p:txBody>
      </p:sp>
      <p:sp>
        <p:nvSpPr>
          <p:cNvPr id="4" name="folio">
            <a:extLst>
              <a:ext uri="{FF2B5EF4-FFF2-40B4-BE49-F238E27FC236}">
                <a16:creationId xmlns:a16="http://schemas.microsoft.com/office/drawing/2014/main" id="{EC011F11-4802-4E40-A85C-8A0C7565DCD0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857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33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5DB8D5EA-C4BB-4FA5-9AAB-9CC6B4424B99}"/>
              </a:ext>
            </a:extLst>
          </p:cNvPr>
          <p:cNvSpPr>
            <a:spLocks noGrp="1"/>
          </p:cNvSpPr>
          <p:nvPr/>
        </p:nvSpPr>
        <p:spPr>
          <a:xfrm>
            <a:off x="990600" y="6486525"/>
            <a:ext cx="9715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900">
                <a:solidFill>
                  <a:srgbClr val="5F646C"/>
                </a:solidFill>
                <a:latin typeface="Segoe UI"/>
                <a:ea typeface="Segoe UI"/>
                <a:cs typeface="Segoe UI"/>
              </a:defRPr>
            </a:pPr>
            <a:r>
              <a:rPr sz="900">
                <a:solidFill>
                  <a:srgbClr val="5F646C"/>
                </a:solidFill>
                <a:latin typeface="Segoe UI"/>
                <a:ea typeface="Segoe UI"/>
                <a:cs typeface="Segoe UI"/>
              </a:rPr>
              <a:t>Fonte do exemplo: ELBERT, slide 23; segunda apresentação, slide 37 • Fundamentos e ressalvas nas notas do slide.</a:t>
            </a:r>
          </a:p>
        </p:txBody>
      </p:sp>
      <p:sp>
        <p:nvSpPr>
          <p:cNvPr id="6" name="check-0">
            <a:extLst>
              <a:ext uri="{FF2B5EF4-FFF2-40B4-BE49-F238E27FC236}">
                <a16:creationId xmlns:a16="http://schemas.microsoft.com/office/drawing/2014/main" id="{ABB49AE3-816E-4E68-A299-0A2A4CD3420B}"/>
              </a:ext>
            </a:extLst>
          </p:cNvPr>
          <p:cNvSpPr>
            <a:spLocks noGrp="1"/>
          </p:cNvSpPr>
          <p:nvPr/>
        </p:nvSpPr>
        <p:spPr>
          <a:xfrm>
            <a:off x="609600" y="2581275"/>
            <a:ext cx="5143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1</a:t>
            </a:r>
          </a:p>
        </p:txBody>
      </p:sp>
      <p:sp>
        <p:nvSpPr>
          <p:cNvPr id="7" name="question-0">
            <a:extLst>
              <a:ext uri="{FF2B5EF4-FFF2-40B4-BE49-F238E27FC236}">
                <a16:creationId xmlns:a16="http://schemas.microsoft.com/office/drawing/2014/main" id="{D79010E8-13E9-478F-A3AB-22ED96796ACC}"/>
              </a:ext>
            </a:extLst>
          </p:cNvPr>
          <p:cNvSpPr>
            <a:spLocks noGrp="1"/>
          </p:cNvSpPr>
          <p:nvPr/>
        </p:nvSpPr>
        <p:spPr>
          <a:xfrm>
            <a:off x="1276350" y="2628900"/>
            <a:ext cx="10096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A necessidade e as quantidades têm fundamento?</a:t>
            </a:r>
          </a:p>
        </p:txBody>
      </p:sp>
      <p:sp>
        <p:nvSpPr>
          <p:cNvPr id="8" name="check-1">
            <a:extLst>
              <a:ext uri="{FF2B5EF4-FFF2-40B4-BE49-F238E27FC236}">
                <a16:creationId xmlns:a16="http://schemas.microsoft.com/office/drawing/2014/main" id="{E58238D7-49CC-4B47-8ED7-B24C133E4F54}"/>
              </a:ext>
            </a:extLst>
          </p:cNvPr>
          <p:cNvSpPr>
            <a:spLocks noGrp="1"/>
          </p:cNvSpPr>
          <p:nvPr/>
        </p:nvSpPr>
        <p:spPr>
          <a:xfrm>
            <a:off x="609600" y="3295650"/>
            <a:ext cx="5143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2</a:t>
            </a:r>
          </a:p>
        </p:txBody>
      </p:sp>
      <p:sp>
        <p:nvSpPr>
          <p:cNvPr id="9" name="question-1">
            <a:extLst>
              <a:ext uri="{FF2B5EF4-FFF2-40B4-BE49-F238E27FC236}">
                <a16:creationId xmlns:a16="http://schemas.microsoft.com/office/drawing/2014/main" id="{534C7924-4228-438B-8495-9FB52C7AEE7F}"/>
              </a:ext>
            </a:extLst>
          </p:cNvPr>
          <p:cNvSpPr>
            <a:spLocks noGrp="1"/>
          </p:cNvSpPr>
          <p:nvPr/>
        </p:nvSpPr>
        <p:spPr>
          <a:xfrm>
            <a:off x="1276350" y="3343275"/>
            <a:ext cx="10096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O preço e as exigências estão justificados?</a:t>
            </a:r>
          </a:p>
        </p:txBody>
      </p:sp>
      <p:sp>
        <p:nvSpPr>
          <p:cNvPr id="10" name="check-2">
            <a:extLst>
              <a:ext uri="{FF2B5EF4-FFF2-40B4-BE49-F238E27FC236}">
                <a16:creationId xmlns:a16="http://schemas.microsoft.com/office/drawing/2014/main" id="{133253DF-1482-49C6-B818-725646C0AC17}"/>
              </a:ext>
            </a:extLst>
          </p:cNvPr>
          <p:cNvSpPr>
            <a:spLocks noGrp="1"/>
          </p:cNvSpPr>
          <p:nvPr/>
        </p:nvSpPr>
        <p:spPr>
          <a:xfrm>
            <a:off x="609600" y="4010025"/>
            <a:ext cx="5143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850" b="1">
                <a:solidFill>
                  <a:srgbClr val="204A9B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04A9B"/>
                </a:solidFill>
                <a:latin typeface="Segoe UI"/>
                <a:ea typeface="Segoe UI"/>
                <a:cs typeface="Segoe UI"/>
              </a:rPr>
              <a:t>3</a:t>
            </a:r>
          </a:p>
        </p:txBody>
      </p:sp>
      <p:sp>
        <p:nvSpPr>
          <p:cNvPr id="11" name="question-2">
            <a:extLst>
              <a:ext uri="{FF2B5EF4-FFF2-40B4-BE49-F238E27FC236}">
                <a16:creationId xmlns:a16="http://schemas.microsoft.com/office/drawing/2014/main" id="{AC128C69-624A-431F-81BE-78758F8B3C24}"/>
              </a:ext>
            </a:extLst>
          </p:cNvPr>
          <p:cNvSpPr>
            <a:spLocks noGrp="1"/>
          </p:cNvSpPr>
          <p:nvPr/>
        </p:nvSpPr>
        <p:spPr>
          <a:xfrm>
            <a:off x="1276350" y="4057650"/>
            <a:ext cx="10096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175" b="0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A execução está comprovada e atende ao contrato?</a:t>
            </a:r>
          </a:p>
        </p:txBody>
      </p:sp>
      <p:sp>
        <p:nvSpPr>
          <p:cNvPr id="12" name="check-3">
            <a:extLst>
              <a:ext uri="{FF2B5EF4-FFF2-40B4-BE49-F238E27FC236}">
                <a16:creationId xmlns:a16="http://schemas.microsoft.com/office/drawing/2014/main" id="{807ABA6E-68C1-44E2-AF1E-66E6E9190334}"/>
              </a:ext>
            </a:extLst>
          </p:cNvPr>
          <p:cNvSpPr>
            <a:spLocks noGrp="1"/>
          </p:cNvSpPr>
          <p:nvPr/>
        </p:nvSpPr>
        <p:spPr>
          <a:xfrm>
            <a:off x="609600" y="4724400"/>
            <a:ext cx="5143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8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8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8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8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8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8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8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8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8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8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850" b="1">
                <a:solidFill>
                  <a:srgbClr val="00A059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00A059"/>
                </a:solidFill>
                <a:latin typeface="Segoe UI"/>
                <a:ea typeface="Segoe UI"/>
                <a:cs typeface="Segoe UI"/>
              </a:rPr>
              <a:t>4</a:t>
            </a:r>
          </a:p>
        </p:txBody>
      </p:sp>
      <p:sp>
        <p:nvSpPr>
          <p:cNvPr id="13" name="question-3">
            <a:extLst>
              <a:ext uri="{FF2B5EF4-FFF2-40B4-BE49-F238E27FC236}">
                <a16:creationId xmlns:a16="http://schemas.microsoft.com/office/drawing/2014/main" id="{12EB7BB0-0A77-442C-AEF7-AAB51BF820E2}"/>
              </a:ext>
            </a:extLst>
          </p:cNvPr>
          <p:cNvSpPr>
            <a:spLocks noGrp="1"/>
          </p:cNvSpPr>
          <p:nvPr/>
        </p:nvSpPr>
        <p:spPr>
          <a:xfrm>
            <a:off x="1276350" y="4772025"/>
            <a:ext cx="10096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17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175" b="1">
                <a:solidFill>
                  <a:srgbClr val="05105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05105C"/>
                </a:solidFill>
                <a:latin typeface="Segoe UI"/>
                <a:ea typeface="Segoe UI"/>
                <a:cs typeface="Segoe UI"/>
              </a:rPr>
              <a:t>O pagamento corresponde ao que foi recebido?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C2327C5F-1319-48FE-95B7-5E1CAC4F1F22}"/>
              </a:ext>
            </a:extLst>
          </p:cNvPr>
          <p:cNvSpPr>
            <a:spLocks noGrp="1"/>
          </p:cNvSpPr>
          <p:nvPr/>
        </p:nvSpPr>
        <p:spPr>
          <a:xfrm>
            <a:off x="609600" y="5676900"/>
            <a:ext cx="10839450" cy="628650"/>
          </a:xfrm>
          <a:prstGeom prst="roundRect">
            <a:avLst>
              <a:gd name="adj" fmla="val 30303"/>
            </a:avLst>
          </a:prstGeom>
          <a:solidFill>
            <a:srgbClr val="05105C"/>
          </a:solidFill>
          <a:ln w="9525">
            <a:solidFill>
              <a:srgbClr val="DADEE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commitment">
            <a:extLst>
              <a:ext uri="{FF2B5EF4-FFF2-40B4-BE49-F238E27FC236}">
                <a16:creationId xmlns:a16="http://schemas.microsoft.com/office/drawing/2014/main" id="{1CF097BC-9F53-463C-B074-EB9DA81AD073}"/>
              </a:ext>
            </a:extLst>
          </p:cNvPr>
          <p:cNvSpPr>
            <a:spLocks noGrp="1"/>
          </p:cNvSpPr>
          <p:nvPr/>
        </p:nvSpPr>
        <p:spPr>
          <a:xfrm>
            <a:off x="819150" y="5829300"/>
            <a:ext cx="10382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/>
          <a:lstStyle>
            <a:defPPr algn="l">
              <a:defRPr sz="2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>
            <a:pPr algn="l">
              <a:defRPr sz="2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Escolha um controle, defina o responsável e acompanhe o resultado.</a:t>
            </a:r>
          </a:p>
        </p:txBody>
      </p:sp>
    </p:spTree>
    <p:extLst>
      <p:ext uri="{BB962C8B-B14F-4D97-AF65-F5344CB8AC3E}">
        <p14:creationId xmlns:p14="http://schemas.microsoft.com/office/powerpoint/2010/main" val="7968293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43793D-B867-4823-89B2-C5220B94BECF}"/>
              </a:ext>
            </a:extLst>
          </p:cNvPr>
          <p:cNvSpPr>
            <a:spLocks noGrp="1"/>
          </p:cNvSpPr>
          <p:nvPr/>
        </p:nvSpPr>
        <p:spPr>
          <a:xfrm>
            <a:off x="5989320" y="932688"/>
            <a:ext cx="5303520" cy="56692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buNone/>
            </a:pPr>
            <a:r>
              <a:rPr sz="300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Muito obrigado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F6F95D-6ED8-402D-B086-351321C027AE}"/>
              </a:ext>
            </a:extLst>
          </p:cNvPr>
          <p:cNvSpPr>
            <a:spLocks noGrp="1"/>
          </p:cNvSpPr>
          <p:nvPr/>
        </p:nvSpPr>
        <p:spPr>
          <a:xfrm>
            <a:off x="6016752" y="1828800"/>
            <a:ext cx="5212080" cy="102797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buNone/>
            </a:pPr>
            <a:r>
              <a:rPr lang="pt-BR" sz="1550" b="0" i="0" dirty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Marcus Vinicius de Lima </a:t>
            </a:r>
            <a:r>
              <a:rPr lang="pt-BR" sz="1550" b="0" i="0" dirty="0" err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Falcao</a:t>
            </a:r>
            <a:br>
              <a:rPr sz="1550" b="0" i="0" dirty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</a:br>
            <a:r>
              <a:rPr sz="1550" b="0" i="0" dirty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Auditor de Controle </a:t>
            </a:r>
            <a:r>
              <a:rPr sz="1550" b="0" i="0" dirty="0" err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Externo</a:t>
            </a:r>
            <a:r>
              <a:rPr sz="1550" b="0" i="0" dirty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 — TCE/PI</a:t>
            </a:r>
            <a:br>
              <a:rPr sz="1550" b="0" i="0" dirty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</a:br>
            <a:r>
              <a:rPr lang="pt-BR" sz="1550" b="0" i="0" dirty="0" err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marcus.falcao</a:t>
            </a:r>
            <a:r>
              <a:rPr sz="1550" b="0" i="0" dirty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@tce.pi.gov.br</a:t>
            </a:r>
            <a:br>
              <a:rPr sz="1550" b="0" i="0" dirty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</a:br>
            <a:r>
              <a:rPr sz="1550" b="0" i="0" dirty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(86) 9</a:t>
            </a:r>
            <a:r>
              <a:rPr lang="pt-BR" sz="1550" b="0" i="0" dirty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 81441135</a:t>
            </a:r>
            <a:endParaRPr sz="1550" b="0" i="0" dirty="0">
              <a:solidFill>
                <a:srgbClr val="FFFFFF"/>
              </a:solidFill>
              <a:latin typeface="Segoe UI"/>
              <a:ea typeface="Segoe UI"/>
              <a:cs typeface="Segoe U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9D4834-D7AE-4855-8461-6EF19705A97E}"/>
              </a:ext>
            </a:extLst>
          </p:cNvPr>
          <p:cNvSpPr>
            <a:spLocks noGrp="1"/>
          </p:cNvSpPr>
          <p:nvPr/>
        </p:nvSpPr>
        <p:spPr>
          <a:xfrm>
            <a:off x="6016752" y="3931920"/>
            <a:ext cx="5212080" cy="8046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buNone/>
            </a:pPr>
            <a:r>
              <a:rPr sz="1700" b="1" i="0">
                <a:solidFill>
                  <a:srgbClr val="FFDD00"/>
                </a:solidFill>
                <a:latin typeface="Segoe UI"/>
                <a:ea typeface="Segoe UI"/>
                <a:cs typeface="Segoe UI"/>
              </a:rPr>
              <a:t>Jornada do Conhecimento</a:t>
            </a:r>
            <a:br>
              <a:rPr sz="1700" b="1" i="0">
                <a:solidFill>
                  <a:srgbClr val="FFDD00"/>
                </a:solidFill>
                <a:latin typeface="Segoe UI"/>
                <a:ea typeface="Segoe UI"/>
                <a:cs typeface="Segoe UI"/>
              </a:rPr>
            </a:br>
            <a:r>
              <a:rPr sz="1700" b="1" i="0">
                <a:solidFill>
                  <a:srgbClr val="FFDD00"/>
                </a:solidFill>
                <a:latin typeface="Segoe UI"/>
                <a:ea typeface="Segoe UI"/>
                <a:cs typeface="Segoe UI"/>
              </a:rPr>
              <a:t>Simplício Mendes/PI</a:t>
            </a:r>
          </a:p>
        </p:txBody>
      </p:sp>
    </p:spTree>
    <p:extLst>
      <p:ext uri="{BB962C8B-B14F-4D97-AF65-F5344CB8AC3E}">
        <p14:creationId xmlns:p14="http://schemas.microsoft.com/office/powerpoint/2010/main" val="18848527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ala de Cinz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ala de Cinz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ala de Cinz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2374</TotalTime>
  <Words>13411</Words>
  <Application>Microsoft Office PowerPoint</Application>
  <DocSecurity>0</DocSecurity>
  <PresentationFormat>Widescreen</PresentationFormat>
  <Paragraphs>1008</Paragraphs>
  <Slides>44</Slides>
  <Notes>35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44</vt:i4>
      </vt:variant>
    </vt:vector>
  </HeadingPairs>
  <TitlesOfParts>
    <vt:vector size="49" baseType="lpstr">
      <vt:lpstr>Arial</vt:lpstr>
      <vt:lpstr>Calibri</vt:lpstr>
      <vt:lpstr>Segoe UI</vt:lpstr>
      <vt:lpstr>Tema do Office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Marcus Vinicius de Lima Falcão</cp:lastModifiedBy>
  <cp:revision>18</cp:revision>
  <cp:lastPrinted>2026-10-29T13:35:39Z</cp:lastPrinted>
  <dcterms:created xsi:type="dcterms:W3CDTF">2026-10-29T00:35:00Z</dcterms:created>
  <dcterms:modified xsi:type="dcterms:W3CDTF">2026-10-30T16:47:27Z</dcterms:modified>
</cp:coreProperties>
</file>