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257" r:id="rId6"/>
    <p:sldId id="286" r:id="rId7"/>
    <p:sldId id="287" r:id="rId8"/>
    <p:sldId id="290" r:id="rId9"/>
    <p:sldId id="293" r:id="rId10"/>
    <p:sldId id="294" r:id="rId11"/>
    <p:sldId id="295" r:id="rId12"/>
    <p:sldId id="296" r:id="rId13"/>
    <p:sldId id="262" r:id="rId14"/>
    <p:sldId id="291" r:id="rId15"/>
    <p:sldId id="297" r:id="rId16"/>
    <p:sldId id="298" r:id="rId17"/>
    <p:sldId id="299" r:id="rId18"/>
    <p:sldId id="259" r:id="rId19"/>
    <p:sldId id="274" r:id="rId20"/>
    <p:sldId id="263" r:id="rId21"/>
    <p:sldId id="288" r:id="rId22"/>
    <p:sldId id="289" r:id="rId23"/>
    <p:sldId id="269" r:id="rId24"/>
    <p:sldId id="292" r:id="rId25"/>
    <p:sldId id="270" r:id="rId26"/>
    <p:sldId id="266" r:id="rId27"/>
    <p:sldId id="264" r:id="rId28"/>
    <p:sldId id="300" r:id="rId29"/>
    <p:sldId id="268" r:id="rId30"/>
    <p:sldId id="302" r:id="rId31"/>
    <p:sldId id="267" r:id="rId32"/>
    <p:sldId id="301" r:id="rId33"/>
    <p:sldId id="271" r:id="rId34"/>
    <p:sldId id="272" r:id="rId35"/>
    <p:sldId id="273" r:id="rId36"/>
    <p:sldId id="303" r:id="rId37"/>
    <p:sldId id="276" r:id="rId38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A3F"/>
    <a:srgbClr val="E6E6E6"/>
    <a:srgbClr val="7E7E7E"/>
    <a:srgbClr val="F6F6F6"/>
    <a:srgbClr val="716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E5553-9E7D-4D55-B4B1-B38A3D766BC2}" v="2189" dt="2026-10-28T16:28:34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30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38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ícius Cavalcanti Amorim Amorim" userId="c22d7c78c14325ef" providerId="LiveId" clId="{DC0139F8-B6B7-4BD3-B55C-A9849878B455}"/>
    <pc:docChg chg="custSel addSld delSld modSld">
      <pc:chgData name="Vinícius Cavalcanti Amorim Amorim" userId="c22d7c78c14325ef" providerId="LiveId" clId="{DC0139F8-B6B7-4BD3-B55C-A9849878B455}" dt="2026-10-28T16:28:34.719" v="165" actId="1076"/>
      <pc:docMkLst>
        <pc:docMk/>
      </pc:docMkLst>
      <pc:sldChg chg="addSp delSp modSp mod delAnim modAnim modNotes">
        <pc:chgData name="Vinícius Cavalcanti Amorim Amorim" userId="c22d7c78c14325ef" providerId="LiveId" clId="{DC0139F8-B6B7-4BD3-B55C-A9849878B455}" dt="2026-10-28T16:28:34.719" v="165" actId="1076"/>
        <pc:sldMkLst>
          <pc:docMk/>
          <pc:sldMk cId="607555444" sldId="303"/>
        </pc:sldMkLst>
        <pc:spChg chg="add del mod">
          <ac:chgData name="Vinícius Cavalcanti Amorim Amorim" userId="c22d7c78c14325ef" providerId="LiveId" clId="{DC0139F8-B6B7-4BD3-B55C-A9849878B455}" dt="2026-10-28T16:27:44.685" v="125"/>
          <ac:spMkLst>
            <pc:docMk/>
            <pc:sldMk cId="607555444" sldId="303"/>
            <ac:spMk id="2" creationId="{00E07F19-7FF3-1927-55AE-5C37E718C1A7}"/>
          </ac:spMkLst>
        </pc:spChg>
        <pc:spChg chg="add del mod">
          <ac:chgData name="Vinícius Cavalcanti Amorim Amorim" userId="c22d7c78c14325ef" providerId="LiveId" clId="{DC0139F8-B6B7-4BD3-B55C-A9849878B455}" dt="2026-10-28T16:27:44.699" v="126"/>
          <ac:spMkLst>
            <pc:docMk/>
            <pc:sldMk cId="607555444" sldId="303"/>
            <ac:spMk id="3" creationId="{EA8DF5AA-5B05-4680-D1C1-BFBC91FCE2AC}"/>
          </ac:spMkLst>
        </pc:spChg>
        <pc:spChg chg="mod">
          <ac:chgData name="Vinícius Cavalcanti Amorim Amorim" userId="c22d7c78c14325ef" providerId="LiveId" clId="{DC0139F8-B6B7-4BD3-B55C-A9849878B455}" dt="2026-10-28T16:27:52.731" v="162" actId="1076"/>
          <ac:spMkLst>
            <pc:docMk/>
            <pc:sldMk cId="607555444" sldId="303"/>
            <ac:spMk id="7" creationId="{0EC0141D-CF74-7E5C-3E77-9A9311AA75B3}"/>
          </ac:spMkLst>
        </pc:spChg>
        <pc:spChg chg="del mod">
          <ac:chgData name="Vinícius Cavalcanti Amorim Amorim" userId="c22d7c78c14325ef" providerId="LiveId" clId="{DC0139F8-B6B7-4BD3-B55C-A9849878B455}" dt="2026-10-28T16:28:06.558" v="164" actId="478"/>
          <ac:spMkLst>
            <pc:docMk/>
            <pc:sldMk cId="607555444" sldId="303"/>
            <ac:spMk id="31" creationId="{CBE6B40E-6896-518D-50E1-E0E302F23BC7}"/>
          </ac:spMkLst>
        </pc:spChg>
        <pc:spChg chg="add mod">
          <ac:chgData name="Vinícius Cavalcanti Amorim Amorim" userId="c22d7c78c14325ef" providerId="LiveId" clId="{DC0139F8-B6B7-4BD3-B55C-A9849878B455}" dt="2026-10-28T16:27:44.779" v="133"/>
          <ac:spMkLst>
            <pc:docMk/>
            <pc:sldMk cId="607555444" sldId="303"/>
            <ac:spMk id="32" creationId="{EE49E8D5-76FF-AB09-D4A9-0235998DAEB3}"/>
          </ac:spMkLst>
        </pc:spChg>
        <pc:spChg chg="add mod">
          <ac:chgData name="Vinícius Cavalcanti Amorim Amorim" userId="c22d7c78c14325ef" providerId="LiveId" clId="{DC0139F8-B6B7-4BD3-B55C-A9849878B455}" dt="2026-10-28T16:27:44.924" v="156"/>
          <ac:spMkLst>
            <pc:docMk/>
            <pc:sldMk cId="607555444" sldId="303"/>
            <ac:spMk id="35" creationId="{0CE51C3F-2A42-A4A2-E637-16D73F6F317C}"/>
          </ac:spMkLst>
        </pc:spChg>
        <pc:spChg chg="mod">
          <ac:chgData name="Vinícius Cavalcanti Amorim Amorim" userId="c22d7c78c14325ef" providerId="LiveId" clId="{DC0139F8-B6B7-4BD3-B55C-A9849878B455}" dt="2026-10-28T16:28:34.719" v="165" actId="1076"/>
          <ac:spMkLst>
            <pc:docMk/>
            <pc:sldMk cId="607555444" sldId="303"/>
            <ac:spMk id="41" creationId="{CEEE9352-4E0B-83E1-8048-C93C4E96EF76}"/>
          </ac:spMkLst>
        </pc:spChg>
        <pc:spChg chg="mod">
          <ac:chgData name="Vinícius Cavalcanti Amorim Amorim" userId="c22d7c78c14325ef" providerId="LiveId" clId="{DC0139F8-B6B7-4BD3-B55C-A9849878B455}" dt="2026-10-28T16:28:34.719" v="165" actId="1076"/>
          <ac:spMkLst>
            <pc:docMk/>
            <pc:sldMk cId="607555444" sldId="303"/>
            <ac:spMk id="42" creationId="{D473DAAA-31D1-E53E-C535-C03407F6793F}"/>
          </ac:spMkLst>
        </pc:spChg>
        <pc:spChg chg="mod">
          <ac:chgData name="Vinícius Cavalcanti Amorim Amorim" userId="c22d7c78c14325ef" providerId="LiveId" clId="{DC0139F8-B6B7-4BD3-B55C-A9849878B455}" dt="2026-10-28T16:28:34.719" v="165" actId="1076"/>
          <ac:spMkLst>
            <pc:docMk/>
            <pc:sldMk cId="607555444" sldId="303"/>
            <ac:spMk id="43" creationId="{DEF0A2BB-E1BB-5F9E-0FDD-33A977EE45D4}"/>
          </ac:spMkLst>
        </pc:spChg>
        <pc:cxnChg chg="add del mod">
          <ac:chgData name="Vinícius Cavalcanti Amorim Amorim" userId="c22d7c78c14325ef" providerId="LiveId" clId="{DC0139F8-B6B7-4BD3-B55C-A9849878B455}" dt="2026-10-28T16:27:44.708" v="128"/>
          <ac:cxnSpMkLst>
            <pc:docMk/>
            <pc:sldMk cId="607555444" sldId="303"/>
            <ac:cxnSpMk id="4" creationId="{810D42FA-3FFE-8D31-D437-0B3F4BC3B616}"/>
          </ac:cxnSpMkLst>
        </pc:cxnChg>
      </pc:sldChg>
      <pc:sldChg chg="addSp delSp modSp add del mod delAnim modAnim">
        <pc:chgData name="Vinícius Cavalcanti Amorim Amorim" userId="c22d7c78c14325ef" providerId="LiveId" clId="{DC0139F8-B6B7-4BD3-B55C-A9849878B455}" dt="2026-10-28T16:25:05.772" v="122" actId="2696"/>
        <pc:sldMkLst>
          <pc:docMk/>
          <pc:sldMk cId="1112608855" sldId="304"/>
        </pc:sldMkLst>
        <pc:spChg chg="del">
          <ac:chgData name="Vinícius Cavalcanti Amorim Amorim" userId="c22d7c78c14325ef" providerId="LiveId" clId="{DC0139F8-B6B7-4BD3-B55C-A9849878B455}" dt="2026-10-28T16:25:05.279" v="38"/>
          <ac:spMkLst>
            <pc:docMk/>
            <pc:sldMk cId="1112608855" sldId="304"/>
            <ac:spMk id="2" creationId="{00E07F19-7FF3-1927-55AE-5C37E718C1A7}"/>
          </ac:spMkLst>
        </pc:spChg>
        <pc:spChg chg="del">
          <ac:chgData name="Vinícius Cavalcanti Amorim Amorim" userId="c22d7c78c14325ef" providerId="LiveId" clId="{DC0139F8-B6B7-4BD3-B55C-A9849878B455}" dt="2026-10-28T16:25:05.282" v="39"/>
          <ac:spMkLst>
            <pc:docMk/>
            <pc:sldMk cId="1112608855" sldId="304"/>
            <ac:spMk id="3" creationId="{EA8DF5AA-5B05-4680-D1C1-BFBC91FCE2AC}"/>
          </ac:spMkLst>
        </pc:spChg>
        <pc:spChg chg="mod">
          <ac:chgData name="Vinícius Cavalcanti Amorim Amorim" userId="c22d7c78c14325ef" providerId="LiveId" clId="{DC0139F8-B6B7-4BD3-B55C-A9849878B455}" dt="2026-10-28T16:25:05.531" v="79"/>
          <ac:spMkLst>
            <pc:docMk/>
            <pc:sldMk cId="1112608855" sldId="304"/>
            <ac:spMk id="31" creationId="{CBE6B40E-6896-518D-50E1-E0E302F23BC7}"/>
          </ac:spMkLst>
        </pc:spChg>
        <pc:spChg chg="add mod">
          <ac:chgData name="Vinícius Cavalcanti Amorim Amorim" userId="c22d7c78c14325ef" providerId="LiveId" clId="{DC0139F8-B6B7-4BD3-B55C-A9849878B455}" dt="2026-10-28T16:25:05.405" v="61"/>
          <ac:spMkLst>
            <pc:docMk/>
            <pc:sldMk cId="1112608855" sldId="304"/>
            <ac:spMk id="32" creationId="{C7274E27-744C-12DE-7CB1-130381EC8DA1}"/>
          </ac:spMkLst>
        </pc:spChg>
        <pc:spChg chg="add mod">
          <ac:chgData name="Vinícius Cavalcanti Amorim Amorim" userId="c22d7c78c14325ef" providerId="LiveId" clId="{DC0139F8-B6B7-4BD3-B55C-A9849878B455}" dt="2026-10-28T16:25:05.521" v="77"/>
          <ac:spMkLst>
            <pc:docMk/>
            <pc:sldMk cId="1112608855" sldId="304"/>
            <ac:spMk id="35" creationId="{E3AFDABD-0B46-D67D-50E5-6B0BD9E08570}"/>
          </ac:spMkLst>
        </pc:spChg>
        <pc:cxnChg chg="del">
          <ac:chgData name="Vinícius Cavalcanti Amorim Amorim" userId="c22d7c78c14325ef" providerId="LiveId" clId="{DC0139F8-B6B7-4BD3-B55C-A9849878B455}" dt="2026-10-28T16:25:05.287" v="41"/>
          <ac:cxnSpMkLst>
            <pc:docMk/>
            <pc:sldMk cId="1112608855" sldId="304"/>
            <ac:cxnSpMk id="4" creationId="{810D42FA-3FFE-8D31-D437-0B3F4BC3B616}"/>
          </ac:cxnSpMkLst>
        </pc:cxnChg>
        <pc:cxnChg chg="add mod">
          <ac:chgData name="Vinícius Cavalcanti Amorim Amorim" userId="c22d7c78c14325ef" providerId="LiveId" clId="{DC0139F8-B6B7-4BD3-B55C-A9849878B455}" dt="2026-10-28T16:25:05.551" v="82" actId="1582"/>
          <ac:cxnSpMkLst>
            <pc:docMk/>
            <pc:sldMk cId="1112608855" sldId="304"/>
            <ac:cxnSpMk id="38" creationId="{59A6BC73-B1A8-AF26-3AC2-404A66AC6D19}"/>
          </ac:cxnSpMkLst>
        </pc:cxnChg>
        <pc:cxnChg chg="add mod">
          <ac:chgData name="Vinícius Cavalcanti Amorim Amorim" userId="c22d7c78c14325ef" providerId="LiveId" clId="{DC0139F8-B6B7-4BD3-B55C-A9849878B455}" dt="2026-10-28T16:25:05.562" v="85" actId="1582"/>
          <ac:cxnSpMkLst>
            <pc:docMk/>
            <pc:sldMk cId="1112608855" sldId="304"/>
            <ac:cxnSpMk id="48" creationId="{0632213B-9F32-C2A4-4E0A-DF28549A66C3}"/>
          </ac:cxnSpMkLst>
        </pc:cxnChg>
        <pc:cxnChg chg="add mod">
          <ac:chgData name="Vinícius Cavalcanti Amorim Amorim" userId="c22d7c78c14325ef" providerId="LiveId" clId="{DC0139F8-B6B7-4BD3-B55C-A9849878B455}" dt="2026-10-28T16:25:05.570" v="88" actId="1582"/>
          <ac:cxnSpMkLst>
            <pc:docMk/>
            <pc:sldMk cId="1112608855" sldId="304"/>
            <ac:cxnSpMk id="49" creationId="{3E1FB8CD-7A8E-9FA9-A55B-882513BBBD64}"/>
          </ac:cxnSpMkLst>
        </pc:cxnChg>
      </pc:sldChg>
      <pc:sldChg chg="addSp delSp modSp add del mod delAnim modAnim">
        <pc:chgData name="Vinícius Cavalcanti Amorim Amorim" userId="c22d7c78c14325ef" providerId="LiveId" clId="{DC0139F8-B6B7-4BD3-B55C-A9849878B455}" dt="2026-10-28T16:25:05.777" v="123" actId="2696"/>
        <pc:sldMkLst>
          <pc:docMk/>
          <pc:sldMk cId="649367035" sldId="305"/>
        </pc:sldMkLst>
        <pc:spChg chg="del">
          <ac:chgData name="Vinícius Cavalcanti Amorim Amorim" userId="c22d7c78c14325ef" providerId="LiveId" clId="{DC0139F8-B6B7-4BD3-B55C-A9849878B455}" dt="2026-10-28T16:25:05.644" v="92"/>
          <ac:spMkLst>
            <pc:docMk/>
            <pc:sldMk cId="649367035" sldId="305"/>
            <ac:spMk id="2" creationId="{00E07F19-7FF3-1927-55AE-5C37E718C1A7}"/>
          </ac:spMkLst>
        </pc:spChg>
        <pc:spChg chg="del">
          <ac:chgData name="Vinícius Cavalcanti Amorim Amorim" userId="c22d7c78c14325ef" providerId="LiveId" clId="{DC0139F8-B6B7-4BD3-B55C-A9849878B455}" dt="2026-10-28T16:25:05.647" v="93"/>
          <ac:spMkLst>
            <pc:docMk/>
            <pc:sldMk cId="649367035" sldId="305"/>
            <ac:spMk id="3" creationId="{EA8DF5AA-5B05-4680-D1C1-BFBC91FCE2AC}"/>
          </ac:spMkLst>
        </pc:spChg>
        <pc:spChg chg="add mod">
          <ac:chgData name="Vinícius Cavalcanti Amorim Amorim" userId="c22d7c78c14325ef" providerId="LiveId" clId="{DC0139F8-B6B7-4BD3-B55C-A9849878B455}" dt="2026-10-28T16:25:05.666" v="99"/>
          <ac:spMkLst>
            <pc:docMk/>
            <pc:sldMk cId="649367035" sldId="305"/>
            <ac:spMk id="32" creationId="{6F0EC04A-4DCF-ADB7-4F0E-E2DF3ED16998}"/>
          </ac:spMkLst>
        </pc:spChg>
        <pc:spChg chg="add mod">
          <ac:chgData name="Vinícius Cavalcanti Amorim Amorim" userId="c22d7c78c14325ef" providerId="LiveId" clId="{DC0139F8-B6B7-4BD3-B55C-A9849878B455}" dt="2026-10-28T16:25:05.716" v="121"/>
          <ac:spMkLst>
            <pc:docMk/>
            <pc:sldMk cId="649367035" sldId="305"/>
            <ac:spMk id="35" creationId="{E088B1FA-DA7A-B315-4C5A-EF531264BEDD}"/>
          </ac:spMkLst>
        </pc:spChg>
        <pc:cxnChg chg="del">
          <ac:chgData name="Vinícius Cavalcanti Amorim Amorim" userId="c22d7c78c14325ef" providerId="LiveId" clId="{DC0139F8-B6B7-4BD3-B55C-A9849878B455}" dt="2026-10-28T16:25:05.652" v="95"/>
          <ac:cxnSpMkLst>
            <pc:docMk/>
            <pc:sldMk cId="649367035" sldId="305"/>
            <ac:cxnSpMk id="4" creationId="{810D42FA-3FFE-8D31-D437-0B3F4BC3B61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3FCE5FD-858D-FA8C-A9A4-69F5E3C527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71F4BE-81F5-BE8B-C660-331121E494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4C4D5C-1C23-46BA-B7D2-C4458C0889DD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BC1BAD-6201-234D-D576-CE111D20FF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A1E05D-515F-9A4B-2B9A-2B7931597B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FEAC85D-BF84-4A85-A253-C89EF2E3C5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1F24D09-5DC2-1146-8F34-FA25B040CE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C57BDB-FF11-1C1A-D045-5E39BEFA65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C9EAE5-F00A-4DF5-A0B1-7BE1EF92F9E1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1D685466-98B0-5C0B-A267-38BD1B456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9A459D9B-713F-39BA-B809-9B2FFE529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B2B83E-DFD1-0B10-B474-BD5398F637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D24007-993A-4E60-AA19-1BE5185B2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04ECB4E-4B05-4058-BD49-822546B19D2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[0:30 · </a:t>
            </a:r>
            <a:r>
              <a:rPr dirty="0" err="1"/>
              <a:t>acumulado</a:t>
            </a:r>
            <a:r>
              <a:rPr dirty="0"/>
              <a:t> 0:30]</a:t>
            </a:r>
          </a:p>
          <a:p>
            <a:endParaRPr dirty="0"/>
          </a:p>
          <a:p>
            <a:r>
              <a:rPr dirty="0"/>
              <a:t>Bom </a:t>
            </a:r>
            <a:r>
              <a:rPr dirty="0" err="1"/>
              <a:t>dia</a:t>
            </a:r>
            <a:r>
              <a:rPr dirty="0"/>
              <a:t> a </a:t>
            </a:r>
            <a:r>
              <a:rPr dirty="0" err="1"/>
              <a:t>todas</a:t>
            </a:r>
            <a:r>
              <a:rPr dirty="0"/>
              <a:t> e a </a:t>
            </a:r>
            <a:r>
              <a:rPr dirty="0" err="1"/>
              <a:t>todos</a:t>
            </a:r>
            <a:r>
              <a:rPr dirty="0"/>
              <a:t>. Sou Vinícius, auditor de </a:t>
            </a:r>
            <a:r>
              <a:rPr dirty="0" err="1"/>
              <a:t>controle</a:t>
            </a:r>
            <a:r>
              <a:rPr dirty="0"/>
              <a:t> </a:t>
            </a:r>
            <a:r>
              <a:rPr dirty="0" err="1"/>
              <a:t>externo</a:t>
            </a:r>
            <a:r>
              <a:rPr dirty="0"/>
              <a:t> do Tribunal de Contas do Estado do Piauí, da </a:t>
            </a:r>
            <a:r>
              <a:rPr dirty="0" err="1"/>
              <a:t>diretoria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fiscaliza</a:t>
            </a:r>
            <a:r>
              <a:rPr dirty="0"/>
              <a:t> </a:t>
            </a:r>
            <a:r>
              <a:rPr dirty="0" err="1"/>
              <a:t>obras</a:t>
            </a:r>
            <a:r>
              <a:rPr dirty="0"/>
              <a:t> e </a:t>
            </a:r>
            <a:r>
              <a:rPr dirty="0" err="1"/>
              <a:t>desenvolvimento</a:t>
            </a:r>
            <a:r>
              <a:rPr dirty="0"/>
              <a:t> </a:t>
            </a:r>
            <a:r>
              <a:rPr dirty="0" err="1"/>
              <a:t>urbano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Vou </a:t>
            </a:r>
            <a:r>
              <a:rPr dirty="0" err="1"/>
              <a:t>falar</a:t>
            </a:r>
            <a:r>
              <a:rPr dirty="0"/>
              <a:t> de um </a:t>
            </a:r>
            <a:r>
              <a:rPr dirty="0" err="1"/>
              <a:t>assunto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está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porta da casa de </a:t>
            </a:r>
            <a:r>
              <a:rPr dirty="0" err="1"/>
              <a:t>cada</a:t>
            </a:r>
            <a:r>
              <a:rPr dirty="0"/>
              <a:t> um de </a:t>
            </a:r>
            <a:r>
              <a:rPr dirty="0" err="1"/>
              <a:t>vocês</a:t>
            </a:r>
            <a:r>
              <a:rPr dirty="0"/>
              <a:t>: a </a:t>
            </a:r>
            <a:r>
              <a:rPr dirty="0" err="1"/>
              <a:t>rua</a:t>
            </a:r>
            <a:r>
              <a:rPr dirty="0"/>
              <a:t>. E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vou</a:t>
            </a:r>
            <a:r>
              <a:rPr dirty="0"/>
              <a:t> </a:t>
            </a:r>
            <a:r>
              <a:rPr dirty="0" err="1"/>
              <a:t>começar</a:t>
            </a:r>
            <a:r>
              <a:rPr dirty="0"/>
              <a:t> </a:t>
            </a:r>
            <a:r>
              <a:rPr dirty="0" err="1"/>
              <a:t>pelo</a:t>
            </a:r>
            <a:r>
              <a:rPr dirty="0"/>
              <a:t> Tribunal nem pela lei. Vou </a:t>
            </a:r>
            <a:r>
              <a:rPr dirty="0" err="1"/>
              <a:t>começar</a:t>
            </a:r>
            <a:r>
              <a:rPr dirty="0"/>
              <a:t> com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pergunta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Transição</a:t>
            </a:r>
            <a:r>
              <a:rPr dirty="0"/>
              <a:t>: "</a:t>
            </a:r>
            <a:r>
              <a:rPr dirty="0" err="1"/>
              <a:t>Imaginem</a:t>
            </a:r>
            <a:r>
              <a:rPr dirty="0"/>
              <a:t> a </a:t>
            </a:r>
            <a:r>
              <a:rPr dirty="0" err="1"/>
              <a:t>rua</a:t>
            </a:r>
            <a:r>
              <a:rPr dirty="0"/>
              <a:t> </a:t>
            </a:r>
            <a:r>
              <a:rPr dirty="0" err="1"/>
              <a:t>onde</a:t>
            </a:r>
            <a:r>
              <a:rPr dirty="0"/>
              <a:t> </a:t>
            </a:r>
            <a:r>
              <a:rPr dirty="0" err="1"/>
              <a:t>vocês</a:t>
            </a:r>
            <a:r>
              <a:rPr dirty="0"/>
              <a:t> </a:t>
            </a:r>
            <a:r>
              <a:rPr dirty="0" err="1"/>
              <a:t>moram</a:t>
            </a:r>
            <a:r>
              <a:rPr dirty="0"/>
              <a:t>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[1:45 · acumulado 2:15 · INTERAÇÃO 1]</a:t>
            </a:r>
          </a:p>
          <a:p>
            <a:endParaRPr/>
          </a:p>
          <a:p>
            <a:r>
              <a:t>Imaginem a rua onde vocês moram. Amanhã cedo chega a máquina para pavimentar, e vocês podem escolher o </a:t>
            </a:r>
            <a:r>
              <a:rPr lang="pt-BR"/>
              <a:t>pavimento</a:t>
            </a:r>
            <a:r>
              <a:t>.</a:t>
            </a:r>
          </a:p>
          <a:p>
            <a:endParaRPr/>
          </a:p>
          <a:p>
            <a:r>
              <a:t>Opção 1: o paralelepípedo, a pedra que a gente conhece bem no interior. Opção 2: o intertravado, também chamado de paver, aquele bloco de concreto encaixado. Opção 3: o asfalto.</a:t>
            </a:r>
          </a:p>
          <a:p>
            <a:endParaRPr/>
          </a:p>
          <a:p>
            <a:r>
              <a:t>[Perguntar a duas ou três pessoas qual escolheriam e por quê. Comentar em uma frase, sem dizer quem acertou.]</a:t>
            </a:r>
          </a:p>
          <a:p>
            <a:endParaRPr/>
          </a:p>
          <a:p>
            <a:r>
              <a:t>Quem escolheu pensou em quê? No visual, no conforto do carro, no preço? É natural. Mas existem perguntas que quase ninguém faz na hora de escolher. O Tribunal reuniu essas perguntas em uma Nota Técnica. Guardem a resposta de vocês: no final, vamos ver se ela continua a mesma.</a:t>
            </a:r>
          </a:p>
          <a:p>
            <a:endParaRPr/>
          </a:p>
          <a:p>
            <a:r>
              <a:t>Transição: "Antes de abrir essa Nota, vale explicar o que é uma nota técnica."</a:t>
            </a:r>
          </a:p>
          <a:p>
            <a:endParaRPr/>
          </a:p>
          <a:p>
            <a:r>
              <a:t>Fotos: DFINFRA/TCE-PI, Nota Técnica nº 01/2026 (Figs. 7, 12 e 30, recortes).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3:00]</a:t>
            </a:r>
          </a:p>
          <a:p>
            <a:endParaRPr/>
          </a:p>
          <a:p>
            <a:r>
              <a:t>Uma nota técnica do Tribunal não é lei e não cria obrigação nova. A própria Nota diz que não inova no ordenamento jurídico.</a:t>
            </a:r>
          </a:p>
          <a:p>
            <a:endParaRPr/>
          </a:p>
          <a:p>
            <a:r>
              <a:t>Ela serve para quatro coisas: uniformizar critérios de decisão, para que gestores e técnicos partam da mesma base; esclarecer o que a lei e as normas técnicas já exigem; orientar como cumprir essas regras; e subsidiar o planejamento.</a:t>
            </a:r>
          </a:p>
          <a:p>
            <a:endParaRPr/>
          </a:p>
          <a:p>
            <a:r>
              <a:t>No caso desta Nota, o objetivo está na faixa azul: que a escolha do pavimento seja feita com parâmetros técnicos, olhando o custo e o desempenho ao longo de toda a vida da obra.</a:t>
            </a:r>
          </a:p>
          <a:p>
            <a:endParaRPr/>
          </a:p>
          <a:p>
            <a:r>
              <a:t>Transição: "E esta Nota chega aos municípios em dois documentos."</a:t>
            </a:r>
          </a:p>
          <a:p>
            <a:endParaRPr/>
          </a:p>
          <a:p>
            <a:r>
              <a:t>Fonte: NT 01/2026, considerandos (padronização de critérios decisórios; instrumento de orientação técnica, sem inovar no ordenamento jurídico); texto técnico, Apresentação.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4:00]</a:t>
            </a:r>
          </a:p>
          <a:p>
            <a:endParaRPr/>
          </a:p>
          <a:p>
            <a:r>
              <a:t>O primeiro documento é a Nota propriamente dita: seis páginas, aprovadas pelo Plenário em janeiro e publicadas no Diário Oficial do Tribunal em março. É ela que orienta o gestor a justificar, no estudo técnico preliminar, a escolha do pavimento, considerando sete fatores, que vamos ver daqui a pouco.</a:t>
            </a:r>
          </a:p>
          <a:p>
            <a:endParaRPr/>
          </a:p>
          <a:p>
            <a:r>
              <a:t>O segundo é o texto técnico, um apêndice de cerca de setenta páginas com os fundamentos: os benefícios da pavimentação, as três soluções mais usadas no Piauí, as patologias, os critérios, a conta do ciclo de vida, as medições de temperatura feitas em Teresina e um fluxograma para ajudar na decisão.</a:t>
            </a:r>
          </a:p>
          <a:p>
            <a:endParaRPr/>
          </a:p>
          <a:p>
            <a:r>
              <a:t>A própria Nota pede que os dois sejam lidos em conjunto. No final eu deixo um QR code para quem quiser acessar.</a:t>
            </a:r>
          </a:p>
          <a:p>
            <a:endParaRPr/>
          </a:p>
          <a:p>
            <a:r>
              <a:t>Transição: "Mas por que o Tribunal precisou escrever tudo isso? A resposta está nas nossas ruas."</a:t>
            </a:r>
          </a:p>
          <a:p>
            <a:endParaRPr/>
          </a:p>
          <a:p>
            <a:r>
              <a:t>Fonte: NT 01/2026, ementa e item I; texto técnico, Sumário. Imagens: primeira página da Nota (DOE TCE-PI) e capa do texto técnico (DFINFRA/TCE-PI).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4:45]</a:t>
            </a:r>
          </a:p>
          <a:p>
            <a:endParaRPr/>
          </a:p>
          <a:p>
            <a:r>
              <a:t>[Deixar a imagem aparecer e fazer uma pausa curta antes de falar.]</a:t>
            </a:r>
          </a:p>
          <a:p>
            <a:endParaRPr/>
          </a:p>
          <a:p>
            <a:r>
              <a:t>São ruas do Piauí: asfalto que se desfez e virou terra, pavimento engolido pelo mato, calçamento remendado com asfalto, rua de terra, pedras soltas no calçamento. Quem aqui nunca passou por uma rua assim?</a:t>
            </a:r>
          </a:p>
          <a:p>
            <a:endParaRPr/>
          </a:p>
          <a:p>
            <a:r>
              <a:t>Não é caso isolado. São problemas antigos, que se repetem nos municípios do Piauí. E foi isso que motivou a Nota.</a:t>
            </a:r>
          </a:p>
          <a:p>
            <a:endParaRPr/>
          </a:p>
          <a:p>
            <a:r>
              <a:t>Transição: "O que existe por trás dessas ruas? A fiscalização encontrou um padrão."</a:t>
            </a:r>
          </a:p>
          <a:p>
            <a:endParaRPr/>
          </a:p>
          <a:p>
            <a:r>
              <a:t>Fonte: NT 01/2026, considerandos; texto técnico, Apresentação.</a:t>
            </a:r>
          </a:p>
          <a:p>
            <a:r>
              <a:t>Fotos: vias no Piauí, acervo DFINFRA/TCE-PI (inclusive Fig. 16 da Nota).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4:45]</a:t>
            </a:r>
          </a:p>
          <a:p>
            <a:endParaRPr/>
          </a:p>
          <a:p>
            <a:r>
              <a:t>[Deixar a imagem aparecer e fazer uma pausa curta antes de falar.]</a:t>
            </a:r>
          </a:p>
          <a:p>
            <a:endParaRPr/>
          </a:p>
          <a:p>
            <a:r>
              <a:t>São ruas do Piauí: asfalto que se desfez e virou terra, pavimento engolido pelo mato, calçamento remendado com asfalto, rua de terra, pedras soltas no calçamento. Quem aqui nunca passou por uma rua assim?</a:t>
            </a:r>
          </a:p>
          <a:p>
            <a:endParaRPr/>
          </a:p>
          <a:p>
            <a:r>
              <a:t>Não é caso isolado. São problemas antigos, que se repetem nos municípios do Piauí. E foi isso que motivou a Nota.</a:t>
            </a:r>
          </a:p>
          <a:p>
            <a:endParaRPr/>
          </a:p>
          <a:p>
            <a:r>
              <a:t>Transição: "O que existe por trás dessas ruas? A fiscalização encontrou um padrão."</a:t>
            </a:r>
          </a:p>
          <a:p>
            <a:endParaRPr/>
          </a:p>
          <a:p>
            <a:r>
              <a:t>Fonte: NT 01/2026, considerandos; texto técnico, Apresentação.</a:t>
            </a:r>
          </a:p>
          <a:p>
            <a:r>
              <a:t>Fotos: vias no Piauí, acervo DFINFRA/TCE-PI (inclusive Fig. 16 da Nota).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4:45]</a:t>
            </a:r>
          </a:p>
          <a:p>
            <a:endParaRPr/>
          </a:p>
          <a:p>
            <a:r>
              <a:t>[Deixar a imagem aparecer e fazer uma pausa curta antes de falar.]</a:t>
            </a:r>
          </a:p>
          <a:p>
            <a:endParaRPr/>
          </a:p>
          <a:p>
            <a:r>
              <a:t>São ruas do Piauí: asfalto que se desfez e virou terra, pavimento engolido pelo mato, calçamento remendado com asfalto, rua de terra, pedras soltas no calçamento. Quem aqui nunca passou por uma rua assim?</a:t>
            </a:r>
          </a:p>
          <a:p>
            <a:endParaRPr/>
          </a:p>
          <a:p>
            <a:r>
              <a:t>Não é caso isolado. São problemas antigos, que se repetem nos municípios do Piauí. E foi isso que motivou a Nota.</a:t>
            </a:r>
          </a:p>
          <a:p>
            <a:endParaRPr/>
          </a:p>
          <a:p>
            <a:r>
              <a:t>Transição: "O que existe por trás dessas ruas? A fiscalização encontrou um padrão."</a:t>
            </a:r>
          </a:p>
          <a:p>
            <a:endParaRPr/>
          </a:p>
          <a:p>
            <a:r>
              <a:t>Fonte: NT 01/2026, considerandos; texto técnico, Apresentação.</a:t>
            </a:r>
          </a:p>
          <a:p>
            <a:r>
              <a:t>Fotos: vias no Piauí, acervo DFINFRA/TCE-PI (inclusive Fig. 16 da Nota).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4:45]</a:t>
            </a:r>
          </a:p>
          <a:p>
            <a:endParaRPr/>
          </a:p>
          <a:p>
            <a:r>
              <a:t>[Deixar a imagem aparecer e fazer uma pausa curta antes de falar.]</a:t>
            </a:r>
          </a:p>
          <a:p>
            <a:endParaRPr/>
          </a:p>
          <a:p>
            <a:r>
              <a:t>São ruas do Piauí: asfalto que se desfez e virou terra, pavimento engolido pelo mato, calçamento remendado com asfalto, rua de terra, pedras soltas no calçamento. Quem aqui nunca passou por uma rua assim?</a:t>
            </a:r>
          </a:p>
          <a:p>
            <a:endParaRPr/>
          </a:p>
          <a:p>
            <a:r>
              <a:t>Não é caso isolado. São problemas antigos, que se repetem nos municípios do Piauí. E foi isso que motivou a Nota.</a:t>
            </a:r>
          </a:p>
          <a:p>
            <a:endParaRPr/>
          </a:p>
          <a:p>
            <a:r>
              <a:t>Transição: "O que existe por trás dessas ruas? A fiscalização encontrou um padrão."</a:t>
            </a:r>
          </a:p>
          <a:p>
            <a:endParaRPr/>
          </a:p>
          <a:p>
            <a:r>
              <a:t>Fonte: NT 01/2026, considerandos; texto técnico, Apresentação.</a:t>
            </a:r>
          </a:p>
          <a:p>
            <a:r>
              <a:t>Fotos: vias no Piauí, acervo DFINFRA/TCE-PI (inclusive Fig. 16 da Nota).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4:45]</a:t>
            </a:r>
          </a:p>
          <a:p>
            <a:endParaRPr/>
          </a:p>
          <a:p>
            <a:r>
              <a:t>[Deixar a imagem aparecer e fazer uma pausa curta antes de falar.]</a:t>
            </a:r>
          </a:p>
          <a:p>
            <a:endParaRPr/>
          </a:p>
          <a:p>
            <a:r>
              <a:t>São ruas do Piauí: asfalto que se desfez e virou terra, pavimento engolido pelo mato, calçamento remendado com asfalto, rua de terra, pedras soltas no calçamento. Quem aqui nunca passou por uma rua assim?</a:t>
            </a:r>
          </a:p>
          <a:p>
            <a:endParaRPr/>
          </a:p>
          <a:p>
            <a:r>
              <a:t>Não é caso isolado. São problemas antigos, que se repetem nos municípios do Piauí. E foi isso que motivou a Nota.</a:t>
            </a:r>
          </a:p>
          <a:p>
            <a:endParaRPr/>
          </a:p>
          <a:p>
            <a:r>
              <a:t>Transição: "O que existe por trás dessas ruas? A fiscalização encontrou um padrão."</a:t>
            </a:r>
          </a:p>
          <a:p>
            <a:endParaRPr/>
          </a:p>
          <a:p>
            <a:r>
              <a:t>Fonte: NT 01/2026, considerandos; texto técnico, Apresentação.</a:t>
            </a:r>
          </a:p>
          <a:p>
            <a:r>
              <a:t>Fotos: vias no Piauí, acervo DFINFRA/TCE-PI (inclusive Fig. 16 da Nota).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[1:15 · acumulado 10:15]</a:t>
            </a:r>
          </a:p>
          <a:p>
            <a:endParaRPr/>
          </a:p>
          <a:p>
            <a:r>
              <a:t>Antes de comparar as soluções, é importante conhecer as falhas mais comuns de cada uma, todas descritas no texto técnico da Nota.</a:t>
            </a:r>
          </a:p>
          <a:p>
            <a:endParaRPr/>
          </a:p>
          <a:p>
            <a:r>
              <a:t>No paralelepípedo, a principal é a junta sem preenchimento: sem areia entre as pedras, as peças se soltam e o buraco aparece. Em um estudo citado pela Nota, essa causa respondeu por cerca de 40% das falhas observadas em calçamentos. Também são frequentes o recalque, que é o afundamento por base fraca ou mal compactada, e a desagregação, o desgaste e a soltura da própria pedra.</a:t>
            </a:r>
          </a:p>
          <a:p>
            <a:endParaRPr/>
          </a:p>
          <a:p>
            <a:r>
              <a:t>No intertravado, os problemas típicos são o desnível e os blocos soltos, quando a base foi mal compactada ou falta o meio-fio; a perda do rejunte de areia; e o afundamento localizado depois de uma obra subterrânea mal recomposta.</a:t>
            </a:r>
          </a:p>
          <a:p>
            <a:endParaRPr/>
          </a:p>
          <a:p>
            <a:r>
              <a:t>No asfalto, aparecem as trincas em forma de couro de jacaré, a panela, que é o buraco que evolui a partir dessas trincas, e o afundamento na trilha das rodas.</a:t>
            </a:r>
          </a:p>
          <a:p>
            <a:endParaRPr/>
          </a:p>
          <a:p>
            <a:r>
              <a:t>A mensagem da faixa azul vale para todos: execução falha e falta de manutenção reduzem a vida útil de qualquer pavimento. E, se o defeito surgir dentro da garantia, que em regra é de cinco anos, a correção cabe à empresa contratada. O Tribunal já alertou que custear esse reparo com recursos públicos é irregular.</a:t>
            </a:r>
          </a:p>
          <a:p>
            <a:endParaRPr/>
          </a:p>
          <a:p>
            <a:r>
              <a:t>Transição: "No caso do paralelepípedo, o Piauí tem uma particularidade importante."</a:t>
            </a:r>
          </a:p>
          <a:p>
            <a:endParaRPr/>
          </a:p>
          <a:p>
            <a:r>
              <a:t>Fonte: texto técnico, cap. 6 (p. 34-39), com Almeida e Paiva (2011); Conclusão (p. 60-61); alerta do TCE-PI sobre garantia (DOE TCE-PI nº 035/2025, citado nas p. 34-35).</a:t>
            </a:r>
          </a:p>
          <a:p>
            <a:r>
              <a:t>Fotos: Figs. 16 e 18 da Nota e acervo DFINFRA/TCE-PI, vias no Piauí.</a:t>
            </a:r>
            <a:endParaRPr lang="pt-BR"/>
          </a:p>
          <a:p>
            <a:endParaRPr lang="pt-BR"/>
          </a:p>
          <a:p>
            <a:r>
              <a:rPr lang="pt-BR"/>
              <a:t>Detalhamento das falhas (texto retirado do slide):</a:t>
            </a:r>
          </a:p>
          <a:p>
            <a:r>
              <a:rPr lang="pt-BR"/>
              <a:t>Paralelepípedo: Juntas vazias: sem areia entre as pedras, as peças se soltam e abrem buracos; Recalque: afundamento por base fraca ou mal compactada; Desagregação: desgaste e soltura da pedra por intempéries, drenagem deficiente ou vazamentos</a:t>
            </a:r>
          </a:p>
          <a:p>
            <a:r>
              <a:rPr lang="pt-BR"/>
              <a:t>Intertravado: Desnível e blocos soltos: base mal compactada ou sem meio-fio para travar; Perda de rejunte: a areia das juntas é lavada e as peças se movem; Afundamento localizado: depois de obra subterrânea mal recomposta</a:t>
            </a:r>
          </a:p>
          <a:p>
            <a:r>
              <a:rPr lang="pt-BR"/>
              <a:t>Asfalto: Trincas: em "couro de jacaré", por fadiga ou envelhecimento do ligante asfáltico; Panela: buraco que evolui de trincas abertas, sob tráfego e infiltração de água; Afundamento na trilha: sulco na faixa de passagem das rodas, por base ou subleito mal compactados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11:15]</a:t>
            </a:r>
          </a:p>
          <a:p>
            <a:endParaRPr/>
          </a:p>
          <a:p>
            <a:r>
              <a:t>Esta é uma questão bem característica do Piauí, e o Tribunal já tratou dela antes: em um levantamento sobre pavimentação em paralelepípedo, o processo TC/012424/2023, e na Nota Técnica nº 1 de 2024. A Nota de 2026 retoma esse diagnóstico.</a:t>
            </a:r>
          </a:p>
          <a:p>
            <a:endParaRPr/>
          </a:p>
          <a:p>
            <a:r>
              <a:t>A rocha mais utilizada aqui é o arenito, uma rocha sedimentar abundante no Estado e fácil de extrair e de trabalhar. O ponto sensível é a resistência. Conforme o grau de alteração, o arenito pode resistir de 2 a 125 megapascais. Como referência, o manual adotado pela Nota indica um mínimo de mil quilos por centímetro quadrado, o equivalente a cerca de 98 megapascais. Há, portanto, arenito adequado e arenito que não suporta o tráfego. E não existe norma com uma classificação numérica para distinguir um do outro: a avaliação é apenas qualitativa. Como registrou o levantamento do Tribunal, não existe rocha ruim em si; a rocha muito alterada é que se torna inadequada.</a:t>
            </a:r>
          </a:p>
          <a:p>
            <a:endParaRPr/>
          </a:p>
          <a:p>
            <a:r>
              <a:t>Há ainda um fator de mercado. Como a pedra é vendida por unidade ou por milheiro, a tendência é buscar jazidas de rocha mais fácil de extrair, em geral menos resistente, e produzir peças menores. O resultado é o esmagamento precoce das peças, menor vida útil e mais peças por metro quadrado.</a:t>
            </a:r>
          </a:p>
          <a:p>
            <a:endParaRPr/>
          </a:p>
          <a:p>
            <a:r>
              <a:t>Por isso a Nota orienta fixar no projeto e no contrato as dimensões das peças, cerca de 10 por 20 por 15 centímetros, de 30 a 35 por metro quadrado, e comprovar na fiscalização que a rocha resiste ao tráfego previsto.</a:t>
            </a:r>
          </a:p>
          <a:p>
            <a:endParaRPr/>
          </a:p>
          <a:p>
            <a:r>
              <a:rPr lang="pt-BR"/>
              <a:t>E no asfalto? Um problema frequente no Piauí são as valas abertas para redes de água e esgoto e mal recompostas, que afundam e reabrem buracos. Voltaremos a esse ponto na quarta pergunta.</a:t>
            </a:r>
          </a:p>
          <a:p>
            <a:endParaRPr/>
          </a:p>
          <a:p>
            <a:r>
              <a:t>Transição: "Se qualquer pavimento pode apresentar bom ou mau desempenho, como escolher?"</a:t>
            </a:r>
          </a:p>
          <a:p>
            <a:endParaRPr/>
          </a:p>
          <a:p>
            <a:r>
              <a:t>Fonte: texto técnico, item 5.1 (p. 22-26): arenito, resistência entre 2,0 e 125 MPa, DNER-PRO 102/97, venda por unidade ou milheiro, dimensões do Manual do Paraná (1983) e do SINAPI; Nota Técnica nº 01/2024 e TC/012424/2023 do TCE-PI, citados na Nota; item 7.1 (p. 40-44) para o gancho do asfalto.</a:t>
            </a:r>
          </a:p>
          <a:p>
            <a:r>
              <a:t>Conversão: 1.000 kgf/cm² = 98,1 MPa.</a:t>
            </a:r>
          </a:p>
          <a:p>
            <a:r>
              <a:t>Foto: Fig. 17 da Nota, DFINFRA/TCE-PI.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Mesmo pavimento, dois resultados. À esquerda, peças assentadas sobre base compactada, com juntas preenchidas e travamento lateral. À direita, pedras soltas e desagregadas: juntas vazias, base fragilizada e ausência de manutenção. A rocha e a técnica de execução definem a durabilidade do calçamento.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9765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À esquerda, blocos regulares, rejuntados e confinados pelo meio-fio. À direita, peças deslocadas e com desnível: base mal compactada, perda de areia de rejunte e falta de travamento lateral. O bloco é o mesmo; a execução, não.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5156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À esquerda, revestimento contínuo, com drenagem e sinalização. À direita, afundamento na trilha de roda: base ou subleito mal compactados e conservação ausente. Fecho (no clique): o problema não está no tipo de pavimento, e sim na execução deficiente e na falta de manutenção. Qualquer das três soluções funciona quando bem projetada, bem executada e mantida.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1387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[1:15 · acumulado 6:00]</a:t>
            </a:r>
          </a:p>
          <a:p>
            <a:endParaRPr/>
          </a:p>
          <a:p>
            <a:r>
              <a:t>O padrão é este, e está escrito na Nota: prefeituras e órgãos do Estado costumam adotar o paralelepípedo ou o asfalto sem um estudo técnico que avalie as razões técnicas e econômicas da escolha. Escolhe-se por costume.</a:t>
            </a:r>
          </a:p>
          <a:p>
            <a:endParaRPr/>
          </a:p>
          <a:p>
            <a:r>
              <a:t>E o que fica de fora dessa decisão? Quatro coisas: quantos e quais veículos passam pela rua; o que existe, ou vai existir, debaixo dela, como cano de água e rede de esgoto; quanto vai custar manter essa rua nos próximos anos; e a segurança e o conforto de quem usa.</a:t>
            </a:r>
          </a:p>
          <a:p>
            <a:endParaRPr/>
          </a:p>
          <a:p>
            <a:r>
              <a:t>A resposta do Tribunal foi a Nota Técnica nº 1 de 2026, que acabamos de conhecer.</a:t>
            </a:r>
          </a:p>
          <a:p>
            <a:endParaRPr/>
          </a:p>
          <a:p>
            <a:r>
              <a:t>Transição: "Antes de entrar nos critérios, um passo atrás: vale a pena pavimentar? Vale, e muito."</a:t>
            </a:r>
          </a:p>
          <a:p>
            <a:endParaRPr/>
          </a:p>
          <a:p>
            <a:r>
              <a:t>Fonte: NT 01/2026, Apresentação do texto técnico; cabeçalho da Nota (DOE TCE-PI de 24/03/2026).</a:t>
            </a:r>
            <a:endParaRPr lang="pt-BR"/>
          </a:p>
          <a:p>
            <a:endParaRPr lang="pt-BR"/>
          </a:p>
          <a:p>
            <a:r>
              <a:rPr lang="pt-BR"/>
              <a:t>Slide redesenhado: o diagnóstico ficou à esquerda, em quatro itens curtos; o destaque é a resposta do TCE-PI. Fonte do diagnóstico: NT 01/2026, Apresentação (em paráfrase).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27:00]</a:t>
            </a:r>
          </a:p>
          <a:p>
            <a:endParaRPr/>
          </a:p>
          <a:p>
            <a:r>
              <a:t>O lugar certo para registrar tudo isso é o Estudo Técnico Preliminar, o ETP.</a:t>
            </a:r>
          </a:p>
          <a:p>
            <a:endParaRPr/>
          </a:p>
          <a:p>
            <a:r>
              <a:t>A lei de licitações exige esse estudo na preparação de qualquer obra, e pavimentação não é exceção. Nele o gestor faz três coisas: mostra a necessidade, compara as alternativas, inclusive pelo custo ao longo da vida, e justifica por que escolheu aquela.</a:t>
            </a:r>
          </a:p>
          <a:p>
            <a:endParaRPr/>
          </a:p>
          <a:p>
            <a:r>
              <a:t>A Nota usa uma expressão de que eu gosto muito: o ETP serve como prova de que o investimento foi planejado. Para quem mora na rua, isso quer dizer que a escolha do </a:t>
            </a:r>
            <a:r>
              <a:rPr lang="pt-BR"/>
              <a:t>pavimento</a:t>
            </a:r>
            <a:r>
              <a:t> não foi no gosto de ninguém, foi na conta e no estudo.</a:t>
            </a:r>
          </a:p>
          <a:p>
            <a:endParaRPr/>
          </a:p>
          <a:p>
            <a:r>
              <a:t>Transição: "E o que a lei pede dentro desse estudo?"</a:t>
            </a:r>
          </a:p>
          <a:p>
            <a:endParaRPr/>
          </a:p>
          <a:p>
            <a:r>
              <a:t>Fonte: NT 01/2026, itens II-f, III e IV; texto técnico, cap. 4 (p. 18-19) e item 7.3 (p. 47-48).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12:15]</a:t>
            </a:r>
          </a:p>
          <a:p>
            <a:endParaRPr/>
          </a:p>
          <a:p>
            <a:r>
              <a:t>Este é o coração da Nota. No item IV, ela lista sete fatores que o gestor deve considerar ao justificar a escolha do pavimento. Transformei cada fator em uma pergunta simples, na mesma ordem em que a Nota apresenta.</a:t>
            </a:r>
          </a:p>
          <a:p>
            <a:endParaRPr/>
          </a:p>
          <a:p>
            <a:r>
              <a:t>Primeira: quanto custa na vida inteira da obra, e não só na execução. Segunda: quanto tráfego a rua recebe. Terceira: quanto calor o </a:t>
            </a:r>
            <a:r>
              <a:rPr lang="pt-BR"/>
              <a:t>pavimento</a:t>
            </a:r>
            <a:r>
              <a:t> acumula. Quarta: para onde vai a água da chuva. Quinta: é fácil consertar. Sexta: o que há, ou haverá, embaixo da rua. Sétima: a prefeitura consegue manter.</a:t>
            </a:r>
          </a:p>
          <a:p>
            <a:endParaRPr/>
          </a:p>
          <a:p>
            <a:r>
              <a:t>A faixa amarela resume a ideia que eu gostaria que vocês levassem para casa: cada rua pede o seu pavimento, e isso vale por toda a vida útil da obra.</a:t>
            </a:r>
          </a:p>
          <a:p>
            <a:endParaRPr/>
          </a:p>
          <a:p>
            <a:r>
              <a:t>Transição: "Vamos às perguntas, uma a uma, começando pela que mais pesa no orçamento: o custo."</a:t>
            </a:r>
          </a:p>
          <a:p>
            <a:endParaRPr/>
          </a:p>
          <a:p>
            <a:r>
              <a:t>Fonte: NT 01/2026, item IV, alíneas a a g, na ordem da Nota.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[0:45 · </a:t>
            </a:r>
            <a:r>
              <a:rPr dirty="0" err="1"/>
              <a:t>acumulado</a:t>
            </a:r>
            <a:r>
              <a:rPr dirty="0"/>
              <a:t> 13:00]</a:t>
            </a:r>
          </a:p>
          <a:p>
            <a:endParaRPr dirty="0"/>
          </a:p>
          <a:p>
            <a:r>
              <a:rPr dirty="0" err="1"/>
              <a:t>Primeira</a:t>
            </a:r>
            <a:r>
              <a:rPr dirty="0"/>
              <a:t> </a:t>
            </a:r>
            <a:r>
              <a:rPr dirty="0" err="1"/>
              <a:t>pergunta</a:t>
            </a:r>
            <a:r>
              <a:rPr dirty="0"/>
              <a:t>, e </a:t>
            </a:r>
            <a:r>
              <a:rPr dirty="0" err="1"/>
              <a:t>talvez</a:t>
            </a:r>
            <a:r>
              <a:rPr dirty="0"/>
              <a:t> a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 para o </a:t>
            </a:r>
            <a:r>
              <a:rPr dirty="0" err="1"/>
              <a:t>dinheiro</a:t>
            </a:r>
            <a:r>
              <a:rPr dirty="0"/>
              <a:t> </a:t>
            </a:r>
            <a:r>
              <a:rPr dirty="0" err="1"/>
              <a:t>público</a:t>
            </a:r>
            <a:r>
              <a:rPr dirty="0"/>
              <a:t>: </a:t>
            </a:r>
            <a:r>
              <a:rPr dirty="0" err="1"/>
              <a:t>quanto</a:t>
            </a:r>
            <a:r>
              <a:rPr dirty="0"/>
              <a:t> </a:t>
            </a:r>
            <a:r>
              <a:rPr dirty="0" err="1"/>
              <a:t>custa</a:t>
            </a:r>
            <a:r>
              <a:rPr dirty="0"/>
              <a:t> a </a:t>
            </a:r>
            <a:r>
              <a:rPr dirty="0" err="1"/>
              <a:t>rua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vida</a:t>
            </a:r>
            <a:r>
              <a:rPr dirty="0"/>
              <a:t> </a:t>
            </a:r>
            <a:r>
              <a:rPr dirty="0" err="1"/>
              <a:t>inteira</a:t>
            </a:r>
            <a:r>
              <a:rPr dirty="0"/>
              <a:t>, e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só</a:t>
            </a:r>
            <a:r>
              <a:rPr dirty="0"/>
              <a:t> no </a:t>
            </a:r>
            <a:r>
              <a:rPr dirty="0" err="1"/>
              <a:t>dia</a:t>
            </a:r>
            <a:r>
              <a:rPr dirty="0"/>
              <a:t> da </a:t>
            </a:r>
            <a:r>
              <a:rPr dirty="0" err="1"/>
              <a:t>inauguração</a:t>
            </a:r>
            <a:r>
              <a:rPr dirty="0"/>
              <a:t>. Vamos </a:t>
            </a:r>
            <a:r>
              <a:rPr dirty="0" err="1"/>
              <a:t>fazer</a:t>
            </a:r>
            <a:r>
              <a:rPr dirty="0"/>
              <a:t> a </a:t>
            </a:r>
            <a:r>
              <a:rPr dirty="0" err="1"/>
              <a:t>conta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duas </a:t>
            </a:r>
            <a:r>
              <a:rPr dirty="0" err="1"/>
              <a:t>parcelas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A </a:t>
            </a:r>
            <a:r>
              <a:rPr dirty="0" err="1"/>
              <a:t>primeira</a:t>
            </a:r>
            <a:r>
              <a:rPr dirty="0"/>
              <a:t> </a:t>
            </a:r>
            <a:r>
              <a:rPr dirty="0" err="1"/>
              <a:t>parcela</a:t>
            </a:r>
            <a:r>
              <a:rPr dirty="0"/>
              <a:t> é a da </a:t>
            </a:r>
            <a:r>
              <a:rPr dirty="0" err="1"/>
              <a:t>obra</a:t>
            </a:r>
            <a:r>
              <a:rPr dirty="0"/>
              <a:t>, a </a:t>
            </a:r>
            <a:r>
              <a:rPr dirty="0" err="1"/>
              <a:t>implantação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Por metro </a:t>
            </a:r>
            <a:r>
              <a:rPr dirty="0" err="1"/>
              <a:t>quadrado</a:t>
            </a:r>
            <a:r>
              <a:rPr dirty="0"/>
              <a:t> da </a:t>
            </a:r>
            <a:r>
              <a:rPr dirty="0" err="1"/>
              <a:t>camada</a:t>
            </a:r>
            <a:r>
              <a:rPr dirty="0"/>
              <a:t> de </a:t>
            </a:r>
            <a:r>
              <a:rPr dirty="0" err="1"/>
              <a:t>cima</a:t>
            </a:r>
            <a:r>
              <a:rPr dirty="0"/>
              <a:t>, o </a:t>
            </a:r>
            <a:r>
              <a:rPr dirty="0" err="1"/>
              <a:t>asfalto</a:t>
            </a:r>
            <a:r>
              <a:rPr dirty="0"/>
              <a:t> </a:t>
            </a:r>
            <a:r>
              <a:rPr dirty="0" err="1"/>
              <a:t>sai</a:t>
            </a:r>
            <a:r>
              <a:rPr dirty="0"/>
              <a:t> a 73 reais e 72; o </a:t>
            </a:r>
            <a:r>
              <a:rPr dirty="0" err="1"/>
              <a:t>paralelepípedo</a:t>
            </a:r>
            <a:r>
              <a:rPr dirty="0"/>
              <a:t>, a 77 e 08; o </a:t>
            </a:r>
            <a:r>
              <a:rPr dirty="0" err="1"/>
              <a:t>intertravado</a:t>
            </a:r>
            <a:r>
              <a:rPr dirty="0"/>
              <a:t>, a 81 e 46.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valores</a:t>
            </a:r>
            <a:r>
              <a:rPr dirty="0"/>
              <a:t> </a:t>
            </a:r>
            <a:r>
              <a:rPr dirty="0" err="1"/>
              <a:t>ficam</a:t>
            </a:r>
            <a:r>
              <a:rPr dirty="0"/>
              <a:t> </a:t>
            </a:r>
            <a:r>
              <a:rPr dirty="0" err="1"/>
              <a:t>próximos</a:t>
            </a:r>
            <a:r>
              <a:rPr dirty="0"/>
              <a:t>, com o </a:t>
            </a:r>
            <a:r>
              <a:rPr dirty="0" err="1"/>
              <a:t>asfalto</a:t>
            </a:r>
            <a:r>
              <a:rPr dirty="0"/>
              <a:t> um </a:t>
            </a:r>
            <a:r>
              <a:rPr dirty="0" err="1"/>
              <a:t>pouco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barato</a:t>
            </a:r>
            <a:r>
              <a:rPr dirty="0"/>
              <a:t>. Se a </a:t>
            </a:r>
            <a:r>
              <a:rPr dirty="0" err="1"/>
              <a:t>decisão</a:t>
            </a:r>
            <a:r>
              <a:rPr dirty="0"/>
              <a:t> </a:t>
            </a:r>
            <a:r>
              <a:rPr dirty="0" err="1"/>
              <a:t>parasse</a:t>
            </a:r>
            <a:r>
              <a:rPr dirty="0"/>
              <a:t> </a:t>
            </a:r>
            <a:r>
              <a:rPr dirty="0" err="1"/>
              <a:t>aqui</a:t>
            </a:r>
            <a:r>
              <a:rPr dirty="0"/>
              <a:t>, o </a:t>
            </a:r>
            <a:r>
              <a:rPr dirty="0" err="1"/>
              <a:t>asfalto</a:t>
            </a:r>
            <a:r>
              <a:rPr dirty="0"/>
              <a:t> </a:t>
            </a:r>
            <a:r>
              <a:rPr dirty="0" err="1"/>
              <a:t>ganharia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Para a </a:t>
            </a:r>
            <a:r>
              <a:rPr dirty="0" err="1"/>
              <a:t>comparação</a:t>
            </a:r>
            <a:r>
              <a:rPr dirty="0"/>
              <a:t> ser </a:t>
            </a:r>
            <a:r>
              <a:rPr dirty="0" err="1"/>
              <a:t>justa</a:t>
            </a:r>
            <a:r>
              <a:rPr dirty="0"/>
              <a:t>, a Nota </a:t>
            </a:r>
            <a:r>
              <a:rPr dirty="0" err="1"/>
              <a:t>considerou</a:t>
            </a:r>
            <a:r>
              <a:rPr dirty="0"/>
              <a:t> a </a:t>
            </a:r>
            <a:r>
              <a:rPr dirty="0" err="1"/>
              <a:t>mesma</a:t>
            </a:r>
            <a:r>
              <a:rPr dirty="0"/>
              <a:t> base para as </a:t>
            </a:r>
            <a:r>
              <a:rPr dirty="0" err="1"/>
              <a:t>três</a:t>
            </a:r>
            <a:r>
              <a:rPr dirty="0"/>
              <a:t> </a:t>
            </a:r>
            <a:r>
              <a:rPr dirty="0" err="1"/>
              <a:t>soluções</a:t>
            </a:r>
            <a:r>
              <a:rPr dirty="0"/>
              <a:t> e </a:t>
            </a:r>
            <a:r>
              <a:rPr dirty="0" err="1"/>
              <a:t>usou</a:t>
            </a:r>
            <a:r>
              <a:rPr dirty="0"/>
              <a:t> a </a:t>
            </a:r>
            <a:r>
              <a:rPr dirty="0" err="1"/>
              <a:t>tabela</a:t>
            </a:r>
            <a:r>
              <a:rPr dirty="0"/>
              <a:t> </a:t>
            </a:r>
            <a:r>
              <a:rPr dirty="0" err="1"/>
              <a:t>oficial</a:t>
            </a:r>
            <a:r>
              <a:rPr dirty="0"/>
              <a:t> de </a:t>
            </a:r>
            <a:r>
              <a:rPr dirty="0" err="1"/>
              <a:t>preços</a:t>
            </a:r>
            <a:r>
              <a:rPr dirty="0"/>
              <a:t>, o SINAPI de </a:t>
            </a:r>
            <a:r>
              <a:rPr dirty="0" err="1"/>
              <a:t>setembro</a:t>
            </a:r>
            <a:r>
              <a:rPr dirty="0"/>
              <a:t> de 2025.</a:t>
            </a:r>
          </a:p>
          <a:p>
            <a:endParaRPr dirty="0"/>
          </a:p>
          <a:p>
            <a:r>
              <a:rPr dirty="0" err="1"/>
              <a:t>Transição</a:t>
            </a:r>
            <a:r>
              <a:rPr dirty="0"/>
              <a:t>: "Só </a:t>
            </a:r>
            <a:r>
              <a:rPr dirty="0" err="1"/>
              <a:t>que</a:t>
            </a:r>
            <a:r>
              <a:rPr dirty="0"/>
              <a:t> a </a:t>
            </a:r>
            <a:r>
              <a:rPr dirty="0" err="1"/>
              <a:t>obra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acaba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inauguração</a:t>
            </a:r>
            <a:r>
              <a:rPr dirty="0"/>
              <a:t>. Vem a </a:t>
            </a:r>
            <a:r>
              <a:rPr dirty="0" err="1"/>
              <a:t>segunda</a:t>
            </a:r>
            <a:r>
              <a:rPr dirty="0"/>
              <a:t> </a:t>
            </a:r>
            <a:r>
              <a:rPr dirty="0" err="1"/>
              <a:t>parcela</a:t>
            </a:r>
            <a:r>
              <a:rPr dirty="0"/>
              <a:t>."</a:t>
            </a:r>
          </a:p>
          <a:p>
            <a:endParaRPr dirty="0"/>
          </a:p>
          <a:p>
            <a:r>
              <a:rPr dirty="0"/>
              <a:t>Fonte: NT 01/2026, </a:t>
            </a:r>
            <a:r>
              <a:rPr dirty="0" err="1"/>
              <a:t>itens</a:t>
            </a:r>
            <a:r>
              <a:rPr dirty="0"/>
              <a:t> IV-a e IV-g; </a:t>
            </a:r>
            <a:r>
              <a:rPr dirty="0" err="1"/>
              <a:t>texto</a:t>
            </a:r>
            <a:r>
              <a:rPr dirty="0"/>
              <a:t> </a:t>
            </a:r>
            <a:r>
              <a:rPr dirty="0" err="1"/>
              <a:t>técnico</a:t>
            </a:r>
            <a:r>
              <a:rPr dirty="0"/>
              <a:t>, item 7.3.1 (p. 49-50) e </a:t>
            </a:r>
            <a:r>
              <a:rPr dirty="0" err="1"/>
              <a:t>Apêndice</a:t>
            </a:r>
            <a:r>
              <a:rPr dirty="0"/>
              <a:t> A (p. 67-70).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13:45]</a:t>
            </a:r>
          </a:p>
          <a:p>
            <a:endParaRPr/>
          </a:p>
          <a:p>
            <a:r>
              <a:t>A segunda parcela é a manutenção e a reabilitação ao longo de cinquenta anos, trazidas para o valor de hoje.</a:t>
            </a:r>
          </a:p>
          <a:p>
            <a:endParaRPr/>
          </a:p>
          <a:p>
            <a:r>
              <a:t>Aqui a diferença aparece. No asfalto, manter a rua custa o equivalente a 63,56% do que se gastou para fazer: 46 reais e 86 por metro quadrado. No intertravado, 2,87%; no paralelepípedo, 2,30%. Menos de três reais por metro quadrado.</a:t>
            </a:r>
          </a:p>
          <a:p>
            <a:endParaRPr/>
          </a:p>
          <a:p>
            <a:r>
              <a:t>Essa estimativa vem de um estudo norte-americano que comparou o intertravado com o asfalto. Para o paralelepípedo, a Nota usou a mesma base do intertravado, sem a troca de peças trincadas, porque a pedra de boa qualidade não quebra.</a:t>
            </a:r>
          </a:p>
          <a:p>
            <a:endParaRPr/>
          </a:p>
          <a:p>
            <a:r>
              <a:t>Transição: "Agora vamos somar as duas parcelas."</a:t>
            </a:r>
          </a:p>
          <a:p>
            <a:endParaRPr/>
          </a:p>
          <a:p>
            <a:r>
              <a:t>Fonte: NT 01/2026, item IV-a; texto técnico, item 7.3.2 (p. 50-53) e Apêndice B (p. 71-72).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14:45]</a:t>
            </a:r>
          </a:p>
          <a:p>
            <a:endParaRPr/>
          </a:p>
          <a:p>
            <a:r>
              <a:t>Somadas as duas parcelas, a conta muda de lado. Pensem em dois carros: um é mais barato na loja, mas vive na oficina; o outro custa um pouco mais, mas quase não dá manutenção. Qual sai mais caro em dez anos?</a:t>
            </a:r>
          </a:p>
          <a:p>
            <a:endParaRPr/>
          </a:p>
          <a:p>
            <a:r>
              <a:t>Com a rua é igual. No ciclo de vida, o asfalto fica em cerca de 121 reais por metro quadrado; o intertravado, em 84; o paralelepípedo, em 79.</a:t>
            </a:r>
          </a:p>
          <a:p>
            <a:endParaRPr/>
          </a:p>
          <a:p>
            <a:r>
              <a:t>Agora as ressalvas, porque elas fazem parte da mensagem: é uma simulação, nas condições avaliadas. Compara só a camada de cima, considera tráfego leve e horizonte de cinquenta anos. A própria Nota chama esse resultado de indicativo relevante, e não de preço de obra: cada caso exige o seu orçamento. E a lei de licitações manda olhar justamente isso: o resultado mais vantajoso, considerando o ciclo de vida.</a:t>
            </a:r>
          </a:p>
          <a:p>
            <a:endParaRPr/>
          </a:p>
          <a:p>
            <a:r>
              <a:rPr lang="pt-BR"/>
              <a:t>Transição: "Segunda pergunta, que decorre dessa conta: a prefeitura consegue manter essa rua?"</a:t>
            </a:r>
          </a:p>
          <a:p>
            <a:endParaRPr/>
          </a:p>
          <a:p>
            <a:r>
              <a:t>Fonte: NT 01/2026, item IV-a; texto técnico, item 7.3 e Fig. 28 (p. 47-54). Valores em R$/m², como publicados.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22:30]</a:t>
            </a:r>
          </a:p>
          <a:p>
            <a:endParaRPr/>
          </a:p>
          <a:p>
            <a:r>
              <a:rPr lang="pt-BR"/>
              <a:t>Segunda pergunta, e ela decorre da conta: a prefeitura consegue manter?</a:t>
            </a:r>
          </a:p>
          <a:p>
            <a:endParaRPr/>
          </a:p>
          <a:p>
            <a:r>
              <a:t>A obra se paga uma vez; a manutenção, todo ano. A Nota pede que o gestor avalie a capacidade financeira do município não só para implantar, mas sobretudo para manter a rua em boas condições ao longo de toda a vida útil.</a:t>
            </a:r>
          </a:p>
          <a:p>
            <a:endParaRPr/>
          </a:p>
          <a:p>
            <a:r>
              <a:t>As fotos mostram o que acontece quando a manutenção não vem: a trinca avança, o buraco se abre e a via chega a ser tomada pelo mato. Sem manutenção, qualquer </a:t>
            </a:r>
            <a:r>
              <a:rPr lang="pt-BR"/>
              <a:t>pavimento</a:t>
            </a:r>
            <a:r>
              <a:t> se deteriora.</a:t>
            </a:r>
          </a:p>
          <a:p>
            <a:endParaRPr/>
          </a:p>
          <a:p>
            <a:r>
              <a:t>E a faixa azul traz a observação da própria Nota: os custos de implantação podem ser próximos, mas o asfalto tende a exigir mais manutenção ao longo dos anos. Esse peso precisa caber no orçamento.</a:t>
            </a:r>
          </a:p>
          <a:p>
            <a:endParaRPr/>
          </a:p>
          <a:p>
            <a:r>
              <a:rPr lang="pt-BR"/>
              <a:t>Transição: "Se a manutenção é certa, importa saber como ela acontece: é fácil consertar?"</a:t>
            </a:r>
          </a:p>
          <a:p>
            <a:endParaRPr/>
          </a:p>
          <a:p>
            <a:r>
              <a:t>Fonte: NT 01/2026, item IV-g; texto técnico, p. 54 e Conclusão (p. 60-61).</a:t>
            </a:r>
          </a:p>
          <a:p>
            <a:r>
              <a:t>Fotos: vias no Piauí, acervo DFINFRA/TCE-PI.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19:00]</a:t>
            </a:r>
          </a:p>
          <a:p>
            <a:endParaRPr/>
          </a:p>
          <a:p>
            <a:r>
              <a:rPr lang="pt-BR"/>
              <a:t>Terceira pergunta: quando a rua precisar de reparo, o conserto é simples?</a:t>
            </a:r>
          </a:p>
          <a:p>
            <a:endParaRPr/>
          </a:p>
          <a:p>
            <a:r>
              <a:t>Na foto da esquerda, um reparo em calçamento: retiram-se as peças, corrige-se a base e as mesmas peças voltam ao lugar, com liberação rápida da via. Na da direita, o asfalto: é preciso romper e recompor a camada, o remendo permanece e há risco de o defeito voltar.</a:t>
            </a:r>
          </a:p>
          <a:p>
            <a:endParaRPr/>
          </a:p>
          <a:p>
            <a:r>
              <a:t>Por isso a Nota indica preferência técnica pelo intertravado e pelo paralelepípedo nos locais onde se preveem intervenções frequentes.</a:t>
            </a:r>
          </a:p>
          <a:p>
            <a:endParaRPr/>
          </a:p>
          <a:p>
            <a:r>
              <a:t>Transição: "E uma das intervenções mais comuns nas nossas ruas leva a uma situação que eu gostaria que vocês decidissem."</a:t>
            </a:r>
          </a:p>
          <a:p>
            <a:endParaRPr/>
          </a:p>
          <a:p>
            <a:r>
              <a:t>Fonte: NT 01/2026, item IV-e; texto técnico, p. 27-30 e 42-43. Foto da direita: remendo em asfalto, Fig. 21 da Nota (DFINFRA/TCE-PI).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[1:30 · acumulado 21:30]</a:t>
            </a:r>
          </a:p>
          <a:p>
            <a:endParaRPr/>
          </a:p>
          <a:p>
            <a:r>
              <a:t>Quem respondeu B está alinhado com a Nota. É o problema que antecipamos ao falar do paralelepípedo e do asfalto: a vala que afunda depois da obra.</a:t>
            </a:r>
          </a:p>
          <a:p>
            <a:endParaRPr/>
          </a:p>
          <a:p>
            <a:r>
              <a:t>A lógica é simples. Toda rede de água e esgoto precisa, mais cedo ou mais tarde, de reparo, ligação nova, manutenção. Com o novo marco do saneamento, que prevê universalizar o serviço até 2033, e com a concessão de água e esgoto em andamento no Piauí, muitas ruas ainda vão ser abertas.</a:t>
            </a:r>
          </a:p>
          <a:p>
            <a:endParaRPr/>
          </a:p>
          <a:p>
            <a:r>
              <a:t>Nos </a:t>
            </a:r>
            <a:r>
              <a:rPr lang="pt-BR"/>
              <a:t>pavimentos</a:t>
            </a:r>
            <a:r>
              <a:t> modulares, pedra e bloco, tira-se as peças, abre-se a vala, conserta-se e as mesmas peças voltam ao lugar. No intertravado, a Nota cita estudo que fala em cerca de 95% das peças reaproveitadas. No asfalto, é preciso cortar e remendar, e a foto mostra o que acontece muitas vezes depois: o remendo afunda. É uma rua de Teresina, depois da implantação de rede de esgoto.</a:t>
            </a:r>
          </a:p>
          <a:p>
            <a:endParaRPr/>
          </a:p>
          <a:p>
            <a:r>
              <a:t>Por isso a Nota orienta três coisas: sempre que possível, pavimentar depois da rede; se a rede vem logo, preferir </a:t>
            </a:r>
            <a:r>
              <a:rPr lang="pt-BR"/>
              <a:t>pavimento</a:t>
            </a:r>
            <a:r>
              <a:t> fácil de desmontar; e, se o asfalto tiver de vir antes, exigir recomposição completa da base e da capa.</a:t>
            </a:r>
          </a:p>
          <a:p>
            <a:endParaRPr/>
          </a:p>
          <a:p>
            <a:r>
              <a:rPr lang="pt-BR"/>
              <a:t>Transição: "Quinta pergunta: depois do que passa por baixo, o que passa por cima. Quanto tráfego a rua recebe?"</a:t>
            </a:r>
          </a:p>
          <a:p>
            <a:endParaRPr/>
          </a:p>
          <a:p>
            <a:r>
              <a:t>Fonte: NT 01/2026, itens IV-e e IV-f; texto técnico, item 7.1 (p. 40-44). Ilustração original, esquemática.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[1:30 · acumulado 16:15]</a:t>
            </a:r>
          </a:p>
          <a:p>
            <a:endParaRPr/>
          </a:p>
          <a:p>
            <a:r>
              <a:rPr lang="pt-BR"/>
              <a:t>Quinta pergunta: quanto tráfego essa rua recebe? Uma rua residencial, onde passam os carros dos moradores, bicicleta e gente a pé, é uma coisa. Uma avenida com ônibus e caminhão é outra.</a:t>
            </a:r>
          </a:p>
          <a:p>
            <a:endParaRPr/>
          </a:p>
          <a:p>
            <a:r>
              <a:t>A Nota associa cada </a:t>
            </a:r>
            <a:r>
              <a:rPr lang="pt-BR"/>
              <a:t>pavimento</a:t>
            </a:r>
            <a:r>
              <a:t> a uma velocidade desejável. O paralelepípedo, por ser mais irregular, combina com ruas locais e tranquilas, até uns 30 quilômetros por hora; ele até ajuda a segurar a velocidade perto de escolas e casas. O intertravado vai bem em ruas de bairro com comércio e em vias coletoras, até uns 40. E o asfalto é indicado para avenidas e corredores, onde se quer fluidez e velocidade acima de 50.</a:t>
            </a:r>
          </a:p>
          <a:p>
            <a:endParaRPr/>
          </a:p>
          <a:p>
            <a:r>
              <a:t>Reparem: isso joga a favor do asfalto onde ele faz sentido. Ninguém está dizendo que asfalto é ruim. Ele tem o seu lugar.</a:t>
            </a:r>
          </a:p>
          <a:p>
            <a:endParaRPr/>
          </a:p>
          <a:p>
            <a:r>
              <a:t>E uma ressalva da própria Nota: são indicações, não regras fixas. Com projeto adequado, o intertravado pode até receber tráfego pesado. E, na fase de projeto, o tráfego tem de ser calculado em estudo próprio, não no olho.</a:t>
            </a:r>
          </a:p>
          <a:p>
            <a:endParaRPr/>
          </a:p>
          <a:p>
            <a:r>
              <a:rPr lang="pt-BR"/>
              <a:t>Transição: "Sexta pergunta: e quando vem a chuva, para onde vai a água?"</a:t>
            </a:r>
          </a:p>
          <a:p>
            <a:endParaRPr/>
          </a:p>
          <a:p>
            <a:r>
              <a:t>Fonte: NT 01/2026, item IV-b; texto técnico, item 7.2 e Fig. 26 (p. 44-47).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Duas ruas, duas realidades. De um lado, a rua de bairro: poucos carros, pedestres, crianças, baixa velocidade. Do outro, o corredor de ônibus: veículos pesados passando o dia inteiro, em velocidade maior. O pavimento que serve a uma não é, necessariamente, o que serve à outra. É isso que a pergunta 5 investiga: a intensidade, o peso e o tipo dos veículos.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0592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18:15]</a:t>
            </a:r>
          </a:p>
          <a:p>
            <a:endParaRPr/>
          </a:p>
          <a:p>
            <a:r>
              <a:rPr lang="pt-BR"/>
              <a:t>Sexta pergunta: para onde vai a água da chuva?</a:t>
            </a:r>
          </a:p>
          <a:p>
            <a:endParaRPr/>
          </a:p>
          <a:p>
            <a:r>
              <a:t>No </a:t>
            </a:r>
            <a:r>
              <a:rPr lang="pt-BR"/>
              <a:t>pavimento</a:t>
            </a:r>
            <a:r>
              <a:t> de pedra ou de bloco existe uma junta entre cada peça. Parte da água entra por ali e infiltra no solo. No asfalto, a superfície é fechada: a água escorre toda para a sarjeta, e a rua precisa de um sistema de drenagem mais robusto.</a:t>
            </a:r>
          </a:p>
          <a:p>
            <a:endParaRPr/>
          </a:p>
          <a:p>
            <a:r>
              <a:t>A Nota usa a palavra "indicativamente" aqui, e eu respeito isso: é uma tendência a favor dos </a:t>
            </a:r>
            <a:r>
              <a:rPr lang="pt-BR"/>
              <a:t>pavimentos</a:t>
            </a:r>
            <a:r>
              <a:t> modulares, não garantia de que a rua não vai alagar. Em qualquer </a:t>
            </a:r>
            <a:r>
              <a:rPr lang="pt-BR"/>
              <a:t>pavimento</a:t>
            </a:r>
            <a:r>
              <a:t>, drenagem ruim acaba estragando a rua.</a:t>
            </a:r>
          </a:p>
          <a:p>
            <a:endParaRPr/>
          </a:p>
          <a:p>
            <a:r>
              <a:rPr lang="pt-BR"/>
              <a:t>Transição: "Sétima e última pergunta, e essa é muito nossa: o calor."</a:t>
            </a:r>
          </a:p>
          <a:p>
            <a:endParaRPr/>
          </a:p>
          <a:p>
            <a:r>
              <a:t>Fonte: NT 01/2026, item IV-d; texto técnico, Introdução (p. 6) e cap. 6 (p. 34-38).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Deixe a chuva cair. No asfalto, a água não tem para onde ir: forma uma lâmina e corre para a sarjeta, e toda essa vazão precisa ser absorvida pela rede de drenagem. No pavimento modular, parte da água passa pelas juntas e volta ao solo, o que alivia a drenagem e ajuda a prevenir alagamentos. Não é que um pavimento seja melhor que o outro em tudo: é que a drenagem precisa ser pensada junto com a escolha do pavimento.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1870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[1:15 · acumulado 17:30]</a:t>
            </a:r>
          </a:p>
          <a:p>
            <a:endParaRPr/>
          </a:p>
          <a:p>
            <a:r>
              <a:rPr lang="pt-BR"/>
              <a:t>Sétima e última pergunta: o calor. A equipe que elaborou a Nota foi para a rua em Teresina, com termômetro infravermelho, e mediu a temperatura da superfície de cada pavimento das sete da manhã às sete da noite. O gráfico é o resultado. Perto do meio-dia, o asfalto chegou a 72 graus; o paralelepípedo, 64; o intertravado, 58. A linha de baixo é a temperatura do ar.</a:t>
            </a:r>
          </a:p>
          <a:p>
            <a:endParaRPr lang="pt-BR"/>
          </a:p>
          <a:p>
            <a:r>
              <a:t>Por que isso acontece? O asfalto é escuro: absorve muito sol e devolve esse calor para o ambiente. </a:t>
            </a:r>
            <a:r>
              <a:rPr lang="pt-BR"/>
              <a:t>Pavimentos</a:t>
            </a:r>
            <a:r>
              <a:t> mais claros refletem mais.</a:t>
            </a:r>
          </a:p>
          <a:p>
            <a:endParaRPr/>
          </a:p>
          <a:p>
            <a:r>
              <a:t>E reparem no horário: a diferença aparece justamente quando as pessoas estão na rua, indo trabalhar, levando criança na escola. A Nota cita ainda um estudo em Sobral, no Ceará, em que o ar perto do asfalto ficou, em média, entre meio grau e pouco mais de um grau mais quente.</a:t>
            </a:r>
          </a:p>
          <a:p>
            <a:endParaRPr/>
          </a:p>
          <a:p>
            <a:r>
              <a:t>Um cuidado de honestidade, que está no quadro: são medições de um dia, na superfície. Mostram uma tendência, não um número fixo.</a:t>
            </a:r>
          </a:p>
          <a:p>
            <a:endParaRPr/>
          </a:p>
          <a:p>
            <a:r>
              <a:rPr lang="pt-BR"/>
              <a:t>Transição: "Juntando tudo o que vimos, como fica cada pavimento?"</a:t>
            </a:r>
          </a:p>
          <a:p>
            <a:endParaRPr/>
          </a:p>
          <a:p>
            <a:r>
              <a:t>Fonte: NT 01/2026, item IV-c; texto técnico, item 7.4 (p. 55-59), com Sousa et al. (2017) e relatório ICPI/Stantec.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Três pavimentos, o mesmo sol de Teresina. Imagine as ruas vistas por uma câmera térmica. O asfalto, escuro, absorve a radiação e devolve calor ao ambiente: chegou a 72 °C perto do meio-dia. O paralelepípedo, de rocha mais clara, ficou em 64 °C. O intertravado registrou 58 °C, a menor temperatura das três medições. São até 14 °C de diferença na superfície, justamente no horário em que as pessoas circulam. As cores são ilustrativas; os números foram medidos pela equipe da Nota.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9227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23:30]</a:t>
            </a:r>
          </a:p>
          <a:p>
            <a:endParaRPr/>
          </a:p>
          <a:p>
            <a:r>
              <a:t>A conclusão da Nota é equilibrada, e eu faço questão de mostrar assim.</a:t>
            </a:r>
          </a:p>
          <a:p>
            <a:endParaRPr/>
          </a:p>
          <a:p>
            <a:r>
              <a:t>O paralelepípedo se encaixa em ruas locais, tranquilas, e em áreas de valor paisagístico. É durável quando a pedra é boa. Mas pede atenção à qualidade da rocha: no Piauí se usa muito arenito, de resistência muito variável, e há o risco de peças pequenas demais, porque a pedra é vendida por milheiro.</a:t>
            </a:r>
          </a:p>
          <a:p>
            <a:endParaRPr/>
          </a:p>
          <a:p>
            <a:r>
              <a:t>O intertravado vai bem em ruas de bairro, vias coletoras e praças. É rápido de executar, fácil de recompor e teve o melhor desempenho térmico nas medições. Pede base e meio-fio bem feitos e blocos dentro da norma.</a:t>
            </a:r>
          </a:p>
          <a:p>
            <a:endParaRPr/>
          </a:p>
          <a:p>
            <a:r>
              <a:t>O asfalto é o indicado para avenidas e corredores, com tráfego pesado e velocidade maior. Dá conforto e fluidez. Em compensação, tende a custar mais para manter, esquenta mais e sofre com os remendos.</a:t>
            </a:r>
          </a:p>
          <a:p>
            <a:endParaRPr/>
          </a:p>
          <a:p>
            <a:r>
              <a:t>Não existe campeão absoluto. Existe o </a:t>
            </a:r>
            <a:r>
              <a:rPr lang="pt-BR"/>
              <a:t>pavimento</a:t>
            </a:r>
            <a:r>
              <a:t> certo para cada rua.</a:t>
            </a:r>
          </a:p>
          <a:p>
            <a:endParaRPr/>
          </a:p>
          <a:p>
            <a:r>
              <a:t>Transição: "A Nota organiza esse raciocínio em um fluxograma."</a:t>
            </a:r>
          </a:p>
          <a:p>
            <a:endParaRPr/>
          </a:p>
          <a:p>
            <a:r>
              <a:t>Fonte: NT 01/2026, item IV; texto técnico, itens 5, 7.2 a 7.4 e Conclusão (p. 19-34, 44-62).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 · acumulado 24:30]</a:t>
            </a:r>
          </a:p>
          <a:p>
            <a:endParaRPr/>
          </a:p>
          <a:p>
            <a:r>
              <a:t>A própria Nota chama este fluxograma de recomendatório. Eu redesenhei para ficar legível na tela, com o mesmo conteúdo.</a:t>
            </a:r>
          </a:p>
          <a:p>
            <a:endParaRPr/>
          </a:p>
          <a:p>
            <a:r>
              <a:t>Começa sempre pelo tráfego. Rua de baixa demanda: há restrição de orçamento? Se há, paralelepípedo; se não há, intertravado.</a:t>
            </a:r>
          </a:p>
          <a:p>
            <a:endParaRPr/>
          </a:p>
          <a:p>
            <a:r>
              <a:t>Rua de alta demanda, como uma avenida: há restrição urbanística ao asfalto? Se não há, asfalto; se há, intertravado.</a:t>
            </a:r>
          </a:p>
          <a:p>
            <a:endParaRPr/>
          </a:p>
          <a:p>
            <a:r>
              <a:t>No meio, a rua de demanda média pede mais cuidado: vai ter obra de saneamento? Se vai, volta para a pergunta do orçamento e fica com um </a:t>
            </a:r>
            <a:r>
              <a:rPr lang="pt-BR"/>
              <a:t>pavimento</a:t>
            </a:r>
            <a:r>
              <a:t> modular. Se não vai, pergunta-se sobre a necessidade de conforto térmico e, depois, de novo sobre o orçamento.</a:t>
            </a:r>
          </a:p>
          <a:p>
            <a:endParaRPr/>
          </a:p>
          <a:p>
            <a:r>
              <a:t>Importante: o fluxograma indica o caminho, mas não substitui o estudo. A escolha precisa ser confirmada e justificada no estudo técnico preliminar.</a:t>
            </a:r>
          </a:p>
          <a:p>
            <a:endParaRPr/>
          </a:p>
          <a:p>
            <a:r>
              <a:t>Transição: "Vamos testar esse caminho em duas ruas."</a:t>
            </a:r>
          </a:p>
          <a:p>
            <a:endParaRPr/>
          </a:p>
          <a:p>
            <a:r>
              <a:t>Fonte: texto técnico da NT 01/2026, fluxograma "Recomendações de pavimento para cada tipo de via" (p. 66), redesenhado com o mesmo conteúdo.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[1:45 · acumulado 26:15 · INTERAÇÃO 3 (o resultado da avenida aparece no clique)]</a:t>
            </a:r>
          </a:p>
          <a:p>
            <a:endParaRPr/>
          </a:p>
          <a:p>
            <a:r>
              <a:t>São duas ruas imaginárias. Não são ruas de Simplício Mendes nem de nenhuma cidade específica, e não há valores aqui, só o raciocínio.</a:t>
            </a:r>
          </a:p>
          <a:p>
            <a:endParaRPr/>
          </a:p>
          <a:p>
            <a:r>
              <a:t>Primeira: uma rua de bairro, residencial. Passam os carros dos moradores, gente a pé, bicicleta. Tráfego baixo. A rede de esgoto está prevista, então a Nota orienta pavimentar depois da rede ou usar </a:t>
            </a:r>
            <a:r>
              <a:rPr lang="pt-BR"/>
              <a:t>pavimento</a:t>
            </a:r>
            <a:r>
              <a:t> modular. E o orçamento decide entre os dois: com restrição, paralelepípedo, com pedra de qualidade comprovada; sem restrição, intertravado. Tudo registrado no estudo técnico.</a:t>
            </a:r>
          </a:p>
          <a:p>
            <a:endParaRPr/>
          </a:p>
          <a:p>
            <a:r>
              <a:t>Segunda: uma avenida com linha de ônibus, caminhões e velocidade acima de 50. Tráfego alto. E não há restrição urbanística ao asfalto.</a:t>
            </a:r>
          </a:p>
          <a:p>
            <a:endParaRPr/>
          </a:p>
          <a:p>
            <a:r>
              <a:t>[Perguntar à plateia: "E aqui, qual </a:t>
            </a:r>
            <a:r>
              <a:rPr lang="pt-BR"/>
              <a:t>pavimento</a:t>
            </a:r>
            <a:r>
              <a:t> vocês indicariam?" Ouvir duas ou três respostas. Clicar para mostrar o resultado.]</a:t>
            </a:r>
          </a:p>
          <a:p>
            <a:endParaRPr/>
          </a:p>
          <a:p>
            <a:r>
              <a:t>Asfalto. E é a escolha certa para essa via. Reparem: as mesmas perguntas levaram a resultados diferentes. Cada rua pede o seu pavimento.</a:t>
            </a:r>
          </a:p>
          <a:p>
            <a:endParaRPr/>
          </a:p>
          <a:p>
            <a:r>
              <a:t>Transição: "E essa escolha não pode ficar só na cabeça de quem decide. Precisa estar no papel."</a:t>
            </a:r>
          </a:p>
          <a:p>
            <a:endParaRPr/>
          </a:p>
          <a:p>
            <a:r>
              <a:t>Aplicação do fluxograma (texto técnico, p. 66) e dos itens IV-b e IV-f da NT 01/2026 a situações imaginárias, sem valores.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[0:45 · acumulado 28:30]</a:t>
            </a:r>
          </a:p>
          <a:p>
            <a:endParaRPr lang="pt-BR"/>
          </a:p>
          <a:p>
            <a:r>
              <a:rPr lang="pt-BR"/>
              <a:t>Antes de pavimentar uma rua, sete perguntas, na ordem da Nota: o custo na vida inteira da obra, o tráfego, o calor, a água da chuva, a facilidade de conserto, as redes debaixo da rua e a capacidade de manter.</a:t>
            </a:r>
          </a:p>
          <a:p>
            <a:endParaRPr lang="pt-BR"/>
          </a:p>
          <a:p>
            <a:r>
              <a:rPr lang="pt-BR"/>
              <a:t>E lembram da escolha que vocês fizeram lá no começo? [Pausa.] Alguém mudou de ideia? Alguém continuaria com a mesma, mas agora sabendo por quê?</a:t>
            </a:r>
          </a:p>
          <a:p>
            <a:endParaRPr lang="pt-BR"/>
          </a:p>
          <a:p>
            <a:r>
              <a:rPr lang="pt-BR"/>
              <a:t>[Ouvir uma ou duas respostas rápidas, se houver tempo.]</a:t>
            </a:r>
          </a:p>
          <a:p>
            <a:endParaRPr lang="pt-BR"/>
          </a:p>
          <a:p>
            <a:r>
              <a:rPr lang="pt-BR"/>
              <a:t>Qualquer das duas respostas é boa, desde que venha das perguntas certas.</a:t>
            </a:r>
          </a:p>
          <a:p>
            <a:endParaRPr lang="pt-BR"/>
          </a:p>
          <a:p>
            <a:r>
              <a:rPr lang="pt-BR"/>
              <a:t>Transição: "Para terminar, uma mensagem."</a:t>
            </a:r>
          </a:p>
          <a:p>
            <a:endParaRPr lang="pt-BR"/>
          </a:p>
          <a:p>
            <a:r>
              <a:rPr lang="pt-BR"/>
              <a:t>Síntese dos fatores do item IV, alíneas a a g, da NT 01/2026.</a:t>
            </a:r>
          </a:p>
          <a:p>
            <a:endParaRPr lang="pt-BR"/>
          </a:p>
          <a:p>
            <a:r>
              <a:rPr lang="pt-BR"/>
              <a:t>Subtítulos das sete perguntas (saíram do slide): 1 custo na vida inteira da obra: implantação, manutenção e recomposições; 2 a prefeitura consegue manter: capacidade financeira ao longo dos anos; 3 é fácil consertar: reparo, reaproveitamento e liberação da via; 4 o que há, ou haverá, embaixo da rua: redes de água e esgoto previstas; 5 tráfego: intensidade, peso e tipo dos veículos; 6 água da chuva: permeabilidade e drenagem; 7 calor: conforto térmico e ilhas de calor.</a:t>
            </a:r>
          </a:p>
          <a:p>
            <a:endParaRPr lang="pt-BR"/>
          </a:p>
          <a:p>
            <a:r>
              <a:rPr lang="pt-BR"/>
              <a:t>ETP: a comparação e a escolha precisam ficar registradas no Estudo Técnico Preliminar (Lei nº 14.133/2021, art. 18), como no slide 'A escolha precisa estar no papel'.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ECB4E-4B05-4058-BD49-822546B19D20}" type="slidenum">
              <a:rPr lang="pt-BR" altLang="pt-BR" smtClean="0"/>
              <a:pPr/>
              <a:t>33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8820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[0:45 · acumulado 29:15 · folga de 0:45 para transições e respostas]</a:t>
            </a:r>
          </a:p>
          <a:p>
            <a:endParaRPr/>
          </a:p>
          <a:p>
            <a:r>
              <a:t>A mensagem que o Tribunal quer deixar com esta Nota não é "use este </a:t>
            </a:r>
            <a:r>
              <a:rPr lang="pt-BR"/>
              <a:t>pavimento</a:t>
            </a:r>
            <a:r>
              <a:t>" ou "não use aquele". É: estude a rua antes de decidir, e faça a conta pela vida inteira da obra.</a:t>
            </a:r>
          </a:p>
          <a:p>
            <a:endParaRPr/>
          </a:p>
          <a:p>
            <a:r>
              <a:t>Decisão bem fundamentada é recurso público bem empregado. Quem ganha é quem mora na rua e quem paga a conta, que somos todos nós.</a:t>
            </a:r>
          </a:p>
          <a:p>
            <a:endParaRPr/>
          </a:p>
          <a:p>
            <a:r>
              <a:t>A Nota completa está no portal do Tribunal, e o QR code na tela leva direto a ela. Muito obrigado. Fico à disposição para as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8DDFE3AA-17E3-02D3-2E40-09662D436B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401638"/>
            <a:ext cx="12225338" cy="456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06E5DFC-611D-B9A9-B73E-F6797AAABBDF}"/>
              </a:ext>
            </a:extLst>
          </p:cNvPr>
          <p:cNvSpPr/>
          <p:nvPr userDrawn="1"/>
        </p:nvSpPr>
        <p:spPr>
          <a:xfrm>
            <a:off x="11353800" y="5995988"/>
            <a:ext cx="606425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2C656B-4D87-B962-8961-7408FD7D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D8155B2-7A04-42ED-9009-D53827871DC5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8EBC36-4849-B226-FCD6-0CAC436F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5ADDEE-1615-F31E-B078-2559FD10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97840A51-F16E-4A7D-8E3C-DF2CC17F7FF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061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46464E30-5145-0302-7861-877510915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4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9AFBA8-D112-0D81-515D-3DC250B3B3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5AD69E6-C096-47A2-8603-B2329551CCBC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45291A-1D8A-1A48-2068-C7AA0B67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6D067B-1A72-B8F0-6C98-DBFFC363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90D77448-6F50-48BD-9B2F-942B050994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932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A40D34FA-00B0-F024-B2E3-A975BA858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396665-00B5-41EE-E3E1-BF3814F4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3C7A97C-E962-4004-9620-7BABFE6D5B92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BE8985-40A8-115D-6F93-3DFB2CA0F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8925F2-0D49-17AB-B64A-C9A93836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22E435E-D47F-4FAC-8C5C-A6AF00921BE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0927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29536205-6366-F7BC-9C13-DD163340C6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C71ACC9-9D6F-5A63-0AA4-53B6F6768F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FB2D2D-F583-449D-AB56-AE60A26106D2}" type="datetimeFigureOut">
              <a:rPr lang="pt-BR"/>
              <a:pPr>
                <a:defRPr/>
              </a:pPr>
              <a:t>28/10/2026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86C83B-2D74-3126-A406-2115A5E5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F6FADFC-2F1F-60C4-7C5D-17C34F877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D0B93457-D673-47A3-B4D6-191072FADDE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922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6202DEF3-AF73-71BA-69CB-3B65D46762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2423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7C00B60-0F3A-20FA-C025-BFBF89E74807}"/>
              </a:ext>
            </a:extLst>
          </p:cNvPr>
          <p:cNvSpPr/>
          <p:nvPr userDrawn="1"/>
        </p:nvSpPr>
        <p:spPr>
          <a:xfrm>
            <a:off x="0" y="0"/>
            <a:ext cx="12192000" cy="1603375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50BBD58B-1066-8B5B-BA95-2F60386AC2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1538"/>
            <a:ext cx="12268200" cy="825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">
            <a:extLst>
              <a:ext uri="{FF2B5EF4-FFF2-40B4-BE49-F238E27FC236}">
                <a16:creationId xmlns:a16="http://schemas.microsoft.com/office/drawing/2014/main" id="{53DE61E2-0FDA-2A3A-3276-C450A38D9E4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425" y="6194425"/>
            <a:ext cx="5667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EAEAEA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1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g"/><Relationship Id="rId5" Type="http://schemas.openxmlformats.org/officeDocument/2006/relationships/image" Target="../media/image7.jpg"/><Relationship Id="rId4" Type="http://schemas.openxmlformats.org/officeDocument/2006/relationships/image" Target="../media/image3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08" y="4287961"/>
            <a:ext cx="1042416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36488C"/>
                </a:solidFill>
                <a:latin typeface="Segoe UI Semibold"/>
              </a:rPr>
              <a:t>Jornada do Conhecimento · Simplício Mendes (PI) · 30 de outubro de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" y="4589582"/>
            <a:ext cx="1042416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600" b="0" i="0" noProof="0" dirty="0">
                <a:solidFill>
                  <a:srgbClr val="6B7285"/>
                </a:solidFill>
                <a:latin typeface="Segoe UI"/>
              </a:rPr>
              <a:t>Vinícius Cavalcanti Amorim · Auditor de Controle Externo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B13E3830-7CBB-3F13-3C33-1E12538DAA0F}"/>
              </a:ext>
            </a:extLst>
          </p:cNvPr>
          <p:cNvSpPr txBox="1">
            <a:spLocks/>
          </p:cNvSpPr>
          <p:nvPr/>
        </p:nvSpPr>
        <p:spPr>
          <a:xfrm>
            <a:off x="6105144" y="1234440"/>
            <a:ext cx="5964936" cy="1400127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EAEAEA"/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marL="12065" marR="5080" indent="-1270">
              <a:spcBef>
                <a:spcPts val="550"/>
              </a:spcBef>
            </a:pPr>
            <a:r>
              <a:rPr lang="pt-BR" sz="3200" b="0" spc="-5" noProof="0" dirty="0">
                <a:solidFill>
                  <a:schemeClr val="bg1">
                    <a:lumMod val="95000"/>
                  </a:schemeClr>
                </a:solidFill>
              </a:rPr>
              <a:t>Critérios para escolha de </a:t>
            </a:r>
            <a:br>
              <a:rPr lang="pt-BR" sz="3200" b="0" spc="-5" noProof="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3200" spc="-5" noProof="0" dirty="0">
                <a:solidFill>
                  <a:srgbClr val="F1CA3F"/>
                </a:solidFill>
              </a:rPr>
              <a:t>soluções de pavimentação </a:t>
            </a:r>
            <a:br>
              <a:rPr lang="pt-BR" sz="3200" spc="-5" noProof="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t-BR" sz="3200" b="0" spc="-5" noProof="0" dirty="0">
                <a:solidFill>
                  <a:schemeClr val="bg1">
                    <a:lumMod val="95000"/>
                  </a:schemeClr>
                </a:solidFill>
              </a:rPr>
              <a:t>em </a:t>
            </a:r>
            <a:r>
              <a:rPr lang="pt-BR" sz="3200" spc="-5" noProof="0" dirty="0">
                <a:solidFill>
                  <a:srgbClr val="F1CA3F"/>
                </a:solidFill>
              </a:rPr>
              <a:t>vias urbanas </a:t>
            </a:r>
            <a:r>
              <a:rPr lang="pt-BR" sz="3200" b="0" spc="-5" noProof="0" dirty="0">
                <a:solidFill>
                  <a:schemeClr val="bg1">
                    <a:lumMod val="95000"/>
                  </a:schemeClr>
                </a:solidFill>
              </a:rPr>
              <a:t>no Estado do Piauí</a:t>
            </a:r>
            <a:endParaRPr lang="pt-BR" sz="3600" b="0" noProof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78B72E7-06F9-7CB8-3A37-30571A647A8B}"/>
              </a:ext>
            </a:extLst>
          </p:cNvPr>
          <p:cNvSpPr txBox="1"/>
          <p:nvPr/>
        </p:nvSpPr>
        <p:spPr>
          <a:xfrm>
            <a:off x="6035040" y="2680287"/>
            <a:ext cx="3172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5080" indent="-1270">
              <a:lnSpc>
                <a:spcPct val="90000"/>
              </a:lnSpc>
              <a:spcBef>
                <a:spcPts val="550"/>
              </a:spcBef>
            </a:pPr>
            <a:r>
              <a:rPr lang="pt-BR" sz="2000" spc="-5" noProof="0" dirty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rPr>
              <a:t>Nota Técnica nº 01/2026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60558A-3D6F-7FAD-9C85-7926DEF23369}"/>
              </a:ext>
            </a:extLst>
          </p:cNvPr>
          <p:cNvSpPr txBox="1"/>
          <p:nvPr/>
        </p:nvSpPr>
        <p:spPr>
          <a:xfrm>
            <a:off x="0" y="4788272"/>
            <a:ext cx="10424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600" noProof="0" dirty="0">
                <a:solidFill>
                  <a:srgbClr val="6B7285"/>
                </a:solidFill>
                <a:latin typeface="Segoe UI"/>
              </a:rPr>
              <a:t>DFINFRA / TCE-PI</a:t>
            </a:r>
          </a:p>
          <a:p>
            <a:pPr>
              <a:lnSpc>
                <a:spcPct val="100000"/>
              </a:lnSpc>
            </a:pPr>
            <a:r>
              <a:rPr lang="pt-BR" sz="1600" noProof="0" dirty="0">
                <a:solidFill>
                  <a:srgbClr val="6B7285"/>
                </a:solidFill>
                <a:latin typeface="Segoe UI"/>
              </a:rPr>
              <a:t>Divisão de Fiscalização Desenvolvimento Urbano</a:t>
            </a:r>
            <a:r>
              <a:rPr lang="pt-BR" sz="1600" dirty="0">
                <a:solidFill>
                  <a:srgbClr val="6B7285"/>
                </a:solidFill>
                <a:latin typeface="Segoe UI"/>
              </a:rPr>
              <a:t> e Sustentabilidade </a:t>
            </a:r>
            <a:endParaRPr lang="pt-BR" sz="1600" noProof="0" dirty="0">
              <a:solidFill>
                <a:srgbClr val="6B7285"/>
              </a:solidFill>
              <a:latin typeface="Segoe U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oldura 3">
            <a:extLst>
              <a:ext uri="{FF2B5EF4-FFF2-40B4-BE49-F238E27FC236}">
                <a16:creationId xmlns:a16="http://schemas.microsoft.com/office/drawing/2014/main" id="{04DB1EC1-CB44-A390-EA92-40EF9E28B29F}"/>
              </a:ext>
            </a:extLst>
          </p:cNvPr>
          <p:cNvSpPr/>
          <p:nvPr/>
        </p:nvSpPr>
        <p:spPr>
          <a:xfrm>
            <a:off x="8130387" y="2103120"/>
            <a:ext cx="3429000" cy="3246120"/>
          </a:xfrm>
          <a:prstGeom prst="roundRect">
            <a:avLst>
              <a:gd name="adj" fmla="val 5000"/>
            </a:avLst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0" name="Moldura 2">
            <a:extLst>
              <a:ext uri="{FF2B5EF4-FFF2-40B4-BE49-F238E27FC236}">
                <a16:creationId xmlns:a16="http://schemas.microsoft.com/office/drawing/2014/main" id="{71EE9168-9C72-C786-B6CF-F4D60B2957CD}"/>
              </a:ext>
            </a:extLst>
          </p:cNvPr>
          <p:cNvSpPr/>
          <p:nvPr/>
        </p:nvSpPr>
        <p:spPr>
          <a:xfrm>
            <a:off x="4381347" y="2103120"/>
            <a:ext cx="3429000" cy="3246120"/>
          </a:xfrm>
          <a:prstGeom prst="roundRect">
            <a:avLst>
              <a:gd name="adj" fmla="val 5000"/>
            </a:avLst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9" name="Moldura 1">
            <a:extLst>
              <a:ext uri="{FF2B5EF4-FFF2-40B4-BE49-F238E27FC236}">
                <a16:creationId xmlns:a16="http://schemas.microsoft.com/office/drawing/2014/main" id="{AFF63784-B84A-BA3C-B9B3-9FE64AB37C03}"/>
              </a:ext>
            </a:extLst>
          </p:cNvPr>
          <p:cNvSpPr/>
          <p:nvPr/>
        </p:nvSpPr>
        <p:spPr>
          <a:xfrm>
            <a:off x="632307" y="2103120"/>
            <a:ext cx="3429000" cy="3246120"/>
          </a:xfrm>
          <a:prstGeom prst="roundRect">
            <a:avLst>
              <a:gd name="adj" fmla="val 5000"/>
            </a:avLst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" name="TextBox 1"/>
          <p:cNvSpPr txBox="1"/>
          <p:nvPr/>
        </p:nvSpPr>
        <p:spPr>
          <a:xfrm>
            <a:off x="632307" y="457200"/>
            <a:ext cx="10927080" cy="108337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3400" b="0" i="0" noProof="0" dirty="0">
                <a:solidFill>
                  <a:srgbClr val="F1C130"/>
                </a:solidFill>
                <a:latin typeface="Segoe UI Black"/>
              </a:rPr>
              <a:t>Se a rua da sua casa fosse pavimentada amanhã, qual pavimento você escolheria?</a:t>
            </a:r>
          </a:p>
        </p:txBody>
      </p:sp>
      <p:pic>
        <p:nvPicPr>
          <p:cNvPr id="3" name="Picture 2" descr="p22_1_944x629.jpeg"/>
          <p:cNvPicPr>
            <a:picLocks noChangeAspect="1"/>
          </p:cNvPicPr>
          <p:nvPr/>
        </p:nvPicPr>
        <p:blipFill>
          <a:blip r:embed="rId3"/>
          <a:srcRect l="26" r="26"/>
          <a:stretch>
            <a:fillRect/>
          </a:stretch>
        </p:blipFill>
        <p:spPr>
          <a:xfrm>
            <a:off x="632307" y="2103120"/>
            <a:ext cx="3429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187" y="4526280"/>
            <a:ext cx="306324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300" b="0" i="0" noProof="0" dirty="0">
                <a:solidFill>
                  <a:srgbClr val="FFFFFF"/>
                </a:solidFill>
                <a:latin typeface="Segoe UI Semibold"/>
              </a:rPr>
              <a:t>Paralelepípedo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187" y="4937760"/>
            <a:ext cx="30632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DDE1F0"/>
                </a:solidFill>
                <a:latin typeface="Segoe UI"/>
              </a:rPr>
              <a:t>pedra natural</a:t>
            </a:r>
          </a:p>
        </p:txBody>
      </p:sp>
      <p:pic>
        <p:nvPicPr>
          <p:cNvPr id="8" name="Picture 7" descr="int_tex.jpg"/>
          <p:cNvPicPr>
            <a:picLocks noChangeAspect="1"/>
          </p:cNvPicPr>
          <p:nvPr/>
        </p:nvPicPr>
        <p:blipFill>
          <a:blip r:embed="rId4"/>
          <a:srcRect l="4661" r="4661"/>
          <a:stretch>
            <a:fillRect/>
          </a:stretch>
        </p:blipFill>
        <p:spPr>
          <a:xfrm>
            <a:off x="4381347" y="2103120"/>
            <a:ext cx="34290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64227" y="4526280"/>
            <a:ext cx="306324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300" b="0" i="0" noProof="0" dirty="0">
                <a:solidFill>
                  <a:srgbClr val="FFFFFF"/>
                </a:solidFill>
                <a:latin typeface="Segoe UI Semibold"/>
              </a:rPr>
              <a:t>Intertravado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4227" y="4937760"/>
            <a:ext cx="306324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 err="1">
                <a:solidFill>
                  <a:srgbClr val="DDE1F0"/>
                </a:solidFill>
                <a:latin typeface="Segoe UI"/>
              </a:rPr>
              <a:t>paver</a:t>
            </a:r>
            <a:endParaRPr lang="pt-BR" sz="1700" b="0" i="0" noProof="0" dirty="0">
              <a:solidFill>
                <a:srgbClr val="DDE1F0"/>
              </a:solidFill>
              <a:latin typeface="Segoe UI"/>
            </a:endParaRPr>
          </a:p>
        </p:txBody>
      </p:sp>
      <p:pic>
        <p:nvPicPr>
          <p:cNvPr id="13" name="Picture 12" descr="asf_tex.jpg"/>
          <p:cNvPicPr>
            <a:picLocks noChangeAspect="1"/>
          </p:cNvPicPr>
          <p:nvPr/>
        </p:nvPicPr>
        <p:blipFill>
          <a:blip r:embed="rId5"/>
          <a:srcRect l="6000" t="13926" b="13926"/>
          <a:stretch>
            <a:fillRect/>
          </a:stretch>
        </p:blipFill>
        <p:spPr>
          <a:xfrm>
            <a:off x="8130387" y="2103120"/>
            <a:ext cx="3429000" cy="228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13267" y="4526280"/>
            <a:ext cx="306324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300" b="0" i="0" noProof="0" dirty="0">
                <a:solidFill>
                  <a:srgbClr val="FFFFFF"/>
                </a:solidFill>
                <a:latin typeface="Segoe UI Semibold"/>
              </a:rPr>
              <a:t>Asfalto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3267" y="4937760"/>
            <a:ext cx="30632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DDE1F0"/>
                </a:solidFill>
                <a:latin typeface="Segoe UI"/>
              </a:rPr>
              <a:t>camada contínua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4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5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4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4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4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4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4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4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  <p:bldP spid="2" grpId="0"/>
      <p:bldP spid="6" grpId="0"/>
      <p:bldP spid="7" grpId="0"/>
      <p:bldP spid="11" grpId="0"/>
      <p:bldP spid="12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!!capa">
            <a:extLst>
              <a:ext uri="{FF2B5EF4-FFF2-40B4-BE49-F238E27FC236}">
                <a16:creationId xmlns:a16="http://schemas.microsoft.com/office/drawing/2014/main" id="{115AA0BD-071B-7FCE-3371-E9993D7E667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0" r="8360"/>
          <a:stretch>
            <a:fillRect/>
          </a:stretch>
        </p:blipFill>
        <p:spPr>
          <a:xfrm>
            <a:off x="0" y="1422400"/>
            <a:ext cx="5334000" cy="543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Qual a função de uma Nota Técnica?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40400" y="6464808"/>
            <a:ext cx="43180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3/34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8AD565AA-AFE9-6457-0212-E3DBE1B0B768}"/>
              </a:ext>
            </a:extLst>
          </p:cNvPr>
          <p:cNvSpPr/>
          <p:nvPr/>
        </p:nvSpPr>
        <p:spPr>
          <a:xfrm>
            <a:off x="5740400" y="1803400"/>
            <a:ext cx="457200" cy="457200"/>
          </a:xfrm>
          <a:prstGeom prst="ellipse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1500">
                <a:solidFill>
                  <a:srgbClr val="FFFFFF"/>
                </a:solidFill>
                <a:latin typeface="Segoe UI Black" panose="020B0A02040204020203" pitchFamily="34" charset="0"/>
              </a:rPr>
              <a:t>1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0B1F52B-023D-BAA0-0C99-5B7114311AFC}"/>
              </a:ext>
            </a:extLst>
          </p:cNvPr>
          <p:cNvSpPr txBox="1"/>
          <p:nvPr/>
        </p:nvSpPr>
        <p:spPr>
          <a:xfrm>
            <a:off x="6375400" y="1752600"/>
            <a:ext cx="5232400" cy="711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000">
                <a:solidFill>
                  <a:srgbClr val="000F54"/>
                </a:solidFill>
                <a:latin typeface="Segoe UI Semibold" panose="020B0702040204020203" pitchFamily="34" charset="0"/>
              </a:rPr>
              <a:t>Uniformizar</a:t>
            </a:r>
          </a:p>
          <a:p>
            <a:r>
              <a:rPr lang="pt-BR" sz="1400">
                <a:solidFill>
                  <a:srgbClr val="26304D"/>
                </a:solidFill>
                <a:latin typeface="Segoe UI" panose="020B0502040204020203" pitchFamily="34" charset="0"/>
              </a:rPr>
              <a:t>critérios de decisão comuns a gestores e técnicos</a:t>
            </a:r>
            <a:endParaRPr lang="pt-BR" sz="14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2473BE6A-5EFB-CBEC-0640-AEAC0F3D2CF8}"/>
              </a:ext>
            </a:extLst>
          </p:cNvPr>
          <p:cNvSpPr/>
          <p:nvPr/>
        </p:nvSpPr>
        <p:spPr>
          <a:xfrm>
            <a:off x="5740400" y="2590800"/>
            <a:ext cx="457200" cy="457200"/>
          </a:xfrm>
          <a:prstGeom prst="ellipse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1500">
                <a:solidFill>
                  <a:srgbClr val="FFFFFF"/>
                </a:solidFill>
                <a:latin typeface="Segoe UI Black" panose="020B0A02040204020203" pitchFamily="34" charset="0"/>
              </a:rPr>
              <a:t>2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04EF5E9-CA23-C64D-6C83-BDD00A7C1110}"/>
              </a:ext>
            </a:extLst>
          </p:cNvPr>
          <p:cNvSpPr txBox="1"/>
          <p:nvPr/>
        </p:nvSpPr>
        <p:spPr>
          <a:xfrm>
            <a:off x="6375400" y="2540000"/>
            <a:ext cx="5232400" cy="711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000">
                <a:solidFill>
                  <a:srgbClr val="000F54"/>
                </a:solidFill>
                <a:latin typeface="Segoe UI Semibold" panose="020B0702040204020203" pitchFamily="34" charset="0"/>
              </a:rPr>
              <a:t>Esclarecer</a:t>
            </a:r>
          </a:p>
          <a:p>
            <a:r>
              <a:rPr lang="pt-BR" sz="1400">
                <a:solidFill>
                  <a:srgbClr val="26304D"/>
                </a:solidFill>
                <a:latin typeface="Segoe UI" panose="020B0502040204020203" pitchFamily="34" charset="0"/>
              </a:rPr>
              <a:t>o que a lei e as normas técnicas já exigem</a:t>
            </a:r>
            <a:endParaRPr lang="pt-BR" sz="14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3CB4A374-157C-8AAF-CDD8-78BD336D017A}"/>
              </a:ext>
            </a:extLst>
          </p:cNvPr>
          <p:cNvSpPr/>
          <p:nvPr/>
        </p:nvSpPr>
        <p:spPr>
          <a:xfrm>
            <a:off x="5740400" y="3378200"/>
            <a:ext cx="457200" cy="457200"/>
          </a:xfrm>
          <a:prstGeom prst="ellipse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1500">
                <a:solidFill>
                  <a:srgbClr val="FFFFFF"/>
                </a:solidFill>
                <a:latin typeface="Segoe UI Black" panose="020B0A02040204020203" pitchFamily="34" charset="0"/>
              </a:rPr>
              <a:t>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84E48D9-38A1-28EB-6C6A-5CEDC8C2DA8C}"/>
              </a:ext>
            </a:extLst>
          </p:cNvPr>
          <p:cNvSpPr txBox="1"/>
          <p:nvPr/>
        </p:nvSpPr>
        <p:spPr>
          <a:xfrm>
            <a:off x="6375400" y="3327400"/>
            <a:ext cx="5232400" cy="711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000">
                <a:solidFill>
                  <a:srgbClr val="000F54"/>
                </a:solidFill>
                <a:latin typeface="Segoe UI Semibold" panose="020B0702040204020203" pitchFamily="34" charset="0"/>
              </a:rPr>
              <a:t>Orientar</a:t>
            </a:r>
          </a:p>
          <a:p>
            <a:r>
              <a:rPr lang="pt-BR" sz="1400">
                <a:solidFill>
                  <a:srgbClr val="26304D"/>
                </a:solidFill>
                <a:latin typeface="Segoe UI" panose="020B0502040204020203" pitchFamily="34" charset="0"/>
              </a:rPr>
              <a:t>os gestores sobre como atender a essas regras</a:t>
            </a:r>
            <a:endParaRPr lang="pt-BR" sz="14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658F0693-8D23-FCA1-1424-E5871725C279}"/>
              </a:ext>
            </a:extLst>
          </p:cNvPr>
          <p:cNvSpPr/>
          <p:nvPr/>
        </p:nvSpPr>
        <p:spPr>
          <a:xfrm>
            <a:off x="5740400" y="4165600"/>
            <a:ext cx="457200" cy="457200"/>
          </a:xfrm>
          <a:prstGeom prst="ellipse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BR" sz="1500">
                <a:solidFill>
                  <a:srgbClr val="FFFFFF"/>
                </a:solidFill>
                <a:latin typeface="Segoe UI Black" panose="020B0A02040204020203" pitchFamily="34" charset="0"/>
              </a:rPr>
              <a:t>4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B72A869-FB55-382A-7328-E80218427BFF}"/>
              </a:ext>
            </a:extLst>
          </p:cNvPr>
          <p:cNvSpPr txBox="1"/>
          <p:nvPr/>
        </p:nvSpPr>
        <p:spPr>
          <a:xfrm>
            <a:off x="6375400" y="4114800"/>
            <a:ext cx="5232400" cy="711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000">
                <a:solidFill>
                  <a:srgbClr val="000F54"/>
                </a:solidFill>
                <a:latin typeface="Segoe UI Semibold" panose="020B0702040204020203" pitchFamily="34" charset="0"/>
              </a:rPr>
              <a:t>Subsidiar</a:t>
            </a:r>
          </a:p>
          <a:p>
            <a:r>
              <a:rPr lang="pt-BR" sz="1400">
                <a:solidFill>
                  <a:srgbClr val="26304D"/>
                </a:solidFill>
                <a:latin typeface="Segoe UI" panose="020B0502040204020203" pitchFamily="34" charset="0"/>
              </a:rPr>
              <a:t>o planejamento e a tomada de decisão administrativa</a:t>
            </a:r>
            <a:endParaRPr lang="pt-BR" sz="14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39" name="!!ntband">
            <a:extLst>
              <a:ext uri="{FF2B5EF4-FFF2-40B4-BE49-F238E27FC236}">
                <a16:creationId xmlns:a16="http://schemas.microsoft.com/office/drawing/2014/main" id="{597EAE0E-F87C-E952-9F5A-B3A8AF9EDBB9}"/>
              </a:ext>
            </a:extLst>
          </p:cNvPr>
          <p:cNvSpPr/>
          <p:nvPr/>
        </p:nvSpPr>
        <p:spPr>
          <a:xfrm>
            <a:off x="5740400" y="5029200"/>
            <a:ext cx="5867400" cy="914400"/>
          </a:xfrm>
          <a:prstGeom prst="roundRect">
            <a:avLst>
              <a:gd name="adj" fmla="val 15000"/>
            </a:avLst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!!ntbandtxt">
            <a:extLst>
              <a:ext uri="{FF2B5EF4-FFF2-40B4-BE49-F238E27FC236}">
                <a16:creationId xmlns:a16="http://schemas.microsoft.com/office/drawing/2014/main" id="{9AA79465-1D08-6154-5DDB-1336824BDDBD}"/>
              </a:ext>
            </a:extLst>
          </p:cNvPr>
          <p:cNvSpPr txBox="1"/>
          <p:nvPr/>
        </p:nvSpPr>
        <p:spPr>
          <a:xfrm>
            <a:off x="6019800" y="5029200"/>
            <a:ext cx="5461000" cy="914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2000">
                <a:solidFill>
                  <a:srgbClr val="F1C130"/>
                </a:solidFill>
                <a:latin typeface="Segoe UI Black" panose="020B0A02040204020203" pitchFamily="34" charset="0"/>
              </a:rPr>
              <a:t>Nota técnica orienta,</a:t>
            </a:r>
            <a:r>
              <a:rPr lang="pt-BR" sz="2000">
                <a:solidFill>
                  <a:srgbClr val="FFFFFF"/>
                </a:solidFill>
                <a:latin typeface="Segoe UI Semibold" panose="020B0702040204020203" pitchFamily="34" charset="0"/>
              </a:rPr>
              <a:t> não cria obrigação.</a:t>
            </a:r>
            <a:endParaRPr lang="pt-BR" sz="20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0" name="!!capacred">
            <a:extLst>
              <a:ext uri="{FF2B5EF4-FFF2-40B4-BE49-F238E27FC236}">
                <a16:creationId xmlns:a16="http://schemas.microsoft.com/office/drawing/2014/main" id="{66ACDFE2-DDEC-3AF8-69A5-738B71A5A260}"/>
              </a:ext>
            </a:extLst>
          </p:cNvPr>
          <p:cNvSpPr txBox="1"/>
          <p:nvPr/>
        </p:nvSpPr>
        <p:spPr>
          <a:xfrm>
            <a:off x="177800" y="6578600"/>
            <a:ext cx="3810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FFFFFF"/>
                </a:solidFill>
                <a:latin typeface="Segoe UI" panose="020B0502040204020203" pitchFamily="34" charset="0"/>
              </a:rPr>
              <a:t>Capa da Nota Técnica nº 01/2026</a:t>
            </a:r>
            <a:endParaRPr lang="pt-BR" sz="9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Esta Nota Técnica vem em dois documentos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4/34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pic>
        <p:nvPicPr>
          <p:cNvPr id="5" name="Picture 4" descr="capa_resoluca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1572767"/>
            <a:ext cx="3063240" cy="4330308"/>
          </a:xfrm>
          <a:prstGeom prst="rect">
            <a:avLst/>
          </a:prstGeom>
          <a:ln w="9525">
            <a:solidFill>
              <a:srgbClr val="C5CAD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96412" y="5957938"/>
            <a:ext cx="1444752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noProof="0" dirty="0">
                <a:solidFill>
                  <a:srgbClr val="000F54"/>
                </a:solidFill>
                <a:latin typeface="Segoe UI Semibold"/>
              </a:rPr>
              <a:t>Nota Técnica</a:t>
            </a:r>
          </a:p>
        </p:txBody>
      </p:sp>
      <p:pic>
        <p:nvPicPr>
          <p:cNvPr id="8" name="Picture 7" descr="p01_0_1414x200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26" y="1572767"/>
            <a:ext cx="3063240" cy="4330307"/>
          </a:xfrm>
          <a:prstGeom prst="rect">
            <a:avLst/>
          </a:prstGeom>
          <a:ln w="9525">
            <a:solidFill>
              <a:srgbClr val="C5CAD8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363970" y="5957937"/>
            <a:ext cx="1444752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noProof="0" dirty="0">
                <a:solidFill>
                  <a:srgbClr val="000F54"/>
                </a:solidFill>
                <a:latin typeface="Segoe UI Semibold"/>
              </a:rPr>
              <a:t>Texto técnico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-128016"/>
            <a:ext cx="8915400" cy="841248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O que motivou a Nota?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5/34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866E486-FF43-4125-71B7-56D5E93422DD}"/>
              </a:ext>
            </a:extLst>
          </p:cNvPr>
          <p:cNvSpPr txBox="1"/>
          <p:nvPr/>
        </p:nvSpPr>
        <p:spPr>
          <a:xfrm>
            <a:off x="548640" y="5138928"/>
            <a:ext cx="11064240" cy="228600"/>
          </a:xfrm>
          <a:prstGeom prst="rect">
            <a:avLst/>
          </a:prstGeom>
        </p:spPr>
        <p:txBody>
          <a:bodyPr vert="horz" wrap="square" lIns="36576" tIns="18288" rIns="36576" bIns="18288" rtlCol="0" anchor="t">
            <a:noAutofit/>
          </a:bodyPr>
          <a:lstStyle/>
          <a:p>
            <a:r>
              <a:rPr lang="pt-BR" sz="900" noProof="0" dirty="0">
                <a:solidFill>
                  <a:srgbClr val="6B7285"/>
                </a:solidFill>
                <a:latin typeface="Segoe UI" panose="020B0502040204020203" pitchFamily="34" charset="0"/>
              </a:rPr>
              <a:t>Vias no Piauí. Fotos: acervo DFINFRA/TCE-PI (inclusive Fig. 16 da Nota)</a:t>
            </a:r>
          </a:p>
        </p:txBody>
      </p:sp>
      <p:pic>
        <p:nvPicPr>
          <p:cNvPr id="49" name="!!col1">
            <a:extLst>
              <a:ext uri="{FF2B5EF4-FFF2-40B4-BE49-F238E27FC236}">
                <a16:creationId xmlns:a16="http://schemas.microsoft.com/office/drawing/2014/main" id="{31ED7658-26D9-1BB2-E678-6649465F116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1536192"/>
            <a:ext cx="3627120" cy="1737360"/>
          </a:xfrm>
          <a:prstGeom prst="rect">
            <a:avLst/>
          </a:prstGeom>
        </p:spPr>
      </p:pic>
      <p:pic>
        <p:nvPicPr>
          <p:cNvPr id="51" name="!!col2">
            <a:extLst>
              <a:ext uri="{FF2B5EF4-FFF2-40B4-BE49-F238E27FC236}">
                <a16:creationId xmlns:a16="http://schemas.microsoft.com/office/drawing/2014/main" id="{B0A86B21-3722-9D0B-4885-E5D6CC05CCB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4267200" y="1536192"/>
            <a:ext cx="3627120" cy="1737360"/>
          </a:xfrm>
          <a:prstGeom prst="rect">
            <a:avLst/>
          </a:prstGeom>
        </p:spPr>
      </p:pic>
      <p:pic>
        <p:nvPicPr>
          <p:cNvPr id="53" name="!!col3">
            <a:extLst>
              <a:ext uri="{FF2B5EF4-FFF2-40B4-BE49-F238E27FC236}">
                <a16:creationId xmlns:a16="http://schemas.microsoft.com/office/drawing/2014/main" id="{9F390052-B6A3-A480-4AB5-FD088060220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1536192"/>
            <a:ext cx="3627120" cy="1737360"/>
          </a:xfrm>
          <a:prstGeom prst="rect">
            <a:avLst/>
          </a:prstGeom>
        </p:spPr>
      </p:pic>
      <p:pic>
        <p:nvPicPr>
          <p:cNvPr id="55" name="!!col4">
            <a:extLst>
              <a:ext uri="{FF2B5EF4-FFF2-40B4-BE49-F238E27FC236}">
                <a16:creationId xmlns:a16="http://schemas.microsoft.com/office/drawing/2014/main" id="{E86F08DD-BEF4-2A6C-7069-95435096362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3364992"/>
            <a:ext cx="3627120" cy="1737360"/>
          </a:xfrm>
          <a:prstGeom prst="rect">
            <a:avLst/>
          </a:prstGeom>
        </p:spPr>
      </p:pic>
      <p:pic>
        <p:nvPicPr>
          <p:cNvPr id="57" name="!!col5">
            <a:extLst>
              <a:ext uri="{FF2B5EF4-FFF2-40B4-BE49-F238E27FC236}">
                <a16:creationId xmlns:a16="http://schemas.microsoft.com/office/drawing/2014/main" id="{F2B5ABE0-6452-B00A-B88A-55F232AAF55C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9188"/>
          <a:stretch>
            <a:fillRect/>
          </a:stretch>
        </p:blipFill>
        <p:spPr>
          <a:xfrm>
            <a:off x="4267200" y="3364992"/>
            <a:ext cx="3627120" cy="1737360"/>
          </a:xfrm>
          <a:prstGeom prst="rect">
            <a:avLst/>
          </a:prstGeom>
        </p:spPr>
      </p:pic>
      <p:pic>
        <p:nvPicPr>
          <p:cNvPr id="59" name="!!col6">
            <a:extLst>
              <a:ext uri="{FF2B5EF4-FFF2-40B4-BE49-F238E27FC236}">
                <a16:creationId xmlns:a16="http://schemas.microsoft.com/office/drawing/2014/main" id="{061761A3-5262-AC3B-AE94-E624E01A41D3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3364992"/>
            <a:ext cx="3627120" cy="1737360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0DE8370-0E70-98CC-88B6-809F6DC8ABAA}"/>
              </a:ext>
            </a:extLst>
          </p:cNvPr>
          <p:cNvSpPr txBox="1">
            <a:spLocks/>
          </p:cNvSpPr>
          <p:nvPr/>
        </p:nvSpPr>
        <p:spPr>
          <a:xfrm>
            <a:off x="2542032" y="466344"/>
            <a:ext cx="9208008" cy="685800"/>
          </a:xfrm>
          <a:prstGeom prst="rect">
            <a:avLst/>
          </a:prstGeom>
        </p:spPr>
        <p:txBody>
          <a:bodyPr wrap="square" anchor="ctr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sz="1800" noProof="0" dirty="0">
                <a:solidFill>
                  <a:srgbClr val="F1CA3F"/>
                </a:solidFill>
                <a:latin typeface="Segoe UI Semibold"/>
              </a:rPr>
              <a:t>Problemas generalizados na pavimentação de ruas nos municípios de todo o estado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-128016"/>
            <a:ext cx="8915400" cy="841248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O que motivou a Nota?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6/34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866E486-FF43-4125-71B7-56D5E93422DD}"/>
              </a:ext>
            </a:extLst>
          </p:cNvPr>
          <p:cNvSpPr txBox="1"/>
          <p:nvPr/>
        </p:nvSpPr>
        <p:spPr>
          <a:xfrm>
            <a:off x="548640" y="5138928"/>
            <a:ext cx="11064240" cy="228600"/>
          </a:xfrm>
          <a:prstGeom prst="rect">
            <a:avLst/>
          </a:prstGeom>
        </p:spPr>
        <p:txBody>
          <a:bodyPr vert="horz" wrap="square" lIns="36576" tIns="18288" rIns="36576" bIns="18288" rtlCol="0" anchor="t">
            <a:noAutofit/>
          </a:bodyPr>
          <a:lstStyle/>
          <a:p>
            <a:r>
              <a:rPr lang="pt-BR" sz="900" noProof="0" dirty="0">
                <a:solidFill>
                  <a:srgbClr val="6B7285"/>
                </a:solidFill>
                <a:latin typeface="Segoe UI" panose="020B0502040204020203" pitchFamily="34" charset="0"/>
              </a:rPr>
              <a:t>Vias no Piauí. Fotos: acervo DFINFRA/TCE-PI (inclusive Fig. 16 da Nota)</a:t>
            </a:r>
          </a:p>
        </p:txBody>
      </p:sp>
      <p:pic>
        <p:nvPicPr>
          <p:cNvPr id="51" name="!!col2">
            <a:extLst>
              <a:ext uri="{FF2B5EF4-FFF2-40B4-BE49-F238E27FC236}">
                <a16:creationId xmlns:a16="http://schemas.microsoft.com/office/drawing/2014/main" id="{B0A86B21-3722-9D0B-4885-E5D6CC05CC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4267200" y="1536192"/>
            <a:ext cx="3627120" cy="1737360"/>
          </a:xfrm>
          <a:prstGeom prst="rect">
            <a:avLst/>
          </a:prstGeom>
        </p:spPr>
      </p:pic>
      <p:pic>
        <p:nvPicPr>
          <p:cNvPr id="53" name="!!col3">
            <a:extLst>
              <a:ext uri="{FF2B5EF4-FFF2-40B4-BE49-F238E27FC236}">
                <a16:creationId xmlns:a16="http://schemas.microsoft.com/office/drawing/2014/main" id="{9F390052-B6A3-A480-4AB5-FD08806022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1536192"/>
            <a:ext cx="3627120" cy="1737360"/>
          </a:xfrm>
          <a:prstGeom prst="rect">
            <a:avLst/>
          </a:prstGeom>
        </p:spPr>
      </p:pic>
      <p:pic>
        <p:nvPicPr>
          <p:cNvPr id="55" name="!!col4">
            <a:extLst>
              <a:ext uri="{FF2B5EF4-FFF2-40B4-BE49-F238E27FC236}">
                <a16:creationId xmlns:a16="http://schemas.microsoft.com/office/drawing/2014/main" id="{E86F08DD-BEF4-2A6C-7069-95435096362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3364992"/>
            <a:ext cx="3627120" cy="1737360"/>
          </a:xfrm>
          <a:prstGeom prst="rect">
            <a:avLst/>
          </a:prstGeom>
        </p:spPr>
      </p:pic>
      <p:pic>
        <p:nvPicPr>
          <p:cNvPr id="57" name="!!col5">
            <a:extLst>
              <a:ext uri="{FF2B5EF4-FFF2-40B4-BE49-F238E27FC236}">
                <a16:creationId xmlns:a16="http://schemas.microsoft.com/office/drawing/2014/main" id="{F2B5ABE0-6452-B00A-B88A-55F232AAF55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9188"/>
          <a:stretch>
            <a:fillRect/>
          </a:stretch>
        </p:blipFill>
        <p:spPr>
          <a:xfrm>
            <a:off x="4267200" y="3364992"/>
            <a:ext cx="3627120" cy="1737360"/>
          </a:xfrm>
          <a:prstGeom prst="rect">
            <a:avLst/>
          </a:prstGeom>
        </p:spPr>
      </p:pic>
      <p:pic>
        <p:nvPicPr>
          <p:cNvPr id="59" name="!!col6">
            <a:extLst>
              <a:ext uri="{FF2B5EF4-FFF2-40B4-BE49-F238E27FC236}">
                <a16:creationId xmlns:a16="http://schemas.microsoft.com/office/drawing/2014/main" id="{061761A3-5262-AC3B-AE94-E624E01A41D3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3364992"/>
            <a:ext cx="3627120" cy="1737360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0DE8370-0E70-98CC-88B6-809F6DC8ABAA}"/>
              </a:ext>
            </a:extLst>
          </p:cNvPr>
          <p:cNvSpPr txBox="1">
            <a:spLocks/>
          </p:cNvSpPr>
          <p:nvPr/>
        </p:nvSpPr>
        <p:spPr>
          <a:xfrm>
            <a:off x="2542032" y="466344"/>
            <a:ext cx="9208008" cy="685800"/>
          </a:xfrm>
          <a:prstGeom prst="rect">
            <a:avLst/>
          </a:prstGeom>
        </p:spPr>
        <p:txBody>
          <a:bodyPr wrap="square" anchor="ctr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sz="1800" noProof="0" dirty="0">
                <a:solidFill>
                  <a:srgbClr val="F1CA3F"/>
                </a:solidFill>
                <a:latin typeface="Segoe UI Semibold"/>
              </a:rPr>
              <a:t>Problemas generalizados na pavimentação de ruas nos municípios de todo o estado</a:t>
            </a:r>
          </a:p>
        </p:txBody>
      </p:sp>
      <p:sp>
        <p:nvSpPr>
          <p:cNvPr id="5" name="!!veil">
            <a:extLst>
              <a:ext uri="{FF2B5EF4-FFF2-40B4-BE49-F238E27FC236}">
                <a16:creationId xmlns:a16="http://schemas.microsoft.com/office/drawing/2014/main" id="{66A64E7B-0F5D-E9B7-D280-3D0B84235590}"/>
              </a:ext>
            </a:extLst>
          </p:cNvPr>
          <p:cNvSpPr/>
          <p:nvPr/>
        </p:nvSpPr>
        <p:spPr>
          <a:xfrm>
            <a:off x="0" y="1422400"/>
            <a:ext cx="12192000" cy="5435600"/>
          </a:xfrm>
          <a:prstGeom prst="rect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!!col1">
            <a:extLst>
              <a:ext uri="{FF2B5EF4-FFF2-40B4-BE49-F238E27FC236}">
                <a16:creationId xmlns:a16="http://schemas.microsoft.com/office/drawing/2014/main" id="{31ED7658-26D9-1BB2-E678-6649465F11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1016000" y="1549400"/>
            <a:ext cx="10160000" cy="4866555"/>
          </a:xfrm>
          <a:prstGeom prst="rect">
            <a:avLst/>
          </a:prstGeom>
          <a:ln w="50800">
            <a:solidFill>
              <a:srgbClr val="FFFFFF"/>
            </a:solidFill>
          </a:ln>
          <a:effectLst>
            <a:outerShdw blurRad="228600" dist="76200" dir="5400000" rotWithShape="0">
              <a:srgbClr val="000000">
                <a:alpha val="45000"/>
              </a:srgbClr>
            </a:outerShdw>
          </a:effectLst>
        </p:spPr>
      </p:pic>
      <p:sp>
        <p:nvSpPr>
          <p:cNvPr id="6" name="!!capbar">
            <a:extLst>
              <a:ext uri="{FF2B5EF4-FFF2-40B4-BE49-F238E27FC236}">
                <a16:creationId xmlns:a16="http://schemas.microsoft.com/office/drawing/2014/main" id="{AFAA492A-F7B5-101A-B6E7-4238AC9A3571}"/>
              </a:ext>
            </a:extLst>
          </p:cNvPr>
          <p:cNvSpPr/>
          <p:nvPr/>
        </p:nvSpPr>
        <p:spPr>
          <a:xfrm>
            <a:off x="1016000" y="5730155"/>
            <a:ext cx="10160000" cy="685800"/>
          </a:xfrm>
          <a:prstGeom prst="rect">
            <a:avLst/>
          </a:prstGeom>
          <a:solidFill>
            <a:srgbClr val="000F54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!!captxt">
            <a:extLst>
              <a:ext uri="{FF2B5EF4-FFF2-40B4-BE49-F238E27FC236}">
                <a16:creationId xmlns:a16="http://schemas.microsoft.com/office/drawing/2014/main" id="{6BA0C18E-CB7D-E8A8-B31A-A92CB29FF491}"/>
              </a:ext>
            </a:extLst>
          </p:cNvPr>
          <p:cNvSpPr txBox="1"/>
          <p:nvPr/>
        </p:nvSpPr>
        <p:spPr>
          <a:xfrm>
            <a:off x="1295400" y="5730155"/>
            <a:ext cx="8509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2000">
                <a:solidFill>
                  <a:srgbClr val="FFFFFF"/>
                </a:solidFill>
                <a:latin typeface="Segoe UI Semibold" panose="020B0702040204020203" pitchFamily="34" charset="0"/>
              </a:rPr>
              <a:t>Revestimento asfáltico rompido, com a base exposta</a:t>
            </a:r>
            <a:endParaRPr lang="pt-BR" sz="20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" name="!!capnum">
            <a:extLst>
              <a:ext uri="{FF2B5EF4-FFF2-40B4-BE49-F238E27FC236}">
                <a16:creationId xmlns:a16="http://schemas.microsoft.com/office/drawing/2014/main" id="{0781FD2C-9EB6-CEDE-5D91-EA6FF1099C9D}"/>
              </a:ext>
            </a:extLst>
          </p:cNvPr>
          <p:cNvSpPr txBox="1"/>
          <p:nvPr/>
        </p:nvSpPr>
        <p:spPr>
          <a:xfrm>
            <a:off x="10160000" y="5730155"/>
            <a:ext cx="762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400">
                <a:solidFill>
                  <a:srgbClr val="F1C130"/>
                </a:solidFill>
                <a:latin typeface="Segoe UI Black" panose="020B0A02040204020203" pitchFamily="34" charset="0"/>
              </a:rPr>
              <a:t>1/3</a:t>
            </a:r>
            <a:endParaRPr lang="pt-BR" sz="14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46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-128016"/>
            <a:ext cx="8915400" cy="841248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O que motivou a Nota?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7/34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866E486-FF43-4125-71B7-56D5E93422DD}"/>
              </a:ext>
            </a:extLst>
          </p:cNvPr>
          <p:cNvSpPr txBox="1"/>
          <p:nvPr/>
        </p:nvSpPr>
        <p:spPr>
          <a:xfrm>
            <a:off x="548640" y="5138928"/>
            <a:ext cx="11064240" cy="228600"/>
          </a:xfrm>
          <a:prstGeom prst="rect">
            <a:avLst/>
          </a:prstGeom>
        </p:spPr>
        <p:txBody>
          <a:bodyPr vert="horz" wrap="square" lIns="36576" tIns="18288" rIns="36576" bIns="18288" rtlCol="0" anchor="t">
            <a:noAutofit/>
          </a:bodyPr>
          <a:lstStyle/>
          <a:p>
            <a:r>
              <a:rPr lang="pt-BR" sz="900" noProof="0" dirty="0">
                <a:solidFill>
                  <a:srgbClr val="6B7285"/>
                </a:solidFill>
                <a:latin typeface="Segoe UI" panose="020B0502040204020203" pitchFamily="34" charset="0"/>
              </a:rPr>
              <a:t>Vias no Piauí. Fotos: acervo DFINFRA/TCE-PI (inclusive Fig. 16 da Nota)</a:t>
            </a:r>
          </a:p>
        </p:txBody>
      </p:sp>
      <p:pic>
        <p:nvPicPr>
          <p:cNvPr id="49" name="!!col1">
            <a:extLst>
              <a:ext uri="{FF2B5EF4-FFF2-40B4-BE49-F238E27FC236}">
                <a16:creationId xmlns:a16="http://schemas.microsoft.com/office/drawing/2014/main" id="{31ED7658-26D9-1BB2-E678-6649465F116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1536192"/>
            <a:ext cx="3627120" cy="1737360"/>
          </a:xfrm>
          <a:prstGeom prst="rect">
            <a:avLst/>
          </a:prstGeom>
        </p:spPr>
      </p:pic>
      <p:pic>
        <p:nvPicPr>
          <p:cNvPr id="53" name="!!col3">
            <a:extLst>
              <a:ext uri="{FF2B5EF4-FFF2-40B4-BE49-F238E27FC236}">
                <a16:creationId xmlns:a16="http://schemas.microsoft.com/office/drawing/2014/main" id="{9F390052-B6A3-A480-4AB5-FD08806022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1536192"/>
            <a:ext cx="3627120" cy="1737360"/>
          </a:xfrm>
          <a:prstGeom prst="rect">
            <a:avLst/>
          </a:prstGeom>
        </p:spPr>
      </p:pic>
      <p:pic>
        <p:nvPicPr>
          <p:cNvPr id="55" name="!!col4">
            <a:extLst>
              <a:ext uri="{FF2B5EF4-FFF2-40B4-BE49-F238E27FC236}">
                <a16:creationId xmlns:a16="http://schemas.microsoft.com/office/drawing/2014/main" id="{E86F08DD-BEF4-2A6C-7069-95435096362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3364992"/>
            <a:ext cx="3627120" cy="1737360"/>
          </a:xfrm>
          <a:prstGeom prst="rect">
            <a:avLst/>
          </a:prstGeom>
        </p:spPr>
      </p:pic>
      <p:pic>
        <p:nvPicPr>
          <p:cNvPr id="57" name="!!col5">
            <a:extLst>
              <a:ext uri="{FF2B5EF4-FFF2-40B4-BE49-F238E27FC236}">
                <a16:creationId xmlns:a16="http://schemas.microsoft.com/office/drawing/2014/main" id="{F2B5ABE0-6452-B00A-B88A-55F232AAF55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9188"/>
          <a:stretch>
            <a:fillRect/>
          </a:stretch>
        </p:blipFill>
        <p:spPr>
          <a:xfrm>
            <a:off x="4267200" y="3364992"/>
            <a:ext cx="3627120" cy="1737360"/>
          </a:xfrm>
          <a:prstGeom prst="rect">
            <a:avLst/>
          </a:prstGeom>
        </p:spPr>
      </p:pic>
      <p:pic>
        <p:nvPicPr>
          <p:cNvPr id="59" name="!!col6">
            <a:extLst>
              <a:ext uri="{FF2B5EF4-FFF2-40B4-BE49-F238E27FC236}">
                <a16:creationId xmlns:a16="http://schemas.microsoft.com/office/drawing/2014/main" id="{061761A3-5262-AC3B-AE94-E624E01A41D3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3364992"/>
            <a:ext cx="3627120" cy="1737360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0DE8370-0E70-98CC-88B6-809F6DC8ABAA}"/>
              </a:ext>
            </a:extLst>
          </p:cNvPr>
          <p:cNvSpPr txBox="1">
            <a:spLocks/>
          </p:cNvSpPr>
          <p:nvPr/>
        </p:nvSpPr>
        <p:spPr>
          <a:xfrm>
            <a:off x="2542032" y="466344"/>
            <a:ext cx="9208008" cy="685800"/>
          </a:xfrm>
          <a:prstGeom prst="rect">
            <a:avLst/>
          </a:prstGeom>
        </p:spPr>
        <p:txBody>
          <a:bodyPr wrap="square" anchor="ctr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sz="1800" noProof="0" dirty="0">
                <a:solidFill>
                  <a:srgbClr val="F1CA3F"/>
                </a:solidFill>
                <a:latin typeface="Segoe UI Semibold"/>
              </a:rPr>
              <a:t>Problemas generalizados na pavimentação de ruas nos municípios de todo o estado</a:t>
            </a:r>
          </a:p>
        </p:txBody>
      </p:sp>
      <p:sp>
        <p:nvSpPr>
          <p:cNvPr id="5" name="!!veil">
            <a:extLst>
              <a:ext uri="{FF2B5EF4-FFF2-40B4-BE49-F238E27FC236}">
                <a16:creationId xmlns:a16="http://schemas.microsoft.com/office/drawing/2014/main" id="{E5E4C6B4-4AE2-467F-B714-741FCE5B7DB1}"/>
              </a:ext>
            </a:extLst>
          </p:cNvPr>
          <p:cNvSpPr/>
          <p:nvPr/>
        </p:nvSpPr>
        <p:spPr>
          <a:xfrm>
            <a:off x="0" y="1422400"/>
            <a:ext cx="12192000" cy="5435600"/>
          </a:xfrm>
          <a:prstGeom prst="rect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" name="!!col2">
            <a:extLst>
              <a:ext uri="{FF2B5EF4-FFF2-40B4-BE49-F238E27FC236}">
                <a16:creationId xmlns:a16="http://schemas.microsoft.com/office/drawing/2014/main" id="{B0A86B21-3722-9D0B-4885-E5D6CC05C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1016000" y="1549400"/>
            <a:ext cx="10160000" cy="4866555"/>
          </a:xfrm>
          <a:prstGeom prst="rect">
            <a:avLst/>
          </a:prstGeom>
          <a:ln w="50800">
            <a:solidFill>
              <a:srgbClr val="FFFFFF"/>
            </a:solidFill>
          </a:ln>
          <a:effectLst>
            <a:outerShdw blurRad="228600" dist="76200" dir="5400000" rotWithShape="0">
              <a:srgbClr val="000000">
                <a:alpha val="45000"/>
              </a:srgbClr>
            </a:outerShdw>
          </a:effectLst>
        </p:spPr>
      </p:pic>
      <p:sp>
        <p:nvSpPr>
          <p:cNvPr id="6" name="!!capbar">
            <a:extLst>
              <a:ext uri="{FF2B5EF4-FFF2-40B4-BE49-F238E27FC236}">
                <a16:creationId xmlns:a16="http://schemas.microsoft.com/office/drawing/2014/main" id="{A15244C5-1D95-9F70-9074-7E3F86E3DBE1}"/>
              </a:ext>
            </a:extLst>
          </p:cNvPr>
          <p:cNvSpPr/>
          <p:nvPr/>
        </p:nvSpPr>
        <p:spPr>
          <a:xfrm>
            <a:off x="1016000" y="5730155"/>
            <a:ext cx="10160000" cy="685800"/>
          </a:xfrm>
          <a:prstGeom prst="rect">
            <a:avLst/>
          </a:prstGeom>
          <a:solidFill>
            <a:srgbClr val="000F54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!!captxt">
            <a:extLst>
              <a:ext uri="{FF2B5EF4-FFF2-40B4-BE49-F238E27FC236}">
                <a16:creationId xmlns:a16="http://schemas.microsoft.com/office/drawing/2014/main" id="{8FAC6D0B-5E4B-8968-E3A0-B119551D5569}"/>
              </a:ext>
            </a:extLst>
          </p:cNvPr>
          <p:cNvSpPr txBox="1"/>
          <p:nvPr/>
        </p:nvSpPr>
        <p:spPr>
          <a:xfrm>
            <a:off x="1295400" y="5730155"/>
            <a:ext cx="8509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2000">
                <a:solidFill>
                  <a:srgbClr val="FFFFFF"/>
                </a:solidFill>
                <a:latin typeface="Segoe UI Semibold" panose="020B0702040204020203" pitchFamily="34" charset="0"/>
              </a:rPr>
              <a:t>Revestimento perdido: restam o cascalho e a vegetação</a:t>
            </a:r>
            <a:endParaRPr lang="pt-BR" sz="20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" name="!!capnum">
            <a:extLst>
              <a:ext uri="{FF2B5EF4-FFF2-40B4-BE49-F238E27FC236}">
                <a16:creationId xmlns:a16="http://schemas.microsoft.com/office/drawing/2014/main" id="{7A05225B-58AC-CF95-E21E-50AF228E1053}"/>
              </a:ext>
            </a:extLst>
          </p:cNvPr>
          <p:cNvSpPr txBox="1"/>
          <p:nvPr/>
        </p:nvSpPr>
        <p:spPr>
          <a:xfrm>
            <a:off x="10160000" y="5730155"/>
            <a:ext cx="762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400">
                <a:solidFill>
                  <a:srgbClr val="F1C130"/>
                </a:solidFill>
                <a:latin typeface="Segoe UI Black" panose="020B0A02040204020203" pitchFamily="34" charset="0"/>
              </a:rPr>
              <a:t>2/3</a:t>
            </a:r>
            <a:endParaRPr lang="pt-BR" sz="14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03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-128016"/>
            <a:ext cx="8915400" cy="841248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O que motivou a Nota?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8/34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866E486-FF43-4125-71B7-56D5E93422DD}"/>
              </a:ext>
            </a:extLst>
          </p:cNvPr>
          <p:cNvSpPr txBox="1"/>
          <p:nvPr/>
        </p:nvSpPr>
        <p:spPr>
          <a:xfrm>
            <a:off x="548640" y="5138928"/>
            <a:ext cx="11064240" cy="228600"/>
          </a:xfrm>
          <a:prstGeom prst="rect">
            <a:avLst/>
          </a:prstGeom>
        </p:spPr>
        <p:txBody>
          <a:bodyPr vert="horz" wrap="square" lIns="36576" tIns="18288" rIns="36576" bIns="18288" rtlCol="0" anchor="t">
            <a:noAutofit/>
          </a:bodyPr>
          <a:lstStyle/>
          <a:p>
            <a:r>
              <a:rPr lang="pt-BR" sz="900" noProof="0" dirty="0">
                <a:solidFill>
                  <a:srgbClr val="6B7285"/>
                </a:solidFill>
                <a:latin typeface="Segoe UI" panose="020B0502040204020203" pitchFamily="34" charset="0"/>
              </a:rPr>
              <a:t>Vias no Piauí. Fotos: acervo DFINFRA/TCE-PI (inclusive Fig. 16 da Nota)</a:t>
            </a:r>
          </a:p>
        </p:txBody>
      </p:sp>
      <p:pic>
        <p:nvPicPr>
          <p:cNvPr id="49" name="!!col1">
            <a:extLst>
              <a:ext uri="{FF2B5EF4-FFF2-40B4-BE49-F238E27FC236}">
                <a16:creationId xmlns:a16="http://schemas.microsoft.com/office/drawing/2014/main" id="{31ED7658-26D9-1BB2-E678-6649465F116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1536192"/>
            <a:ext cx="3627120" cy="1737360"/>
          </a:xfrm>
          <a:prstGeom prst="rect">
            <a:avLst/>
          </a:prstGeom>
        </p:spPr>
      </p:pic>
      <p:pic>
        <p:nvPicPr>
          <p:cNvPr id="51" name="!!col2">
            <a:extLst>
              <a:ext uri="{FF2B5EF4-FFF2-40B4-BE49-F238E27FC236}">
                <a16:creationId xmlns:a16="http://schemas.microsoft.com/office/drawing/2014/main" id="{B0A86B21-3722-9D0B-4885-E5D6CC05CCB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4267200" y="1536192"/>
            <a:ext cx="3627120" cy="1737360"/>
          </a:xfrm>
          <a:prstGeom prst="rect">
            <a:avLst/>
          </a:prstGeom>
        </p:spPr>
      </p:pic>
      <p:pic>
        <p:nvPicPr>
          <p:cNvPr id="53" name="!!col3">
            <a:extLst>
              <a:ext uri="{FF2B5EF4-FFF2-40B4-BE49-F238E27FC236}">
                <a16:creationId xmlns:a16="http://schemas.microsoft.com/office/drawing/2014/main" id="{9F390052-B6A3-A480-4AB5-FD088060220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1536192"/>
            <a:ext cx="3627120" cy="1737360"/>
          </a:xfrm>
          <a:prstGeom prst="rect">
            <a:avLst/>
          </a:prstGeom>
        </p:spPr>
      </p:pic>
      <p:pic>
        <p:nvPicPr>
          <p:cNvPr id="55" name="!!col4">
            <a:extLst>
              <a:ext uri="{FF2B5EF4-FFF2-40B4-BE49-F238E27FC236}">
                <a16:creationId xmlns:a16="http://schemas.microsoft.com/office/drawing/2014/main" id="{E86F08DD-BEF4-2A6C-7069-95435096362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3364992"/>
            <a:ext cx="3627120" cy="1737360"/>
          </a:xfrm>
          <a:prstGeom prst="rect">
            <a:avLst/>
          </a:prstGeom>
        </p:spPr>
      </p:pic>
      <p:pic>
        <p:nvPicPr>
          <p:cNvPr id="59" name="!!col6">
            <a:extLst>
              <a:ext uri="{FF2B5EF4-FFF2-40B4-BE49-F238E27FC236}">
                <a16:creationId xmlns:a16="http://schemas.microsoft.com/office/drawing/2014/main" id="{061761A3-5262-AC3B-AE94-E624E01A41D3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3364992"/>
            <a:ext cx="3627120" cy="1737360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0DE8370-0E70-98CC-88B6-809F6DC8ABAA}"/>
              </a:ext>
            </a:extLst>
          </p:cNvPr>
          <p:cNvSpPr txBox="1">
            <a:spLocks/>
          </p:cNvSpPr>
          <p:nvPr/>
        </p:nvSpPr>
        <p:spPr>
          <a:xfrm>
            <a:off x="2542032" y="466344"/>
            <a:ext cx="9208008" cy="685800"/>
          </a:xfrm>
          <a:prstGeom prst="rect">
            <a:avLst/>
          </a:prstGeom>
        </p:spPr>
        <p:txBody>
          <a:bodyPr wrap="square" anchor="ctr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sz="1800" noProof="0" dirty="0">
                <a:solidFill>
                  <a:srgbClr val="F1CA3F"/>
                </a:solidFill>
                <a:latin typeface="Segoe UI Semibold"/>
              </a:rPr>
              <a:t>Problemas generalizados na pavimentação de ruas nos municípios de todo o estado</a:t>
            </a:r>
          </a:p>
        </p:txBody>
      </p:sp>
      <p:sp>
        <p:nvSpPr>
          <p:cNvPr id="5" name="!!veil">
            <a:extLst>
              <a:ext uri="{FF2B5EF4-FFF2-40B4-BE49-F238E27FC236}">
                <a16:creationId xmlns:a16="http://schemas.microsoft.com/office/drawing/2014/main" id="{02812365-353C-1CD0-C7E0-CF81F57FC879}"/>
              </a:ext>
            </a:extLst>
          </p:cNvPr>
          <p:cNvSpPr/>
          <p:nvPr/>
        </p:nvSpPr>
        <p:spPr>
          <a:xfrm>
            <a:off x="0" y="1422400"/>
            <a:ext cx="12192000" cy="5435600"/>
          </a:xfrm>
          <a:prstGeom prst="rect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7" name="!!col5">
            <a:extLst>
              <a:ext uri="{FF2B5EF4-FFF2-40B4-BE49-F238E27FC236}">
                <a16:creationId xmlns:a16="http://schemas.microsoft.com/office/drawing/2014/main" id="{F2B5ABE0-6452-B00A-B88A-55F232AAF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9188"/>
          <a:stretch>
            <a:fillRect/>
          </a:stretch>
        </p:blipFill>
        <p:spPr>
          <a:xfrm>
            <a:off x="1016000" y="1549400"/>
            <a:ext cx="10160000" cy="4866555"/>
          </a:xfrm>
          <a:prstGeom prst="rect">
            <a:avLst/>
          </a:prstGeom>
          <a:ln w="50800">
            <a:solidFill>
              <a:srgbClr val="FFFFFF"/>
            </a:solidFill>
          </a:ln>
          <a:effectLst>
            <a:outerShdw blurRad="228600" dist="76200" dir="5400000" rotWithShape="0">
              <a:srgbClr val="000000">
                <a:alpha val="45000"/>
              </a:srgbClr>
            </a:outerShdw>
          </a:effectLst>
        </p:spPr>
      </p:pic>
      <p:sp>
        <p:nvSpPr>
          <p:cNvPr id="6" name="!!capbar">
            <a:extLst>
              <a:ext uri="{FF2B5EF4-FFF2-40B4-BE49-F238E27FC236}">
                <a16:creationId xmlns:a16="http://schemas.microsoft.com/office/drawing/2014/main" id="{3760F360-4B75-BD8A-6B53-E04B0015EBCF}"/>
              </a:ext>
            </a:extLst>
          </p:cNvPr>
          <p:cNvSpPr/>
          <p:nvPr/>
        </p:nvSpPr>
        <p:spPr>
          <a:xfrm>
            <a:off x="1016000" y="5730155"/>
            <a:ext cx="10160000" cy="685800"/>
          </a:xfrm>
          <a:prstGeom prst="rect">
            <a:avLst/>
          </a:prstGeom>
          <a:solidFill>
            <a:srgbClr val="000F54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!!captxt">
            <a:extLst>
              <a:ext uri="{FF2B5EF4-FFF2-40B4-BE49-F238E27FC236}">
                <a16:creationId xmlns:a16="http://schemas.microsoft.com/office/drawing/2014/main" id="{AD26278E-F54B-917D-C721-FC453338A1F6}"/>
              </a:ext>
            </a:extLst>
          </p:cNvPr>
          <p:cNvSpPr txBox="1"/>
          <p:nvPr/>
        </p:nvSpPr>
        <p:spPr>
          <a:xfrm>
            <a:off x="1295400" y="5730155"/>
            <a:ext cx="8509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2000">
                <a:solidFill>
                  <a:srgbClr val="FFFFFF"/>
                </a:solidFill>
                <a:latin typeface="Segoe UI Semibold" panose="020B0702040204020203" pitchFamily="34" charset="0"/>
              </a:rPr>
              <a:t>Peças soltas e panela no calçamento</a:t>
            </a:r>
            <a:endParaRPr lang="pt-BR" sz="20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8" name="!!capnum">
            <a:extLst>
              <a:ext uri="{FF2B5EF4-FFF2-40B4-BE49-F238E27FC236}">
                <a16:creationId xmlns:a16="http://schemas.microsoft.com/office/drawing/2014/main" id="{6EE42776-1108-1BA7-3818-B25CD42C7615}"/>
              </a:ext>
            </a:extLst>
          </p:cNvPr>
          <p:cNvSpPr txBox="1"/>
          <p:nvPr/>
        </p:nvSpPr>
        <p:spPr>
          <a:xfrm>
            <a:off x="10160000" y="5730155"/>
            <a:ext cx="762000" cy="685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400">
                <a:solidFill>
                  <a:srgbClr val="F1C130"/>
                </a:solidFill>
                <a:latin typeface="Segoe UI Black" panose="020B0A02040204020203" pitchFamily="34" charset="0"/>
              </a:rPr>
              <a:t>3/3</a:t>
            </a:r>
            <a:endParaRPr lang="pt-BR" sz="14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38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-128016"/>
            <a:ext cx="8915400" cy="841248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O que motivou a Nota?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9/34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A866E486-FF43-4125-71B7-56D5E93422DD}"/>
              </a:ext>
            </a:extLst>
          </p:cNvPr>
          <p:cNvSpPr txBox="1"/>
          <p:nvPr/>
        </p:nvSpPr>
        <p:spPr>
          <a:xfrm>
            <a:off x="548640" y="5138928"/>
            <a:ext cx="11064240" cy="228600"/>
          </a:xfrm>
          <a:prstGeom prst="rect">
            <a:avLst/>
          </a:prstGeom>
        </p:spPr>
        <p:txBody>
          <a:bodyPr vert="horz" wrap="square" lIns="36576" tIns="18288" rIns="36576" bIns="18288" rtlCol="0" anchor="t">
            <a:noAutofit/>
          </a:bodyPr>
          <a:lstStyle/>
          <a:p>
            <a:r>
              <a:rPr lang="pt-BR" sz="900" noProof="0" dirty="0">
                <a:solidFill>
                  <a:srgbClr val="6B7285"/>
                </a:solidFill>
                <a:latin typeface="Segoe UI" panose="020B0502040204020203" pitchFamily="34" charset="0"/>
              </a:rPr>
              <a:t>Vias no Piauí. Fotos: acervo DFINFRA/TCE-PI (inclusive Fig. 16 da Nota)</a:t>
            </a:r>
          </a:p>
        </p:txBody>
      </p:sp>
      <p:sp>
        <p:nvSpPr>
          <p:cNvPr id="46" name="!!band">
            <a:extLst>
              <a:ext uri="{FF2B5EF4-FFF2-40B4-BE49-F238E27FC236}">
                <a16:creationId xmlns:a16="http://schemas.microsoft.com/office/drawing/2014/main" id="{877FC847-5445-4624-7853-C568D4EB36F5}"/>
              </a:ext>
            </a:extLst>
          </p:cNvPr>
          <p:cNvSpPr/>
          <p:nvPr/>
        </p:nvSpPr>
        <p:spPr>
          <a:xfrm>
            <a:off x="548640" y="5394960"/>
            <a:ext cx="11064240" cy="685800"/>
          </a:xfrm>
          <a:prstGeom prst="roundRect">
            <a:avLst>
              <a:gd name="adj" fmla="val 15000"/>
            </a:avLst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7" name="!!bandtxt">
            <a:extLst>
              <a:ext uri="{FF2B5EF4-FFF2-40B4-BE49-F238E27FC236}">
                <a16:creationId xmlns:a16="http://schemas.microsoft.com/office/drawing/2014/main" id="{D4F90557-ECAA-9AA1-9053-B3A5516384C3}"/>
              </a:ext>
            </a:extLst>
          </p:cNvPr>
          <p:cNvSpPr txBox="1"/>
          <p:nvPr/>
        </p:nvSpPr>
        <p:spPr>
          <a:xfrm>
            <a:off x="822960" y="5394960"/>
            <a:ext cx="10515600" cy="685800"/>
          </a:xfrm>
          <a:prstGeom prst="rect">
            <a:avLst/>
          </a:prstGeom>
        </p:spPr>
        <p:txBody>
          <a:bodyPr vert="horz" wrap="square" lIns="36576" tIns="18288" rIns="36576" bIns="18288" rtlCol="0" anchor="ctr">
            <a:noAutofit/>
          </a:bodyPr>
          <a:lstStyle/>
          <a:p>
            <a:r>
              <a:rPr lang="pt-BR" sz="1900" noProof="0" dirty="0">
                <a:solidFill>
                  <a:srgbClr val="F1C130"/>
                </a:solidFill>
                <a:latin typeface="Segoe UI Black" panose="020B0A02040204020203" pitchFamily="34" charset="0"/>
              </a:rPr>
              <a:t>Não é caso isolado: </a:t>
            </a:r>
            <a:r>
              <a:rPr lang="pt-BR" sz="1900" noProof="0" dirty="0">
                <a:solidFill>
                  <a:srgbClr val="FFFFFF"/>
                </a:solidFill>
                <a:latin typeface="Segoe UI Semibold" panose="020B0702040204020203" pitchFamily="34" charset="0"/>
              </a:rPr>
              <a:t>são problemas antigos, que se repetem nos municípios do Piauí.</a:t>
            </a:r>
          </a:p>
        </p:txBody>
      </p:sp>
      <p:pic>
        <p:nvPicPr>
          <p:cNvPr id="49" name="!!col1">
            <a:extLst>
              <a:ext uri="{FF2B5EF4-FFF2-40B4-BE49-F238E27FC236}">
                <a16:creationId xmlns:a16="http://schemas.microsoft.com/office/drawing/2014/main" id="{31ED7658-26D9-1BB2-E678-6649465F116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1536192"/>
            <a:ext cx="3627120" cy="1737360"/>
          </a:xfrm>
          <a:prstGeom prst="rect">
            <a:avLst/>
          </a:prstGeom>
        </p:spPr>
      </p:pic>
      <p:pic>
        <p:nvPicPr>
          <p:cNvPr id="51" name="!!col2">
            <a:extLst>
              <a:ext uri="{FF2B5EF4-FFF2-40B4-BE49-F238E27FC236}">
                <a16:creationId xmlns:a16="http://schemas.microsoft.com/office/drawing/2014/main" id="{B0A86B21-3722-9D0B-4885-E5D6CC05CCB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4267200" y="1536192"/>
            <a:ext cx="3627120" cy="1737360"/>
          </a:xfrm>
          <a:prstGeom prst="rect">
            <a:avLst/>
          </a:prstGeom>
        </p:spPr>
      </p:pic>
      <p:pic>
        <p:nvPicPr>
          <p:cNvPr id="53" name="!!col3">
            <a:extLst>
              <a:ext uri="{FF2B5EF4-FFF2-40B4-BE49-F238E27FC236}">
                <a16:creationId xmlns:a16="http://schemas.microsoft.com/office/drawing/2014/main" id="{9F390052-B6A3-A480-4AB5-FD088060220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1536192"/>
            <a:ext cx="3627120" cy="1737360"/>
          </a:xfrm>
          <a:prstGeom prst="rect">
            <a:avLst/>
          </a:prstGeom>
        </p:spPr>
      </p:pic>
      <p:pic>
        <p:nvPicPr>
          <p:cNvPr id="55" name="!!col4">
            <a:extLst>
              <a:ext uri="{FF2B5EF4-FFF2-40B4-BE49-F238E27FC236}">
                <a16:creationId xmlns:a16="http://schemas.microsoft.com/office/drawing/2014/main" id="{E86F08DD-BEF4-2A6C-7069-95435096362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548640" y="3364992"/>
            <a:ext cx="3627120" cy="1737360"/>
          </a:xfrm>
          <a:prstGeom prst="rect">
            <a:avLst/>
          </a:prstGeom>
        </p:spPr>
      </p:pic>
      <p:pic>
        <p:nvPicPr>
          <p:cNvPr id="57" name="!!col5">
            <a:extLst>
              <a:ext uri="{FF2B5EF4-FFF2-40B4-BE49-F238E27FC236}">
                <a16:creationId xmlns:a16="http://schemas.microsoft.com/office/drawing/2014/main" id="{F2B5ABE0-6452-B00A-B88A-55F232AAF55C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9188"/>
          <a:stretch>
            <a:fillRect/>
          </a:stretch>
        </p:blipFill>
        <p:spPr>
          <a:xfrm>
            <a:off x="4267200" y="3364992"/>
            <a:ext cx="3627120" cy="1737360"/>
          </a:xfrm>
          <a:prstGeom prst="rect">
            <a:avLst/>
          </a:prstGeom>
        </p:spPr>
      </p:pic>
      <p:pic>
        <p:nvPicPr>
          <p:cNvPr id="59" name="!!col6">
            <a:extLst>
              <a:ext uri="{FF2B5EF4-FFF2-40B4-BE49-F238E27FC236}">
                <a16:creationId xmlns:a16="http://schemas.microsoft.com/office/drawing/2014/main" id="{061761A3-5262-AC3B-AE94-E624E01A41D3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>
          <a:xfrm>
            <a:off x="7985760" y="3364992"/>
            <a:ext cx="3627120" cy="1737360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0DE8370-0E70-98CC-88B6-809F6DC8ABAA}"/>
              </a:ext>
            </a:extLst>
          </p:cNvPr>
          <p:cNvSpPr txBox="1">
            <a:spLocks/>
          </p:cNvSpPr>
          <p:nvPr/>
        </p:nvSpPr>
        <p:spPr>
          <a:xfrm>
            <a:off x="2542032" y="466344"/>
            <a:ext cx="9208008" cy="685800"/>
          </a:xfrm>
          <a:prstGeom prst="rect">
            <a:avLst/>
          </a:prstGeom>
        </p:spPr>
        <p:txBody>
          <a:bodyPr wrap="square" anchor="ctr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sz="1800" noProof="0" dirty="0">
                <a:solidFill>
                  <a:srgbClr val="F1CA3F"/>
                </a:solidFill>
                <a:latin typeface="Segoe UI Semibold"/>
              </a:rPr>
              <a:t>Problemas generalizados na pavimentação de ruas nos municípios de todo o estado</a:t>
            </a:r>
          </a:p>
        </p:txBody>
      </p:sp>
    </p:spTree>
    <p:extLst>
      <p:ext uri="{BB962C8B-B14F-4D97-AF65-F5344CB8AC3E}">
        <p14:creationId xmlns:p14="http://schemas.microsoft.com/office/powerpoint/2010/main" val="1665182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4872" y="164592"/>
            <a:ext cx="9573768" cy="1097280"/>
          </a:xfrm>
        </p:spPr>
        <p:txBody>
          <a:bodyPr wrap="square" anchor="ctr"/>
          <a:lstStyle/>
          <a:p>
            <a:pPr algn="r"/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Quais são as falhas mais comuns em cada pavimento?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10/34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pic>
        <p:nvPicPr>
          <p:cNvPr id="5" name="!!col5" descr="image.jpeg"/>
          <p:cNvPicPr>
            <a:picLocks noChangeAspect="1"/>
          </p:cNvPicPr>
          <p:nvPr/>
        </p:nvPicPr>
        <p:blipFill>
          <a:blip r:embed="rId3"/>
          <a:srcRect l="10972" r="10972"/>
          <a:stretch>
            <a:fillRect/>
          </a:stretch>
        </p:blipFill>
        <p:spPr>
          <a:xfrm>
            <a:off x="546100" y="1574800"/>
            <a:ext cx="3568700" cy="254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140200"/>
            <a:ext cx="3566160" cy="20116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800" b="0" noProof="0" dirty="0">
                <a:solidFill>
                  <a:srgbClr val="6B7285"/>
                </a:solidFill>
                <a:latin typeface="Segoe UI"/>
              </a:rPr>
              <a:t>Fig. 16 · DFINFRA/TCE-PI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4483100"/>
            <a:ext cx="201168" cy="201168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41247" y="4368800"/>
            <a:ext cx="3273552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800" b="0" noProof="0" dirty="0">
                <a:solidFill>
                  <a:srgbClr val="000F54"/>
                </a:solidFill>
                <a:latin typeface="Segoe UI Semibold"/>
              </a:rPr>
              <a:t>Paralelepípedo</a:t>
            </a:r>
          </a:p>
        </p:txBody>
      </p:sp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4"/>
          <a:srcRect l="12140" r="12140"/>
          <a:stretch>
            <a:fillRect/>
          </a:stretch>
        </p:blipFill>
        <p:spPr>
          <a:xfrm>
            <a:off x="4292600" y="1574800"/>
            <a:ext cx="3568700" cy="254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97679" y="4140200"/>
            <a:ext cx="3566160" cy="20116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800" b="0" noProof="0" dirty="0">
                <a:solidFill>
                  <a:srgbClr val="6B7285"/>
                </a:solidFill>
                <a:latin typeface="Segoe UI"/>
              </a:rPr>
              <a:t>Fig. 18 · DFINFRA/TCE-PI</a:t>
            </a:r>
          </a:p>
        </p:txBody>
      </p:sp>
      <p:sp>
        <p:nvSpPr>
          <p:cNvPr id="14" name="Oval 13"/>
          <p:cNvSpPr/>
          <p:nvPr/>
        </p:nvSpPr>
        <p:spPr>
          <a:xfrm>
            <a:off x="4297679" y="4483100"/>
            <a:ext cx="201168" cy="201168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4590288" y="4368800"/>
            <a:ext cx="3273552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800" b="0" noProof="0" dirty="0">
                <a:solidFill>
                  <a:srgbClr val="000F54"/>
                </a:solidFill>
                <a:latin typeface="Segoe UI Semibold"/>
              </a:rPr>
              <a:t>Intertravado</a:t>
            </a:r>
          </a:p>
        </p:txBody>
      </p:sp>
      <p:pic>
        <p:nvPicPr>
          <p:cNvPr id="19" name="Picture 18" descr="image.jpg"/>
          <p:cNvPicPr>
            <a:picLocks noChangeAspect="1"/>
          </p:cNvPicPr>
          <p:nvPr/>
        </p:nvPicPr>
        <p:blipFill>
          <a:blip r:embed="rId5"/>
          <a:srcRect t="4140" b="4140"/>
          <a:stretch>
            <a:fillRect/>
          </a:stretch>
        </p:blipFill>
        <p:spPr>
          <a:xfrm>
            <a:off x="8051800" y="1574800"/>
            <a:ext cx="3568700" cy="254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46719" y="4140200"/>
            <a:ext cx="3566160" cy="20116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800" b="0" noProof="0" dirty="0">
                <a:solidFill>
                  <a:srgbClr val="6B7285"/>
                </a:solidFill>
                <a:latin typeface="Segoe UI"/>
              </a:rPr>
              <a:t>Acervo DFINFRA/TCE-PI</a:t>
            </a:r>
          </a:p>
        </p:txBody>
      </p:sp>
      <p:sp>
        <p:nvSpPr>
          <p:cNvPr id="21" name="Oval 20"/>
          <p:cNvSpPr/>
          <p:nvPr/>
        </p:nvSpPr>
        <p:spPr>
          <a:xfrm>
            <a:off x="8046719" y="4483100"/>
            <a:ext cx="201168" cy="201168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8339327" y="4368800"/>
            <a:ext cx="3273552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800" b="0" noProof="0" dirty="0">
                <a:solidFill>
                  <a:srgbClr val="000F54"/>
                </a:solidFill>
                <a:latin typeface="Segoe UI Semibold"/>
              </a:rPr>
              <a:t>Asfalto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376672"/>
            <a:ext cx="11064240" cy="713232"/>
          </a:xfrm>
          <a:prstGeom prst="roundRect">
            <a:avLst>
              <a:gd name="adj" fmla="val 12000"/>
            </a:avLst>
          </a:prstGeom>
          <a:solidFill>
            <a:srgbClr val="000F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7" name="TextBox 26"/>
          <p:cNvSpPr txBox="1"/>
          <p:nvPr/>
        </p:nvSpPr>
        <p:spPr>
          <a:xfrm>
            <a:off x="777240" y="5560933"/>
            <a:ext cx="10607040" cy="34471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2000" b="0" noProof="0">
                <a:solidFill>
                  <a:srgbClr val="F1C130"/>
                </a:solidFill>
                <a:latin typeface="Segoe UI Black" panose="020B0A02040204020203" pitchFamily="34" charset="0"/>
              </a:rPr>
              <a:t>Execução falha e falta de manutenção </a:t>
            </a:r>
            <a:r>
              <a:rPr lang="pt-BR" sz="2000" b="0" noProof="0">
                <a:solidFill>
                  <a:srgbClr val="FFFFFF"/>
                </a:solidFill>
                <a:latin typeface="Segoe UI Semibold" panose="020B0702040204020203" pitchFamily="34" charset="0"/>
              </a:rPr>
              <a:t>encurtam a vida de qualquer pavimento.</a:t>
            </a:r>
            <a:endParaRPr lang="pt-BR" sz="2000" b="0" noProof="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D32D50BC-97CE-CEEF-E41F-7BE3E87D5CBA}"/>
              </a:ext>
            </a:extLst>
          </p:cNvPr>
          <p:cNvSpPr txBox="1"/>
          <p:nvPr/>
        </p:nvSpPr>
        <p:spPr>
          <a:xfrm>
            <a:off x="546100" y="4800600"/>
            <a:ext cx="3568700" cy="508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 dirty="0">
                <a:solidFill>
                  <a:srgbClr val="36488C"/>
                </a:solidFill>
                <a:latin typeface="Segoe UI Semibold" panose="020B0702040204020203" pitchFamily="34" charset="0"/>
              </a:rPr>
              <a:t>Juntas vazias · Recalque · Desagregação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4C86028-E3FE-B4D0-0D67-603A811AEB61}"/>
              </a:ext>
            </a:extLst>
          </p:cNvPr>
          <p:cNvSpPr txBox="1"/>
          <p:nvPr/>
        </p:nvSpPr>
        <p:spPr>
          <a:xfrm>
            <a:off x="4292600" y="4800600"/>
            <a:ext cx="3568700" cy="508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 dirty="0">
                <a:solidFill>
                  <a:srgbClr val="36488C"/>
                </a:solidFill>
                <a:latin typeface="Segoe UI Semibold" panose="020B0702040204020203" pitchFamily="34" charset="0"/>
              </a:rPr>
              <a:t>Desnível  · Afundamento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7223B7D-511F-1A38-8CDE-87778D773DB3}"/>
              </a:ext>
            </a:extLst>
          </p:cNvPr>
          <p:cNvSpPr txBox="1"/>
          <p:nvPr/>
        </p:nvSpPr>
        <p:spPr>
          <a:xfrm>
            <a:off x="8051800" y="4800600"/>
            <a:ext cx="3568700" cy="508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 dirty="0">
                <a:solidFill>
                  <a:srgbClr val="36488C"/>
                </a:solidFill>
                <a:latin typeface="Segoe UI Semibold" panose="020B0702040204020203" pitchFamily="34" charset="0"/>
              </a:rPr>
              <a:t>Trincas · Panelas · Trilha de roda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4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4872" y="164592"/>
            <a:ext cx="9573768" cy="1097280"/>
          </a:xfrm>
        </p:spPr>
        <p:txBody>
          <a:bodyPr wrap="square" anchor="ctr"/>
          <a:lstStyle/>
          <a:p>
            <a:pPr algn="r"/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Paralelepípedo no Piauí: o desafio da resistência da rocha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11/34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pic>
        <p:nvPicPr>
          <p:cNvPr id="27" name="Picture 26" descr="image.jpg"/>
          <p:cNvPicPr>
            <a:picLocks noChangeAspect="1"/>
          </p:cNvPicPr>
          <p:nvPr/>
        </p:nvPicPr>
        <p:blipFill>
          <a:blip r:embed="rId3"/>
          <a:srcRect t="16437" b="16437"/>
          <a:stretch>
            <a:fillRect/>
          </a:stretch>
        </p:blipFill>
        <p:spPr>
          <a:xfrm>
            <a:off x="7248027" y="2368295"/>
            <a:ext cx="4526280" cy="201168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248027" y="4389119"/>
            <a:ext cx="4526280" cy="20116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800" b="0" noProof="0" dirty="0">
                <a:solidFill>
                  <a:srgbClr val="6B7285"/>
                </a:solidFill>
                <a:latin typeface="Segoe UI"/>
              </a:rPr>
              <a:t>Calçamento com pedras desagregadas · Fig. 17 · DFINFRA/TCE-PI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1572768"/>
            <a:ext cx="5486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noProof="0" dirty="0">
                <a:solidFill>
                  <a:srgbClr val="36488C"/>
                </a:solidFill>
                <a:latin typeface="Segoe UI Black"/>
              </a:rPr>
              <a:t>O QUE A NOTA REGISTRA</a:t>
            </a:r>
          </a:p>
        </p:txBody>
      </p:sp>
      <p:sp>
        <p:nvSpPr>
          <p:cNvPr id="34" name="Oval 33"/>
          <p:cNvSpPr/>
          <p:nvPr/>
        </p:nvSpPr>
        <p:spPr>
          <a:xfrm>
            <a:off x="548640" y="1947672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548640" y="1947672"/>
            <a:ext cx="329184" cy="32918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noProof="0" dirty="0">
                <a:solidFill>
                  <a:srgbClr val="FFFFFF"/>
                </a:solidFill>
                <a:latin typeface="Segoe UI Black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552" y="1874519"/>
            <a:ext cx="5715000" cy="4937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300" b="0" noProof="0" dirty="0">
                <a:solidFill>
                  <a:srgbClr val="000F54"/>
                </a:solidFill>
                <a:latin typeface="Segoe UI Semibold"/>
              </a:rPr>
              <a:t>Arenito: </a:t>
            </a:r>
            <a:r>
              <a:rPr lang="pt-BR" sz="1300" b="0" noProof="0" dirty="0">
                <a:solidFill>
                  <a:srgbClr val="26304D"/>
                </a:solidFill>
                <a:latin typeface="Segoe UI"/>
              </a:rPr>
              <a:t>rocha sedimentar mais usada no Estado, pela oferta e pela facilidade de extração.</a:t>
            </a:r>
          </a:p>
        </p:txBody>
      </p:sp>
      <p:sp>
        <p:nvSpPr>
          <p:cNvPr id="37" name="Oval 36"/>
          <p:cNvSpPr/>
          <p:nvPr/>
        </p:nvSpPr>
        <p:spPr>
          <a:xfrm>
            <a:off x="548640" y="2459736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8" name="TextBox 37"/>
          <p:cNvSpPr txBox="1"/>
          <p:nvPr/>
        </p:nvSpPr>
        <p:spPr>
          <a:xfrm>
            <a:off x="548640" y="2459736"/>
            <a:ext cx="329184" cy="32918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noProof="0" dirty="0">
                <a:solidFill>
                  <a:srgbClr val="FFFFFF"/>
                </a:solidFill>
                <a:latin typeface="Segoe UI Black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7552" y="2386584"/>
            <a:ext cx="5715000" cy="4937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300" b="0" noProof="0" dirty="0">
                <a:solidFill>
                  <a:srgbClr val="000F54"/>
                </a:solidFill>
                <a:latin typeface="Segoe UI Semibold"/>
              </a:rPr>
              <a:t>Resistência variável: </a:t>
            </a:r>
            <a:r>
              <a:rPr lang="pt-BR" sz="1300" b="0" noProof="0" dirty="0">
                <a:solidFill>
                  <a:srgbClr val="26304D"/>
                </a:solidFill>
                <a:latin typeface="Segoe UI"/>
              </a:rPr>
              <a:t>depende do grau de alteração da rocha, de 2 a 125 MPa.</a:t>
            </a:r>
          </a:p>
        </p:txBody>
      </p:sp>
      <p:sp>
        <p:nvSpPr>
          <p:cNvPr id="40" name="Oval 39"/>
          <p:cNvSpPr/>
          <p:nvPr/>
        </p:nvSpPr>
        <p:spPr>
          <a:xfrm>
            <a:off x="548640" y="2971800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1" name="TextBox 40"/>
          <p:cNvSpPr txBox="1"/>
          <p:nvPr/>
        </p:nvSpPr>
        <p:spPr>
          <a:xfrm>
            <a:off x="548640" y="2971800"/>
            <a:ext cx="329184" cy="32918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noProof="0" dirty="0">
                <a:solidFill>
                  <a:srgbClr val="FFFFFF"/>
                </a:solidFill>
                <a:latin typeface="Segoe UI Black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7552" y="2898648"/>
            <a:ext cx="5715000" cy="4937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300" b="0" noProof="0" dirty="0">
                <a:solidFill>
                  <a:srgbClr val="000F54"/>
                </a:solidFill>
                <a:latin typeface="Segoe UI Semibold"/>
              </a:rPr>
              <a:t>Venda por milheiro: </a:t>
            </a:r>
            <a:r>
              <a:rPr lang="pt-BR" sz="1300" b="0" noProof="0" dirty="0">
                <a:solidFill>
                  <a:srgbClr val="26304D"/>
                </a:solidFill>
                <a:latin typeface="Segoe UI"/>
              </a:rPr>
              <a:t>favorece rocha mais fácil de extrair, em geral menos resistente, e peças menores.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3456432"/>
            <a:ext cx="61722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noProof="0" dirty="0">
                <a:solidFill>
                  <a:srgbClr val="000F54"/>
                </a:solidFill>
                <a:latin typeface="Segoe UI Semibold"/>
              </a:rPr>
              <a:t>Já apontado pelo TCE-PI: </a:t>
            </a: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Levantamento TC/012424/2023 e NT nº 01/2024.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2893" y="4279392"/>
            <a:ext cx="5796592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100" b="0" noProof="0" dirty="0">
                <a:solidFill>
                  <a:srgbClr val="FFFFFF"/>
                </a:solidFill>
                <a:latin typeface="Segoe UI Semibold"/>
              </a:rPr>
              <a:t>arenito: de 2 a 125 MPa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298F40F-1646-BF81-5ABD-DFEDD7F2F2BE}"/>
              </a:ext>
            </a:extLst>
          </p:cNvPr>
          <p:cNvGrpSpPr/>
          <p:nvPr/>
        </p:nvGrpSpPr>
        <p:grpSpPr>
          <a:xfrm>
            <a:off x="274320" y="3890771"/>
            <a:ext cx="6675120" cy="1399032"/>
            <a:chOff x="274320" y="3840480"/>
            <a:chExt cx="6675120" cy="1399032"/>
          </a:xfrm>
        </p:grpSpPr>
        <p:sp>
          <p:nvSpPr>
            <p:cNvPr id="44" name="TextBox 43"/>
            <p:cNvSpPr txBox="1"/>
            <p:nvPr/>
          </p:nvSpPr>
          <p:spPr>
            <a:xfrm>
              <a:off x="548640" y="3840480"/>
              <a:ext cx="5486400" cy="274320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l"/>
              <a:r>
                <a:rPr lang="pt-BR" sz="1200" b="0" noProof="0" dirty="0">
                  <a:solidFill>
                    <a:srgbClr val="6B7285"/>
                  </a:solidFill>
                  <a:latin typeface="Segoe UI Black"/>
                </a:rPr>
                <a:t>RESISTÊNCIA À COMPRESSÃO DA ROCHA (MPa)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8640" y="4343400"/>
              <a:ext cx="6126480" cy="109728"/>
            </a:xfrm>
            <a:prstGeom prst="rect">
              <a:avLst/>
            </a:prstGeom>
            <a:solidFill>
              <a:srgbClr val="E1E4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2893" y="4288536"/>
              <a:ext cx="5796592" cy="219456"/>
            </a:xfrm>
            <a:prstGeom prst="rect">
              <a:avLst/>
            </a:prstGeom>
            <a:solidFill>
              <a:srgbClr val="8C82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74320" y="4544568"/>
              <a:ext cx="548640" cy="201168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ctr"/>
              <a:r>
                <a:rPr lang="pt-BR" sz="900" b="0" noProof="0" dirty="0">
                  <a:solidFill>
                    <a:srgbClr val="6B7285"/>
                  </a:solidFill>
                  <a:latin typeface="Segoe UI"/>
                </a:rPr>
                <a:t>0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630658" y="4544568"/>
              <a:ext cx="548640" cy="201168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ctr"/>
              <a:r>
                <a:rPr lang="pt-BR" sz="900" b="0" noProof="0" dirty="0">
                  <a:solidFill>
                    <a:srgbClr val="6B7285"/>
                  </a:solidFill>
                  <a:latin typeface="Segoe UI"/>
                </a:rPr>
                <a:t>50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986996" y="4544568"/>
              <a:ext cx="548640" cy="201168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ctr"/>
              <a:r>
                <a:rPr lang="pt-BR" sz="900" b="0" noProof="0" dirty="0">
                  <a:solidFill>
                    <a:srgbClr val="6B7285"/>
                  </a:solidFill>
                  <a:latin typeface="Segoe UI"/>
                </a:rPr>
                <a:t>100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400800" y="4544568"/>
              <a:ext cx="548640" cy="201168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ctr"/>
              <a:r>
                <a:rPr lang="pt-BR" sz="900" b="0" noProof="0" dirty="0">
                  <a:solidFill>
                    <a:srgbClr val="6B7285"/>
                  </a:solidFill>
                  <a:latin typeface="Segoe UI"/>
                </a:rPr>
                <a:t>130</a:t>
              </a:r>
            </a:p>
          </p:txBody>
        </p:sp>
        <p:cxnSp>
          <p:nvCxnSpPr>
            <p:cNvPr id="52" name="Connector 51"/>
            <p:cNvCxnSpPr/>
            <p:nvPr/>
          </p:nvCxnSpPr>
          <p:spPr>
            <a:xfrm>
              <a:off x="5167063" y="4142232"/>
              <a:ext cx="0" cy="475488"/>
            </a:xfrm>
            <a:prstGeom prst="line">
              <a:avLst/>
            </a:prstGeom>
            <a:ln w="28575">
              <a:solidFill>
                <a:srgbClr val="C0392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548640" y="4782312"/>
              <a:ext cx="2377440" cy="457200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l"/>
              <a:r>
                <a:rPr lang="pt-BR" sz="1000" b="0" noProof="0" dirty="0">
                  <a:solidFill>
                    <a:srgbClr val="26304D"/>
                  </a:solidFill>
                  <a:latin typeface="Segoe UI"/>
                </a:rPr>
                <a:t>rocha pouco resistente: esmagamento precoce e menor vida útil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154680" y="4782312"/>
              <a:ext cx="3520440" cy="457200"/>
            </a:xfrm>
            <a:prstGeom prst="rect">
              <a:avLst/>
            </a:prstGeom>
            <a:noFill/>
          </p:spPr>
          <p:txBody>
            <a:bodyPr wrap="square" lIns="36576" tIns="18288" rIns="36576" bIns="18288" anchor="t">
              <a:spAutoFit/>
            </a:bodyPr>
            <a:lstStyle/>
            <a:p>
              <a:pPr algn="r"/>
              <a:r>
                <a:rPr lang="pt-BR" sz="1000" b="0" noProof="0" dirty="0">
                  <a:solidFill>
                    <a:srgbClr val="C0392B"/>
                  </a:solidFill>
                  <a:latin typeface="Segoe UI"/>
                </a:rPr>
                <a:t>mínimo de referência: 1.000 kg/cm², cerca de 98 MPa (Manual do Paraná, 1983)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kicker">
            <a:extLst>
              <a:ext uri="{FF2B5EF4-FFF2-40B4-BE49-F238E27FC236}">
                <a16:creationId xmlns:a16="http://schemas.microsoft.com/office/drawing/2014/main" id="{1B7D1AD0-3AEC-F39E-FAF3-DB39AE2840C5}"/>
              </a:ext>
            </a:extLst>
          </p:cNvPr>
          <p:cNvSpPr txBox="1"/>
          <p:nvPr/>
        </p:nvSpPr>
        <p:spPr>
          <a:xfrm>
            <a:off x="635000" y="304800"/>
            <a:ext cx="10922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 dirty="0">
                <a:solidFill>
                  <a:srgbClr val="F1C130"/>
                </a:solidFill>
                <a:latin typeface="Segoe UI Black" panose="020B0A02040204020203" pitchFamily="34" charset="0"/>
              </a:rPr>
              <a:t>MESMO PAVIMENTO, DOIS RESULTADOS</a:t>
            </a:r>
          </a:p>
        </p:txBody>
      </p:sp>
      <p:sp>
        <p:nvSpPr>
          <p:cNvPr id="3" name="!!nome">
            <a:extLst>
              <a:ext uri="{FF2B5EF4-FFF2-40B4-BE49-F238E27FC236}">
                <a16:creationId xmlns:a16="http://schemas.microsoft.com/office/drawing/2014/main" id="{461FA33B-CA33-3C54-677C-183B47123D13}"/>
              </a:ext>
            </a:extLst>
          </p:cNvPr>
          <p:cNvSpPr txBox="1"/>
          <p:nvPr/>
        </p:nvSpPr>
        <p:spPr>
          <a:xfrm>
            <a:off x="635000" y="533400"/>
            <a:ext cx="10922000" cy="533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200">
                <a:solidFill>
                  <a:srgbClr val="FFFFFF"/>
                </a:solidFill>
                <a:latin typeface="Segoe UI Black" panose="020B0A02040204020203" pitchFamily="34" charset="0"/>
              </a:rPr>
              <a:t>Paralelepípedo</a:t>
            </a:r>
            <a:endParaRPr lang="pt-BR" sz="32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4" name="!!sub">
            <a:extLst>
              <a:ext uri="{FF2B5EF4-FFF2-40B4-BE49-F238E27FC236}">
                <a16:creationId xmlns:a16="http://schemas.microsoft.com/office/drawing/2014/main" id="{8C5979AC-5B4C-BBBC-D5B7-39C1F1DD361C}"/>
              </a:ext>
            </a:extLst>
          </p:cNvPr>
          <p:cNvSpPr txBox="1"/>
          <p:nvPr/>
        </p:nvSpPr>
        <p:spPr>
          <a:xfrm>
            <a:off x="635000" y="1066800"/>
            <a:ext cx="10922000" cy="304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>
                <a:solidFill>
                  <a:srgbClr val="FFFFFF"/>
                </a:solidFill>
                <a:latin typeface="Segoe UI" panose="020B0502040204020203" pitchFamily="34" charset="0"/>
              </a:rPr>
              <a:t>A diferença está na rocha, na base compactada e nas juntas preenchidas.</a:t>
            </a:r>
            <a:endParaRPr lang="pt-BR" sz="16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pic>
        <p:nvPicPr>
          <p:cNvPr id="5" name="!!bom" descr="p22_1_944x629.jpeg">
            <a:extLst>
              <a:ext uri="{FF2B5EF4-FFF2-40B4-BE49-F238E27FC236}">
                <a16:creationId xmlns:a16="http://schemas.microsoft.com/office/drawing/2014/main" id="{BC19E9BD-9AD1-47F7-2E84-47159151C863}"/>
              </a:ext>
            </a:extLst>
          </p:cNvPr>
          <p:cNvPicPr>
            <a:picLocks/>
          </p:cNvPicPr>
          <p:nvPr/>
        </p:nvPicPr>
        <p:blipFill>
          <a:blip r:embed="rId3"/>
          <a:srcRect l="381" r="381"/>
          <a:stretch>
            <a:fillRect/>
          </a:stretch>
        </p:blipFill>
        <p:spPr>
          <a:xfrm>
            <a:off x="635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7" name="!!ruim">
            <a:extLst>
              <a:ext uri="{FF2B5EF4-FFF2-40B4-BE49-F238E27FC236}">
                <a16:creationId xmlns:a16="http://schemas.microsoft.com/office/drawing/2014/main" id="{D655B25D-09D0-17E4-9AD0-2A50097718B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r="694"/>
          <a:stretch>
            <a:fillRect/>
          </a:stretch>
        </p:blipFill>
        <p:spPr>
          <a:xfrm>
            <a:off x="6223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sp>
        <p:nvSpPr>
          <p:cNvPr id="8" name="!!pbom">
            <a:extLst>
              <a:ext uri="{FF2B5EF4-FFF2-40B4-BE49-F238E27FC236}">
                <a16:creationId xmlns:a16="http://schemas.microsoft.com/office/drawing/2014/main" id="{0B0B7527-616E-EEAE-B668-4FA8189A3CF3}"/>
              </a:ext>
            </a:extLst>
          </p:cNvPr>
          <p:cNvSpPr/>
          <p:nvPr/>
        </p:nvSpPr>
        <p:spPr>
          <a:xfrm>
            <a:off x="635000" y="5181600"/>
            <a:ext cx="3302000" cy="355600"/>
          </a:xfrm>
          <a:prstGeom prst="roundRect">
            <a:avLst>
              <a:gd name="adj" fmla="val 50000"/>
            </a:avLst>
          </a:prstGeom>
          <a:solidFill>
            <a:srgbClr val="0096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BEM EXECUTADO E CONSERVADO</a:t>
            </a:r>
          </a:p>
        </p:txBody>
      </p:sp>
      <p:sp>
        <p:nvSpPr>
          <p:cNvPr id="9" name="!!pruim">
            <a:extLst>
              <a:ext uri="{FF2B5EF4-FFF2-40B4-BE49-F238E27FC236}">
                <a16:creationId xmlns:a16="http://schemas.microsoft.com/office/drawing/2014/main" id="{01455CFA-DBA2-3BDA-1AEC-AA2217E3AEC6}"/>
              </a:ext>
            </a:extLst>
          </p:cNvPr>
          <p:cNvSpPr/>
          <p:nvPr/>
        </p:nvSpPr>
        <p:spPr>
          <a:xfrm>
            <a:off x="6223000" y="5181600"/>
            <a:ext cx="4191000" cy="355600"/>
          </a:xfrm>
          <a:prstGeom prst="roundRect">
            <a:avLst>
              <a:gd name="adj" fmla="val 50000"/>
            </a:avLst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000F54"/>
                </a:solidFill>
                <a:latin typeface="Segoe UI Black" panose="020B0A02040204020203" pitchFamily="34" charset="0"/>
              </a:rPr>
              <a:t>EXECUÇÃO DEFICIENTE E SEM MANUTENÇÃO</a:t>
            </a:r>
          </a:p>
        </p:txBody>
      </p:sp>
      <p:sp>
        <p:nvSpPr>
          <p:cNvPr id="10" name="!!cbom">
            <a:extLst>
              <a:ext uri="{FF2B5EF4-FFF2-40B4-BE49-F238E27FC236}">
                <a16:creationId xmlns:a16="http://schemas.microsoft.com/office/drawing/2014/main" id="{8059D08E-FB9F-268F-E93D-270DB0D89827}"/>
              </a:ext>
            </a:extLst>
          </p:cNvPr>
          <p:cNvSpPr txBox="1"/>
          <p:nvPr/>
        </p:nvSpPr>
        <p:spPr>
          <a:xfrm>
            <a:off x="635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Calçamento com juntas preenchidas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!!cruim">
            <a:extLst>
              <a:ext uri="{FF2B5EF4-FFF2-40B4-BE49-F238E27FC236}">
                <a16:creationId xmlns:a16="http://schemas.microsoft.com/office/drawing/2014/main" id="{63DB82B9-9F9F-6551-A115-DD032D0B74D5}"/>
              </a:ext>
            </a:extLst>
          </p:cNvPr>
          <p:cNvSpPr txBox="1"/>
          <p:nvPr/>
        </p:nvSpPr>
        <p:spPr>
          <a:xfrm>
            <a:off x="6223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Desagregação · Fig. 17 da Nota · DFINFRA/TCE-PI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kicker">
            <a:extLst>
              <a:ext uri="{FF2B5EF4-FFF2-40B4-BE49-F238E27FC236}">
                <a16:creationId xmlns:a16="http://schemas.microsoft.com/office/drawing/2014/main" id="{5BB9BBF9-46C4-8DFE-B0CB-70FA0E66DAC2}"/>
              </a:ext>
            </a:extLst>
          </p:cNvPr>
          <p:cNvSpPr txBox="1"/>
          <p:nvPr/>
        </p:nvSpPr>
        <p:spPr>
          <a:xfrm>
            <a:off x="635000" y="304800"/>
            <a:ext cx="10922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 dirty="0">
                <a:solidFill>
                  <a:srgbClr val="F1C130"/>
                </a:solidFill>
                <a:latin typeface="Segoe UI Black" panose="020B0A02040204020203" pitchFamily="34" charset="0"/>
              </a:rPr>
              <a:t>MESMO PAVIMENTO, DOIS RESULTADOS</a:t>
            </a:r>
          </a:p>
        </p:txBody>
      </p:sp>
      <p:sp>
        <p:nvSpPr>
          <p:cNvPr id="3" name="!!nome">
            <a:extLst>
              <a:ext uri="{FF2B5EF4-FFF2-40B4-BE49-F238E27FC236}">
                <a16:creationId xmlns:a16="http://schemas.microsoft.com/office/drawing/2014/main" id="{54EDC8DB-8817-9A1A-8BCE-5F918CC5DEF1}"/>
              </a:ext>
            </a:extLst>
          </p:cNvPr>
          <p:cNvSpPr txBox="1"/>
          <p:nvPr/>
        </p:nvSpPr>
        <p:spPr>
          <a:xfrm>
            <a:off x="635000" y="533400"/>
            <a:ext cx="10922000" cy="533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200">
                <a:solidFill>
                  <a:srgbClr val="FFFFFF"/>
                </a:solidFill>
                <a:latin typeface="Segoe UI Black" panose="020B0A02040204020203" pitchFamily="34" charset="0"/>
              </a:rPr>
              <a:t>Intertravado</a:t>
            </a:r>
            <a:endParaRPr lang="pt-BR" sz="32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4" name="!!sub">
            <a:extLst>
              <a:ext uri="{FF2B5EF4-FFF2-40B4-BE49-F238E27FC236}">
                <a16:creationId xmlns:a16="http://schemas.microsoft.com/office/drawing/2014/main" id="{22D07D05-FC8B-DEB7-B6A9-9E39FCC47CD9}"/>
              </a:ext>
            </a:extLst>
          </p:cNvPr>
          <p:cNvSpPr txBox="1"/>
          <p:nvPr/>
        </p:nvSpPr>
        <p:spPr>
          <a:xfrm>
            <a:off x="635000" y="1066800"/>
            <a:ext cx="10922000" cy="304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>
                <a:solidFill>
                  <a:srgbClr val="FFFFFF"/>
                </a:solidFill>
                <a:latin typeface="Segoe UI" panose="020B0502040204020203" pitchFamily="34" charset="0"/>
              </a:rPr>
              <a:t>A diferença está na base, no rejunte e no confinamento lateral.</a:t>
            </a:r>
            <a:endParaRPr lang="pt-BR" sz="16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!!bom">
            <a:extLst>
              <a:ext uri="{FF2B5EF4-FFF2-40B4-BE49-F238E27FC236}">
                <a16:creationId xmlns:a16="http://schemas.microsoft.com/office/drawing/2014/main" id="{A3B08FA9-935F-448F-71F4-A6273B18090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8" r="200"/>
          <a:stretch>
            <a:fillRect/>
          </a:stretch>
        </p:blipFill>
        <p:spPr>
          <a:xfrm>
            <a:off x="635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8" name="!!ruim">
            <a:extLst>
              <a:ext uri="{FF2B5EF4-FFF2-40B4-BE49-F238E27FC236}">
                <a16:creationId xmlns:a16="http://schemas.microsoft.com/office/drawing/2014/main" id="{57BA5798-06EF-0EC4-251A-A5B3C59911E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7" r="9867"/>
          <a:stretch>
            <a:fillRect/>
          </a:stretch>
        </p:blipFill>
        <p:spPr>
          <a:xfrm>
            <a:off x="6223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sp>
        <p:nvSpPr>
          <p:cNvPr id="9" name="!!pbom">
            <a:extLst>
              <a:ext uri="{FF2B5EF4-FFF2-40B4-BE49-F238E27FC236}">
                <a16:creationId xmlns:a16="http://schemas.microsoft.com/office/drawing/2014/main" id="{60651176-A9EB-FB3B-5B0F-DB2C09B1F15E}"/>
              </a:ext>
            </a:extLst>
          </p:cNvPr>
          <p:cNvSpPr/>
          <p:nvPr/>
        </p:nvSpPr>
        <p:spPr>
          <a:xfrm>
            <a:off x="635000" y="5181600"/>
            <a:ext cx="3302000" cy="355600"/>
          </a:xfrm>
          <a:prstGeom prst="roundRect">
            <a:avLst>
              <a:gd name="adj" fmla="val 50000"/>
            </a:avLst>
          </a:prstGeom>
          <a:solidFill>
            <a:srgbClr val="0096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BEM EXECUTADO E CONSERVADO</a:t>
            </a:r>
          </a:p>
        </p:txBody>
      </p:sp>
      <p:sp>
        <p:nvSpPr>
          <p:cNvPr id="10" name="!!pruim">
            <a:extLst>
              <a:ext uri="{FF2B5EF4-FFF2-40B4-BE49-F238E27FC236}">
                <a16:creationId xmlns:a16="http://schemas.microsoft.com/office/drawing/2014/main" id="{A71FE89E-32A8-9C60-99EA-12AD02E7D0C6}"/>
              </a:ext>
            </a:extLst>
          </p:cNvPr>
          <p:cNvSpPr/>
          <p:nvPr/>
        </p:nvSpPr>
        <p:spPr>
          <a:xfrm>
            <a:off x="6223000" y="5181600"/>
            <a:ext cx="4191000" cy="355600"/>
          </a:xfrm>
          <a:prstGeom prst="roundRect">
            <a:avLst>
              <a:gd name="adj" fmla="val 50000"/>
            </a:avLst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000F54"/>
                </a:solidFill>
                <a:latin typeface="Segoe UI Black" panose="020B0A02040204020203" pitchFamily="34" charset="0"/>
              </a:rPr>
              <a:t>EXECUÇÃO DEFICIENTE E SEM MANUTENÇÃO</a:t>
            </a:r>
          </a:p>
        </p:txBody>
      </p:sp>
      <p:sp>
        <p:nvSpPr>
          <p:cNvPr id="11" name="!!cbom">
            <a:extLst>
              <a:ext uri="{FF2B5EF4-FFF2-40B4-BE49-F238E27FC236}">
                <a16:creationId xmlns:a16="http://schemas.microsoft.com/office/drawing/2014/main" id="{95F1E88C-1BEB-8DE7-FC26-7E019C4030EC}"/>
              </a:ext>
            </a:extLst>
          </p:cNvPr>
          <p:cNvSpPr txBox="1"/>
          <p:nvPr/>
        </p:nvSpPr>
        <p:spPr>
          <a:xfrm>
            <a:off x="635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Rua Cândido Portinari, Teresina · Fig. 11 da Nota · DFINFRA/TCE-PI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!!cruim">
            <a:extLst>
              <a:ext uri="{FF2B5EF4-FFF2-40B4-BE49-F238E27FC236}">
                <a16:creationId xmlns:a16="http://schemas.microsoft.com/office/drawing/2014/main" id="{F26DC248-4FDA-A3C4-C7BC-35A3EE87A85F}"/>
              </a:ext>
            </a:extLst>
          </p:cNvPr>
          <p:cNvSpPr txBox="1"/>
          <p:nvPr/>
        </p:nvSpPr>
        <p:spPr>
          <a:xfrm>
            <a:off x="6223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Deslocamento e desnível · Fig. 18 da Nota · DFINFRA/TCE-PI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kicker">
            <a:extLst>
              <a:ext uri="{FF2B5EF4-FFF2-40B4-BE49-F238E27FC236}">
                <a16:creationId xmlns:a16="http://schemas.microsoft.com/office/drawing/2014/main" id="{6B887C6C-50CA-C25A-DDFE-52E705907D32}"/>
              </a:ext>
            </a:extLst>
          </p:cNvPr>
          <p:cNvSpPr txBox="1"/>
          <p:nvPr/>
        </p:nvSpPr>
        <p:spPr>
          <a:xfrm>
            <a:off x="635000" y="304800"/>
            <a:ext cx="10922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 dirty="0">
                <a:solidFill>
                  <a:srgbClr val="F1C130"/>
                </a:solidFill>
                <a:latin typeface="Segoe UI Black" panose="020B0A02040204020203" pitchFamily="34" charset="0"/>
              </a:rPr>
              <a:t>MESMO PAVIMENTO, DOIS RESULTADOS</a:t>
            </a:r>
          </a:p>
        </p:txBody>
      </p:sp>
      <p:sp>
        <p:nvSpPr>
          <p:cNvPr id="3" name="!!nome">
            <a:extLst>
              <a:ext uri="{FF2B5EF4-FFF2-40B4-BE49-F238E27FC236}">
                <a16:creationId xmlns:a16="http://schemas.microsoft.com/office/drawing/2014/main" id="{1F640540-00F3-464D-8093-97D4EDFBDE95}"/>
              </a:ext>
            </a:extLst>
          </p:cNvPr>
          <p:cNvSpPr txBox="1"/>
          <p:nvPr/>
        </p:nvSpPr>
        <p:spPr>
          <a:xfrm>
            <a:off x="635000" y="533400"/>
            <a:ext cx="10922000" cy="533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200">
                <a:solidFill>
                  <a:srgbClr val="FFFFFF"/>
                </a:solidFill>
                <a:latin typeface="Segoe UI Black" panose="020B0A02040204020203" pitchFamily="34" charset="0"/>
              </a:rPr>
              <a:t>Asfalto</a:t>
            </a:r>
            <a:endParaRPr lang="pt-BR" sz="32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4" name="!!sub">
            <a:extLst>
              <a:ext uri="{FF2B5EF4-FFF2-40B4-BE49-F238E27FC236}">
                <a16:creationId xmlns:a16="http://schemas.microsoft.com/office/drawing/2014/main" id="{1DF70334-7A5C-F513-2C64-DF4884215E69}"/>
              </a:ext>
            </a:extLst>
          </p:cNvPr>
          <p:cNvSpPr txBox="1"/>
          <p:nvPr/>
        </p:nvSpPr>
        <p:spPr>
          <a:xfrm>
            <a:off x="635000" y="1066800"/>
            <a:ext cx="10922000" cy="304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>
                <a:solidFill>
                  <a:srgbClr val="FFFFFF"/>
                </a:solidFill>
                <a:latin typeface="Segoe UI" panose="020B0502040204020203" pitchFamily="34" charset="0"/>
              </a:rPr>
              <a:t>A diferença está na base, na drenagem e na manutenção periódica.</a:t>
            </a:r>
            <a:endParaRPr lang="pt-BR" sz="16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!!bom">
            <a:extLst>
              <a:ext uri="{FF2B5EF4-FFF2-40B4-BE49-F238E27FC236}">
                <a16:creationId xmlns:a16="http://schemas.microsoft.com/office/drawing/2014/main" id="{DB2297ED-1315-E0D8-4D3A-6F51D73302B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9" b="279"/>
          <a:stretch>
            <a:fillRect/>
          </a:stretch>
        </p:blipFill>
        <p:spPr>
          <a:xfrm>
            <a:off x="635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8" name="!!ruim">
            <a:extLst>
              <a:ext uri="{FF2B5EF4-FFF2-40B4-BE49-F238E27FC236}">
                <a16:creationId xmlns:a16="http://schemas.microsoft.com/office/drawing/2014/main" id="{37FB976E-C6C6-100F-B2B5-DB05D1CC7F4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0" r="11260"/>
          <a:stretch>
            <a:fillRect/>
          </a:stretch>
        </p:blipFill>
        <p:spPr>
          <a:xfrm>
            <a:off x="6223000" y="1473200"/>
            <a:ext cx="5334000" cy="3581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sp>
        <p:nvSpPr>
          <p:cNvPr id="9" name="!!pbom">
            <a:extLst>
              <a:ext uri="{FF2B5EF4-FFF2-40B4-BE49-F238E27FC236}">
                <a16:creationId xmlns:a16="http://schemas.microsoft.com/office/drawing/2014/main" id="{469669F2-5ABC-266B-1D11-A30DE515A223}"/>
              </a:ext>
            </a:extLst>
          </p:cNvPr>
          <p:cNvSpPr/>
          <p:nvPr/>
        </p:nvSpPr>
        <p:spPr>
          <a:xfrm>
            <a:off x="635000" y="5181600"/>
            <a:ext cx="3302000" cy="355600"/>
          </a:xfrm>
          <a:prstGeom prst="roundRect">
            <a:avLst>
              <a:gd name="adj" fmla="val 50000"/>
            </a:avLst>
          </a:prstGeom>
          <a:solidFill>
            <a:srgbClr val="0096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BEM EXECUTADO E CONSERVADO</a:t>
            </a:r>
          </a:p>
        </p:txBody>
      </p:sp>
      <p:sp>
        <p:nvSpPr>
          <p:cNvPr id="10" name="!!pruim">
            <a:extLst>
              <a:ext uri="{FF2B5EF4-FFF2-40B4-BE49-F238E27FC236}">
                <a16:creationId xmlns:a16="http://schemas.microsoft.com/office/drawing/2014/main" id="{4FCB3012-FEC3-0304-E9B6-6B8EF219EB40}"/>
              </a:ext>
            </a:extLst>
          </p:cNvPr>
          <p:cNvSpPr/>
          <p:nvPr/>
        </p:nvSpPr>
        <p:spPr>
          <a:xfrm>
            <a:off x="6223000" y="5181600"/>
            <a:ext cx="4191000" cy="355600"/>
          </a:xfrm>
          <a:prstGeom prst="roundRect">
            <a:avLst>
              <a:gd name="adj" fmla="val 50000"/>
            </a:avLst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rIns="50800" rtlCol="0" anchor="ctr"/>
          <a:lstStyle/>
          <a:p>
            <a:pPr algn="ctr"/>
            <a:r>
              <a:rPr lang="pt-BR" sz="1100">
                <a:solidFill>
                  <a:srgbClr val="000F54"/>
                </a:solidFill>
                <a:latin typeface="Segoe UI Black" panose="020B0A02040204020203" pitchFamily="34" charset="0"/>
              </a:rPr>
              <a:t>EXECUÇÃO DEFICIENTE E SEM MANUTENÇÃO</a:t>
            </a:r>
          </a:p>
        </p:txBody>
      </p:sp>
      <p:sp>
        <p:nvSpPr>
          <p:cNvPr id="11" name="!!cbom">
            <a:extLst>
              <a:ext uri="{FF2B5EF4-FFF2-40B4-BE49-F238E27FC236}">
                <a16:creationId xmlns:a16="http://schemas.microsoft.com/office/drawing/2014/main" id="{77E3745D-32DF-B5C0-D15B-62E47A01407F}"/>
              </a:ext>
            </a:extLst>
          </p:cNvPr>
          <p:cNvSpPr txBox="1"/>
          <p:nvPr/>
        </p:nvSpPr>
        <p:spPr>
          <a:xfrm>
            <a:off x="635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Avenida Raul Lopes, Teresina · Fig. 15 da Nota · G1 Piauí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!!cruim">
            <a:extLst>
              <a:ext uri="{FF2B5EF4-FFF2-40B4-BE49-F238E27FC236}">
                <a16:creationId xmlns:a16="http://schemas.microsoft.com/office/drawing/2014/main" id="{709243FD-C219-DEC4-B6F3-8B3E2C66F5C9}"/>
              </a:ext>
            </a:extLst>
          </p:cNvPr>
          <p:cNvSpPr txBox="1"/>
          <p:nvPr/>
        </p:nvSpPr>
        <p:spPr>
          <a:xfrm>
            <a:off x="6223000" y="5613400"/>
            <a:ext cx="5334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Afundamento em trilha de roda · Fig. 19 da Nota · DFINFRA/TCE-PI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!!fecho">
            <a:extLst>
              <a:ext uri="{FF2B5EF4-FFF2-40B4-BE49-F238E27FC236}">
                <a16:creationId xmlns:a16="http://schemas.microsoft.com/office/drawing/2014/main" id="{A233CD85-2F38-2A7E-2A2D-257C7A1DB7E9}"/>
              </a:ext>
            </a:extLst>
          </p:cNvPr>
          <p:cNvSpPr/>
          <p:nvPr/>
        </p:nvSpPr>
        <p:spPr>
          <a:xfrm>
            <a:off x="1651000" y="2159000"/>
            <a:ext cx="8890000" cy="2159000"/>
          </a:xfrm>
          <a:prstGeom prst="roundRect">
            <a:avLst>
              <a:gd name="adj" fmla="val 8000"/>
            </a:avLst>
          </a:prstGeom>
          <a:solidFill>
            <a:srgbClr val="000F54"/>
          </a:solidFill>
          <a:ln w="25400" cap="flat" cmpd="sng" algn="ctr">
            <a:solidFill>
              <a:srgbClr val="F1C130"/>
            </a:solidFill>
            <a:prstDash val="solid"/>
            <a:miter lim="800000"/>
          </a:ln>
          <a:effectLst>
            <a:outerShdw blurRad="381000" dist="104978" dir="4525566" rotWithShape="0">
              <a:srgbClr val="000000">
                <a:alpha val="6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!!fecho1">
            <a:extLst>
              <a:ext uri="{FF2B5EF4-FFF2-40B4-BE49-F238E27FC236}">
                <a16:creationId xmlns:a16="http://schemas.microsoft.com/office/drawing/2014/main" id="{0E94BA0A-4603-3F48-0567-90E23B1F5454}"/>
              </a:ext>
            </a:extLst>
          </p:cNvPr>
          <p:cNvSpPr txBox="1"/>
          <p:nvPr/>
        </p:nvSpPr>
        <p:spPr>
          <a:xfrm>
            <a:off x="2032000" y="2413000"/>
            <a:ext cx="8128000" cy="635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2600">
                <a:solidFill>
                  <a:srgbClr val="F1C130"/>
                </a:solidFill>
                <a:latin typeface="Segoe UI Black" panose="020B0A02040204020203" pitchFamily="34" charset="0"/>
              </a:rPr>
              <a:t>O problema não está no tipo de pavimento.</a:t>
            </a:r>
            <a:endParaRPr lang="pt-BR" sz="26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15" name="!!fecho2">
            <a:extLst>
              <a:ext uri="{FF2B5EF4-FFF2-40B4-BE49-F238E27FC236}">
                <a16:creationId xmlns:a16="http://schemas.microsoft.com/office/drawing/2014/main" id="{1E65EF71-02B0-A896-F9F1-69493D4ED250}"/>
              </a:ext>
            </a:extLst>
          </p:cNvPr>
          <p:cNvSpPr txBox="1"/>
          <p:nvPr/>
        </p:nvSpPr>
        <p:spPr>
          <a:xfrm>
            <a:off x="2032000" y="3111500"/>
            <a:ext cx="8128000" cy="1016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2400">
                <a:solidFill>
                  <a:srgbClr val="FFFFFF"/>
                </a:solidFill>
                <a:latin typeface="Segoe UI Semibold" panose="020B0702040204020203" pitchFamily="34" charset="0"/>
              </a:rPr>
              <a:t>Está na execução deficiente e na falta de manutenção.</a:t>
            </a:r>
            <a:endParaRPr lang="pt-BR" sz="24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97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Situação constatada: escolher o pavimento sem critério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15/34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25" name="!!diag">
            <a:extLst>
              <a:ext uri="{FF2B5EF4-FFF2-40B4-BE49-F238E27FC236}">
                <a16:creationId xmlns:a16="http://schemas.microsoft.com/office/drawing/2014/main" id="{FA5162B5-A570-5277-FA18-A079CA0C3FC2}"/>
              </a:ext>
            </a:extLst>
          </p:cNvPr>
          <p:cNvSpPr/>
          <p:nvPr/>
        </p:nvSpPr>
        <p:spPr>
          <a:xfrm>
            <a:off x="546100" y="1689100"/>
            <a:ext cx="4533900" cy="427990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B944ADC-A540-33E4-9199-06B6E7828BED}"/>
              </a:ext>
            </a:extLst>
          </p:cNvPr>
          <p:cNvSpPr txBox="1"/>
          <p:nvPr/>
        </p:nvSpPr>
        <p:spPr>
          <a:xfrm>
            <a:off x="800100" y="1905000"/>
            <a:ext cx="4064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200">
                <a:solidFill>
                  <a:srgbClr val="36488C"/>
                </a:solidFill>
                <a:latin typeface="Segoe UI Black" panose="020B0A02040204020203" pitchFamily="34" charset="0"/>
              </a:rPr>
              <a:t>O DIAGNÓSTICO</a:t>
            </a:r>
            <a:endParaRPr lang="pt-BR" sz="1200" dirty="0">
              <a:solidFill>
                <a:srgbClr val="36488C"/>
              </a:solidFill>
              <a:latin typeface="Segoe UI Black" panose="020B0A02040204020203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23C70DCB-26BC-4C8F-9D85-E7ABE7A02858}"/>
              </a:ext>
            </a:extLst>
          </p:cNvPr>
          <p:cNvSpPr txBox="1"/>
          <p:nvPr/>
        </p:nvSpPr>
        <p:spPr>
          <a:xfrm>
            <a:off x="800100" y="2209800"/>
            <a:ext cx="4064000" cy="1066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000">
                <a:solidFill>
                  <a:srgbClr val="000F54"/>
                </a:solidFill>
                <a:latin typeface="Segoe UI Semibold" panose="020B0702040204020203" pitchFamily="34" charset="0"/>
              </a:rPr>
              <a:t>Pavimento escolhido sem estudo técnico que compare as alternativas.</a:t>
            </a:r>
            <a:endParaRPr lang="pt-BR" sz="20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BC485AA-0D21-BBB7-99C4-39BE7939FD2E}"/>
              </a:ext>
            </a:extLst>
          </p:cNvPr>
          <p:cNvSpPr txBox="1"/>
          <p:nvPr/>
        </p:nvSpPr>
        <p:spPr>
          <a:xfrm>
            <a:off x="800100" y="3429000"/>
            <a:ext cx="4064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6E768C"/>
                </a:solidFill>
                <a:latin typeface="Segoe UI Black" panose="020B0A02040204020203" pitchFamily="34" charset="0"/>
              </a:rPr>
              <a:t>FICA DE FORA DA DECISÃO</a:t>
            </a:r>
            <a:endParaRPr lang="pt-BR" sz="1100" dirty="0">
              <a:solidFill>
                <a:srgbClr val="6E768C"/>
              </a:solidFill>
              <a:latin typeface="Segoe UI Black" panose="020B0A02040204020203" pitchFamily="34" charset="0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5CB67044-3618-83CA-6C88-5725332A2CDF}"/>
              </a:ext>
            </a:extLst>
          </p:cNvPr>
          <p:cNvSpPr/>
          <p:nvPr/>
        </p:nvSpPr>
        <p:spPr>
          <a:xfrm>
            <a:off x="800100" y="3733800"/>
            <a:ext cx="4064000" cy="406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ap="flat" cmpd="sng" algn="ctr">
            <a:solidFill>
              <a:srgbClr val="C8CEE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r>
              <a:rPr lang="pt-BR" sz="1400">
                <a:solidFill>
                  <a:srgbClr val="26304D"/>
                </a:solidFill>
                <a:latin typeface="Segoe UI Semibold" panose="020B0702040204020203" pitchFamily="34" charset="0"/>
              </a:rPr>
              <a:t>Tráfego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ED4E97AB-A64B-74D4-F989-E9ED833610E4}"/>
              </a:ext>
            </a:extLst>
          </p:cNvPr>
          <p:cNvSpPr/>
          <p:nvPr/>
        </p:nvSpPr>
        <p:spPr>
          <a:xfrm>
            <a:off x="800100" y="4241800"/>
            <a:ext cx="4064000" cy="406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ap="flat" cmpd="sng" algn="ctr">
            <a:solidFill>
              <a:srgbClr val="C8CEE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r>
              <a:rPr lang="pt-BR" sz="1400">
                <a:solidFill>
                  <a:srgbClr val="26304D"/>
                </a:solidFill>
                <a:latin typeface="Segoe UI Semibold" panose="020B0702040204020203" pitchFamily="34" charset="0"/>
              </a:rPr>
              <a:t>Redes subterrâneas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8192657D-618E-310B-298E-7EAF46EFF924}"/>
              </a:ext>
            </a:extLst>
          </p:cNvPr>
          <p:cNvSpPr/>
          <p:nvPr/>
        </p:nvSpPr>
        <p:spPr>
          <a:xfrm>
            <a:off x="800100" y="4749800"/>
            <a:ext cx="4064000" cy="406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ap="flat" cmpd="sng" algn="ctr">
            <a:solidFill>
              <a:srgbClr val="C8CEE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r>
              <a:rPr lang="pt-BR" sz="1400">
                <a:solidFill>
                  <a:srgbClr val="26304D"/>
                </a:solidFill>
                <a:latin typeface="Segoe UI Semibold" panose="020B0702040204020203" pitchFamily="34" charset="0"/>
              </a:rPr>
              <a:t>Custo de manutenção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F1796E29-6DA8-57EA-B0B8-B48861DF480E}"/>
              </a:ext>
            </a:extLst>
          </p:cNvPr>
          <p:cNvSpPr/>
          <p:nvPr/>
        </p:nvSpPr>
        <p:spPr>
          <a:xfrm>
            <a:off x="800100" y="5257800"/>
            <a:ext cx="4064000" cy="406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ap="flat" cmpd="sng" algn="ctr">
            <a:solidFill>
              <a:srgbClr val="C8CEE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r>
              <a:rPr lang="pt-BR" sz="1400">
                <a:solidFill>
                  <a:srgbClr val="26304D"/>
                </a:solidFill>
                <a:latin typeface="Segoe UI Semibold" panose="020B0702040204020203" pitchFamily="34" charset="0"/>
              </a:rPr>
              <a:t>Segurança e conforto</a:t>
            </a:r>
          </a:p>
        </p:txBody>
      </p:sp>
      <p:sp>
        <p:nvSpPr>
          <p:cNvPr id="33" name="!!seta">
            <a:extLst>
              <a:ext uri="{FF2B5EF4-FFF2-40B4-BE49-F238E27FC236}">
                <a16:creationId xmlns:a16="http://schemas.microsoft.com/office/drawing/2014/main" id="{25E83925-916F-0223-228E-D7B61723E318}"/>
              </a:ext>
            </a:extLst>
          </p:cNvPr>
          <p:cNvSpPr/>
          <p:nvPr/>
        </p:nvSpPr>
        <p:spPr>
          <a:xfrm>
            <a:off x="5207000" y="3556000"/>
            <a:ext cx="330200" cy="558800"/>
          </a:xfrm>
          <a:prstGeom prst="chevron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4" name="!!resp">
            <a:extLst>
              <a:ext uri="{FF2B5EF4-FFF2-40B4-BE49-F238E27FC236}">
                <a16:creationId xmlns:a16="http://schemas.microsoft.com/office/drawing/2014/main" id="{C2807A6B-05A0-A4E3-444A-2DCBA9C495C3}"/>
              </a:ext>
            </a:extLst>
          </p:cNvPr>
          <p:cNvSpPr/>
          <p:nvPr/>
        </p:nvSpPr>
        <p:spPr>
          <a:xfrm>
            <a:off x="5664200" y="1689100"/>
            <a:ext cx="5956300" cy="4279900"/>
          </a:xfrm>
          <a:prstGeom prst="roundRect">
            <a:avLst>
              <a:gd name="adj" fmla="val 6000"/>
            </a:avLst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>
            <a:outerShdw blurRad="254000" dist="80649" dir="4252841" rotWithShape="0">
              <a:srgbClr val="000000">
                <a:alpha val="40000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!!respcapa">
            <a:extLst>
              <a:ext uri="{FF2B5EF4-FFF2-40B4-BE49-F238E27FC236}">
                <a16:creationId xmlns:a16="http://schemas.microsoft.com/office/drawing/2014/main" id="{7A440481-F376-C181-A802-AF53378BAA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80000">
            <a:off x="5969000" y="2032000"/>
            <a:ext cx="2108200" cy="2984500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177800" dist="91581" dir="3378608" rotWithShape="0">
              <a:srgbClr val="000000">
                <a:alpha val="55000"/>
              </a:srgbClr>
            </a:outerShdw>
          </a:effectLst>
        </p:spPr>
      </p:pic>
      <p:sp>
        <p:nvSpPr>
          <p:cNvPr id="37" name="!!resplabel">
            <a:extLst>
              <a:ext uri="{FF2B5EF4-FFF2-40B4-BE49-F238E27FC236}">
                <a16:creationId xmlns:a16="http://schemas.microsoft.com/office/drawing/2014/main" id="{67EF2623-108C-03E6-45E9-06255CBB64DF}"/>
              </a:ext>
            </a:extLst>
          </p:cNvPr>
          <p:cNvSpPr txBox="1"/>
          <p:nvPr/>
        </p:nvSpPr>
        <p:spPr>
          <a:xfrm>
            <a:off x="8382000" y="2133600"/>
            <a:ext cx="304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300">
                <a:solidFill>
                  <a:srgbClr val="F1C130"/>
                </a:solidFill>
                <a:latin typeface="Segoe UI Black" panose="020B0A02040204020203" pitchFamily="34" charset="0"/>
              </a:rPr>
              <a:t>A RESPOSTA DO TCE-PI</a:t>
            </a:r>
            <a:endParaRPr lang="pt-BR" sz="13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38" name="!!resptitle">
            <a:extLst>
              <a:ext uri="{FF2B5EF4-FFF2-40B4-BE49-F238E27FC236}">
                <a16:creationId xmlns:a16="http://schemas.microsoft.com/office/drawing/2014/main" id="{8C2ABE53-F4A4-EFF3-C09B-0C4C3F5A5390}"/>
              </a:ext>
            </a:extLst>
          </p:cNvPr>
          <p:cNvSpPr txBox="1"/>
          <p:nvPr/>
        </p:nvSpPr>
        <p:spPr>
          <a:xfrm>
            <a:off x="8382000" y="2438400"/>
            <a:ext cx="3048000" cy="1422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200">
                <a:solidFill>
                  <a:srgbClr val="FFFFFF"/>
                </a:solidFill>
                <a:latin typeface="Segoe UI Black" panose="020B0A02040204020203" pitchFamily="34" charset="0"/>
              </a:rPr>
              <a:t>Nota Técnica nº 01/2026</a:t>
            </a:r>
            <a:endParaRPr lang="pt-BR" sz="32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39" name="!!respsub">
            <a:extLst>
              <a:ext uri="{FF2B5EF4-FFF2-40B4-BE49-F238E27FC236}">
                <a16:creationId xmlns:a16="http://schemas.microsoft.com/office/drawing/2014/main" id="{BC10C6C6-6004-CCA0-D4FB-77297B4E1304}"/>
              </a:ext>
            </a:extLst>
          </p:cNvPr>
          <p:cNvSpPr txBox="1"/>
          <p:nvPr/>
        </p:nvSpPr>
        <p:spPr>
          <a:xfrm>
            <a:off x="8382000" y="3962400"/>
            <a:ext cx="3048000" cy="1016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600">
                <a:solidFill>
                  <a:srgbClr val="FFFFFF"/>
                </a:solidFill>
                <a:latin typeface="Segoe UI Semibold" panose="020B0702040204020203" pitchFamily="34" charset="0"/>
              </a:rPr>
              <a:t>Critérios para escolher o pavimento de cada rua</a:t>
            </a:r>
            <a:endParaRPr lang="pt-BR" sz="16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0" name="!!respdata">
            <a:extLst>
              <a:ext uri="{FF2B5EF4-FFF2-40B4-BE49-F238E27FC236}">
                <a16:creationId xmlns:a16="http://schemas.microsoft.com/office/drawing/2014/main" id="{796500AD-3E23-EA0D-F809-783E582FCBE9}"/>
              </a:ext>
            </a:extLst>
          </p:cNvPr>
          <p:cNvSpPr txBox="1"/>
          <p:nvPr/>
        </p:nvSpPr>
        <p:spPr>
          <a:xfrm>
            <a:off x="5969000" y="5334000"/>
            <a:ext cx="546100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C8CEE1"/>
                </a:solidFill>
                <a:latin typeface="Segoe UI" panose="020B0502040204020203" pitchFamily="34" charset="0"/>
              </a:rPr>
              <a:t>Aprovada pelo Plenário em 29/01/2026 · publicada no Diário Oficial do TCE-PI em 24/03/2026</a:t>
            </a:r>
            <a:endParaRPr lang="pt-BR" sz="11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A escolha precisa estar no papel: o Estudo Técnico Preliminar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16/34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383280" cy="233172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" name="Oval 5"/>
          <p:cNvSpPr/>
          <p:nvPr/>
        </p:nvSpPr>
        <p:spPr>
          <a:xfrm>
            <a:off x="822959" y="2011680"/>
            <a:ext cx="640080" cy="640080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59" y="2011680"/>
            <a:ext cx="64008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2200" b="0" i="0" noProof="0" dirty="0">
                <a:solidFill>
                  <a:srgbClr val="FFFFFF"/>
                </a:solidFill>
                <a:latin typeface="Segoe UI Black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834640"/>
            <a:ext cx="292608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900" b="0" i="0" noProof="0" dirty="0">
                <a:solidFill>
                  <a:srgbClr val="000F54"/>
                </a:solidFill>
                <a:latin typeface="Segoe UI Semibold"/>
              </a:rPr>
              <a:t>Mostrar a necessidade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246120"/>
            <a:ext cx="2926080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qual é o problema da rua e de quem a usa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977639" y="2944368"/>
            <a:ext cx="320040" cy="0"/>
          </a:xfrm>
          <a:prstGeom prst="line">
            <a:avLst/>
          </a:prstGeom>
          <a:ln w="31750">
            <a:solidFill>
              <a:srgbClr val="36488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43400" y="1783080"/>
            <a:ext cx="3383280" cy="233172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2" name="Oval 11"/>
          <p:cNvSpPr/>
          <p:nvPr/>
        </p:nvSpPr>
        <p:spPr>
          <a:xfrm>
            <a:off x="4617720" y="2011680"/>
            <a:ext cx="640080" cy="640080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4617720" y="2011680"/>
            <a:ext cx="64008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2200" b="0" i="0" noProof="0" dirty="0">
                <a:solidFill>
                  <a:srgbClr val="FFFFFF"/>
                </a:solidFill>
                <a:latin typeface="Segoe UI Black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834640"/>
            <a:ext cx="292608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900" b="0" i="0" noProof="0" dirty="0">
                <a:solidFill>
                  <a:srgbClr val="000F54"/>
                </a:solidFill>
                <a:latin typeface="Segoe UI Semibold"/>
              </a:rPr>
              <a:t>Comparar as alternativas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3246120"/>
            <a:ext cx="2926080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técnica e custo, inclusive no ciclo de vida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2944368"/>
            <a:ext cx="320040" cy="0"/>
          </a:xfrm>
          <a:prstGeom prst="line">
            <a:avLst/>
          </a:prstGeom>
          <a:ln w="31750">
            <a:solidFill>
              <a:srgbClr val="36488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1783080"/>
            <a:ext cx="3383280" cy="233172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Oval 17"/>
          <p:cNvSpPr/>
          <p:nvPr/>
        </p:nvSpPr>
        <p:spPr>
          <a:xfrm>
            <a:off x="8412480" y="2011680"/>
            <a:ext cx="640080" cy="640080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8412480" y="2011680"/>
            <a:ext cx="64008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2200" b="0" i="0" noProof="0" dirty="0">
                <a:solidFill>
                  <a:srgbClr val="FFFFFF"/>
                </a:solidFill>
                <a:latin typeface="Segoe UI Black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2834640"/>
            <a:ext cx="292608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900" b="0" i="0" noProof="0" dirty="0">
                <a:solidFill>
                  <a:srgbClr val="000F54"/>
                </a:solidFill>
                <a:latin typeface="Segoe UI Semibold"/>
              </a:rPr>
              <a:t>Justificar a escolhida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3246120"/>
            <a:ext cx="2926080" cy="7772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por que essa é a mais vantajosa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34840"/>
            <a:ext cx="11064240" cy="1508760"/>
          </a:xfrm>
          <a:prstGeom prst="roundRect">
            <a:avLst>
              <a:gd name="adj" fmla="val 8000"/>
            </a:avLst>
          </a:prstGeom>
          <a:solidFill>
            <a:srgbClr val="000F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822960" y="4801421"/>
            <a:ext cx="10515600" cy="77559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i="0" noProof="0" dirty="0">
                <a:solidFill>
                  <a:srgbClr val="FFFFFF"/>
                </a:solidFill>
                <a:latin typeface="Segoe UI"/>
              </a:rPr>
              <a:t>ETP: </a:t>
            </a:r>
            <a:r>
              <a:rPr lang="pt-BR" sz="1600" noProof="0" dirty="0">
                <a:solidFill>
                  <a:srgbClr val="FFFFFF"/>
                </a:solidFill>
                <a:latin typeface="Segoe UI"/>
              </a:rPr>
              <a:t>d</a:t>
            </a:r>
            <a:r>
              <a:rPr lang="pt-BR" sz="1600" b="0" i="0" noProof="0" dirty="0">
                <a:solidFill>
                  <a:srgbClr val="FFFFFF"/>
                </a:solidFill>
                <a:latin typeface="Segoe UI"/>
              </a:rPr>
              <a:t>ocumento obrigatório da preparação de obras, previsto no art. 18 da Lei nº 14.133/2021. </a:t>
            </a:r>
            <a:r>
              <a:rPr lang="pt-BR" sz="1600" b="0" i="0" noProof="0" dirty="0">
                <a:solidFill>
                  <a:srgbClr val="F1C130"/>
                </a:solidFill>
                <a:latin typeface="Segoe UI Semibold"/>
              </a:rPr>
              <a:t>Serve como prova de que o investimento foi planejado </a:t>
            </a:r>
            <a:r>
              <a:rPr lang="pt-BR" sz="1600" b="0" i="0" noProof="0" dirty="0">
                <a:solidFill>
                  <a:srgbClr val="FFFFFF"/>
                </a:solidFill>
                <a:latin typeface="Segoe UI"/>
              </a:rPr>
              <a:t>e de que a opção adotada é a mais vantajosa. A lei manda buscar o resultado mais vantajoso, inclusive no ciclo de vida (art. 11).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936" y="428291"/>
            <a:ext cx="11871960" cy="4678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r>
              <a:rPr lang="pt-BR" sz="2800" b="0" i="0" noProof="0" dirty="0">
                <a:solidFill>
                  <a:srgbClr val="F1C130"/>
                </a:solidFill>
                <a:latin typeface="Segoe UI Black"/>
              </a:rPr>
              <a:t>Então, como escolher? A nota responde partindo de sete perguntas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4956048"/>
            <a:ext cx="11064240" cy="822960"/>
          </a:xfrm>
          <a:prstGeom prst="roundRect">
            <a:avLst>
              <a:gd name="adj" fmla="val 15000"/>
            </a:avLst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4" name="TextBox 33"/>
          <p:cNvSpPr txBox="1"/>
          <p:nvPr/>
        </p:nvSpPr>
        <p:spPr>
          <a:xfrm>
            <a:off x="777240" y="5172090"/>
            <a:ext cx="10607040" cy="3908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2300" b="0" i="0" noProof="0" dirty="0">
                <a:solidFill>
                  <a:srgbClr val="000F54"/>
                </a:solidFill>
                <a:latin typeface="Segoe UI Black"/>
              </a:rPr>
              <a:t>Cada rua pede o seu pavimento. Isso vale por toda vida útil da obra.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85800" y="2990088"/>
            <a:ext cx="10835640" cy="0"/>
          </a:xfrm>
          <a:prstGeom prst="line">
            <a:avLst/>
          </a:prstGeom>
          <a:ln w="19050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1892807" y="257860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589787" y="129844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26947" y="148348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Quanto custa na vida inteira da obra?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6947" y="2084831"/>
            <a:ext cx="233172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implantação, manutenção e recomposições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1636775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636775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1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3291839" y="299008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1988819" y="340156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125979" y="358660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A prefeitura consegue manter?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5979" y="4187952"/>
            <a:ext cx="233172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capacidade financeira ao longo dos anos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035807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035807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2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4690872" y="257860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3387852" y="129844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525012" y="1598905"/>
            <a:ext cx="2331720" cy="26776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É fácil consertar?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25012" y="2084831"/>
            <a:ext cx="233172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reparo, reaproveitamento e liberação da via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4434840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4434840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3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6089904" y="299008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786884" y="340156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924044" y="358660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O que há, ou haverá, embaixo da rua?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924044" y="4187952"/>
            <a:ext cx="2331720" cy="2062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redes de água e esgoto previstas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5833872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833872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4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7488936" y="257860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6185916" y="129844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323076" y="148348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Quanto tráfego a rua recebe?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23076" y="2084831"/>
            <a:ext cx="233172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intensidade, peso e tipo dos veículos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7232903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7232903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5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8887968" y="299008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7584948" y="340156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7722108" y="358660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Para onde vai a água da chuva?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722108" y="4187952"/>
            <a:ext cx="2331720" cy="2062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permeabilidade e drenagem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631936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8631936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6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10287000" y="2578608"/>
            <a:ext cx="0" cy="411480"/>
          </a:xfrm>
          <a:prstGeom prst="line">
            <a:avLst/>
          </a:prstGeom>
          <a:ln w="15875">
            <a:solidFill>
              <a:srgbClr val="DDE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8983980" y="1298448"/>
            <a:ext cx="2606040" cy="1280160"/>
          </a:xfrm>
          <a:prstGeom prst="roundRect">
            <a:avLst>
              <a:gd name="adj" fmla="val 10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9121140" y="1483489"/>
            <a:ext cx="233172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>
                <a:solidFill>
                  <a:srgbClr val="FFFFFF"/>
                </a:solidFill>
                <a:latin typeface="Segoe UI Semibold"/>
              </a:rPr>
              <a:t>Quanto calor o pavimento acumula?</a:t>
            </a:r>
            <a:endParaRPr sz="1500" b="0">
              <a:solidFill>
                <a:srgbClr val="FFFFFF"/>
              </a:solidFill>
              <a:latin typeface="Segoe UI Semibold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121140" y="2084831"/>
            <a:ext cx="2331720" cy="2062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100" b="0">
                <a:solidFill>
                  <a:srgbClr val="DDE1F0"/>
                </a:solidFill>
                <a:latin typeface="Segoe UI"/>
              </a:rPr>
              <a:t>conforto térmico e ilhas de calor</a:t>
            </a:r>
            <a:endParaRPr sz="1100" b="0">
              <a:solidFill>
                <a:srgbClr val="DDE1F0"/>
              </a:solidFill>
              <a:latin typeface="Segoe UI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10030968" y="2734056"/>
            <a:ext cx="512064" cy="512064"/>
          </a:xfrm>
          <a:prstGeom prst="ellipse">
            <a:avLst/>
          </a:prstGeom>
          <a:solidFill>
            <a:srgbClr val="F1C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10030968" y="2734056"/>
            <a:ext cx="512064" cy="512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1800" b="0">
                <a:solidFill>
                  <a:srgbClr val="000F54"/>
                </a:solidFill>
                <a:latin typeface="Segoe UI Black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noProof="0">
                <a:solidFill>
                  <a:srgbClr val="FFFFFF"/>
                </a:solidFill>
                <a:latin typeface="Segoe UI Semibold"/>
              </a:rPr>
              <a:t>Pergunta 1 </a:t>
            </a:r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· Quanto custa na vida inteira da obra?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18/34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640080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noProof="0" dirty="0">
                <a:solidFill>
                  <a:srgbClr val="36488C"/>
                </a:solidFill>
                <a:latin typeface="Segoe UI Semibold"/>
              </a:rPr>
              <a:t>1ª parcela: para implantar, </a:t>
            </a:r>
            <a:r>
              <a:rPr lang="pt-BR" sz="1700" noProof="0" dirty="0">
                <a:solidFill>
                  <a:srgbClr val="36488C"/>
                </a:solidFill>
                <a:latin typeface="Segoe UI Semibold"/>
              </a:rPr>
              <a:t>o asfalto larga na frente</a:t>
            </a:r>
            <a:endParaRPr lang="pt-BR" sz="1700" b="0" noProof="0" dirty="0">
              <a:solidFill>
                <a:srgbClr val="36488C"/>
              </a:solidFill>
              <a:latin typeface="Segoe UI Semi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1691640"/>
            <a:ext cx="45262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noProof="0" dirty="0">
                <a:solidFill>
                  <a:srgbClr val="6B7285"/>
                </a:solidFill>
                <a:latin typeface="Segoe UI Semibold"/>
              </a:rPr>
              <a:t>Implantação, por m² de revestimento</a:t>
            </a:r>
          </a:p>
        </p:txBody>
      </p:sp>
      <p:sp>
        <p:nvSpPr>
          <p:cNvPr id="8" name="Oval 7"/>
          <p:cNvSpPr/>
          <p:nvPr/>
        </p:nvSpPr>
        <p:spPr>
          <a:xfrm>
            <a:off x="7086600" y="2258568"/>
            <a:ext cx="219456" cy="219456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7452360" y="2103120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Asfalto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0" y="2103120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000F54"/>
                </a:solidFill>
                <a:latin typeface="Segoe UI Black"/>
              </a:rPr>
              <a:t>R$ 73,72</a:t>
            </a:r>
          </a:p>
        </p:txBody>
      </p:sp>
      <p:sp>
        <p:nvSpPr>
          <p:cNvPr id="11" name="Oval 10"/>
          <p:cNvSpPr/>
          <p:nvPr/>
        </p:nvSpPr>
        <p:spPr>
          <a:xfrm>
            <a:off x="7086600" y="2825496"/>
            <a:ext cx="219456" cy="219456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7452360" y="2670048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Intertravado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70048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000F54"/>
                </a:solidFill>
                <a:latin typeface="Segoe UI Black"/>
              </a:rPr>
              <a:t>R$ 81,46</a:t>
            </a:r>
          </a:p>
        </p:txBody>
      </p:sp>
      <p:sp>
        <p:nvSpPr>
          <p:cNvPr id="14" name="Oval 13"/>
          <p:cNvSpPr/>
          <p:nvPr/>
        </p:nvSpPr>
        <p:spPr>
          <a:xfrm>
            <a:off x="7086600" y="3392424"/>
            <a:ext cx="219456" cy="219456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60" y="3236976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Paralelepípedo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3236976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000F54"/>
                </a:solidFill>
                <a:latin typeface="Segoe UI Black"/>
              </a:rPr>
              <a:t>R$ 77,08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86600" y="3931920"/>
            <a:ext cx="4526280" cy="210312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7269480" y="4005072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noProof="0" dirty="0">
                <a:solidFill>
                  <a:srgbClr val="000F54"/>
                </a:solidFill>
                <a:latin typeface="Segoe UI Semibold"/>
              </a:rPr>
              <a:t>Como a nota calculou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4343400"/>
            <a:ext cx="4206240" cy="1691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Só a camada de cima; mesma base, sub-base e subleito para as três.</a:t>
            </a:r>
          </a:p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Preços SINAPI de 09/2025 (Piauí): asfalto CBUQ de 5 cm; bloco de concreto de 6 cm.</a:t>
            </a:r>
          </a:p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Paralelepípedo: Nota Técnica nº 01/2024 do TCE-PI, corrigida pelo IPCA.</a:t>
            </a:r>
          </a:p>
        </p:txBody>
      </p:sp>
      <p:cxnSp>
        <p:nvCxnSpPr>
          <p:cNvPr id="20" name="!!grid0">
            <a:extLst>
              <a:ext uri="{FF2B5EF4-FFF2-40B4-BE49-F238E27FC236}">
                <a16:creationId xmlns:a16="http://schemas.microsoft.com/office/drawing/2014/main" id="{F5C95C22-5949-D6E9-4822-3020B8FC8FFC}"/>
              </a:ext>
            </a:extLst>
          </p:cNvPr>
          <p:cNvCxnSpPr/>
          <p:nvPr/>
        </p:nvCxnSpPr>
        <p:spPr>
          <a:xfrm>
            <a:off x="1206500" y="5588000"/>
            <a:ext cx="5461000" cy="0"/>
          </a:xfrm>
          <a:prstGeom prst="line">
            <a:avLst/>
          </a:prstGeom>
          <a:ln w="15875">
            <a:solidFill>
              <a:srgbClr val="6E7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!!ylab0">
            <a:extLst>
              <a:ext uri="{FF2B5EF4-FFF2-40B4-BE49-F238E27FC236}">
                <a16:creationId xmlns:a16="http://schemas.microsoft.com/office/drawing/2014/main" id="{BFB6E5E9-1177-B38A-8968-01AA522F2875}"/>
              </a:ext>
            </a:extLst>
          </p:cNvPr>
          <p:cNvSpPr txBox="1"/>
          <p:nvPr/>
        </p:nvSpPr>
        <p:spPr>
          <a:xfrm>
            <a:off x="736600" y="54864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2" name="!!grid20">
            <a:extLst>
              <a:ext uri="{FF2B5EF4-FFF2-40B4-BE49-F238E27FC236}">
                <a16:creationId xmlns:a16="http://schemas.microsoft.com/office/drawing/2014/main" id="{9ABA6139-221A-53A6-A03A-D1A36CF218CA}"/>
              </a:ext>
            </a:extLst>
          </p:cNvPr>
          <p:cNvCxnSpPr/>
          <p:nvPr/>
        </p:nvCxnSpPr>
        <p:spPr>
          <a:xfrm>
            <a:off x="1206500" y="51181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!!ylab20">
            <a:extLst>
              <a:ext uri="{FF2B5EF4-FFF2-40B4-BE49-F238E27FC236}">
                <a16:creationId xmlns:a16="http://schemas.microsoft.com/office/drawing/2014/main" id="{66979989-27F8-7356-FCF0-DEE9B765E5FF}"/>
              </a:ext>
            </a:extLst>
          </p:cNvPr>
          <p:cNvSpPr txBox="1"/>
          <p:nvPr/>
        </p:nvSpPr>
        <p:spPr>
          <a:xfrm>
            <a:off x="736600" y="50165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4" name="!!grid40">
            <a:extLst>
              <a:ext uri="{FF2B5EF4-FFF2-40B4-BE49-F238E27FC236}">
                <a16:creationId xmlns:a16="http://schemas.microsoft.com/office/drawing/2014/main" id="{4FBD29FF-9A93-388A-13B9-9C1CF481DECC}"/>
              </a:ext>
            </a:extLst>
          </p:cNvPr>
          <p:cNvCxnSpPr/>
          <p:nvPr/>
        </p:nvCxnSpPr>
        <p:spPr>
          <a:xfrm>
            <a:off x="1206500" y="46482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!!ylab40">
            <a:extLst>
              <a:ext uri="{FF2B5EF4-FFF2-40B4-BE49-F238E27FC236}">
                <a16:creationId xmlns:a16="http://schemas.microsoft.com/office/drawing/2014/main" id="{5B206FE2-3B74-81D0-E8A8-645711B6221D}"/>
              </a:ext>
            </a:extLst>
          </p:cNvPr>
          <p:cNvSpPr txBox="1"/>
          <p:nvPr/>
        </p:nvSpPr>
        <p:spPr>
          <a:xfrm>
            <a:off x="736600" y="45466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6" name="!!grid60">
            <a:extLst>
              <a:ext uri="{FF2B5EF4-FFF2-40B4-BE49-F238E27FC236}">
                <a16:creationId xmlns:a16="http://schemas.microsoft.com/office/drawing/2014/main" id="{6A42E1E1-B436-68CD-C5CF-2C5A21964A96}"/>
              </a:ext>
            </a:extLst>
          </p:cNvPr>
          <p:cNvCxnSpPr/>
          <p:nvPr/>
        </p:nvCxnSpPr>
        <p:spPr>
          <a:xfrm>
            <a:off x="1206500" y="41783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!!ylab60">
            <a:extLst>
              <a:ext uri="{FF2B5EF4-FFF2-40B4-BE49-F238E27FC236}">
                <a16:creationId xmlns:a16="http://schemas.microsoft.com/office/drawing/2014/main" id="{A0C3DC92-5FD8-9292-CDAF-2B98D41A172F}"/>
              </a:ext>
            </a:extLst>
          </p:cNvPr>
          <p:cNvSpPr txBox="1"/>
          <p:nvPr/>
        </p:nvSpPr>
        <p:spPr>
          <a:xfrm>
            <a:off x="736600" y="40767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60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8" name="!!grid80">
            <a:extLst>
              <a:ext uri="{FF2B5EF4-FFF2-40B4-BE49-F238E27FC236}">
                <a16:creationId xmlns:a16="http://schemas.microsoft.com/office/drawing/2014/main" id="{B0F739AA-357C-F795-997A-80A1719579AC}"/>
              </a:ext>
            </a:extLst>
          </p:cNvPr>
          <p:cNvCxnSpPr/>
          <p:nvPr/>
        </p:nvCxnSpPr>
        <p:spPr>
          <a:xfrm>
            <a:off x="1206500" y="37084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!!ylab80">
            <a:extLst>
              <a:ext uri="{FF2B5EF4-FFF2-40B4-BE49-F238E27FC236}">
                <a16:creationId xmlns:a16="http://schemas.microsoft.com/office/drawing/2014/main" id="{F1BABFAC-6134-A8CC-FBCE-24D1E1793FB7}"/>
              </a:ext>
            </a:extLst>
          </p:cNvPr>
          <p:cNvSpPr txBox="1"/>
          <p:nvPr/>
        </p:nvSpPr>
        <p:spPr>
          <a:xfrm>
            <a:off x="736600" y="36068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80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0" name="!!grid100">
            <a:extLst>
              <a:ext uri="{FF2B5EF4-FFF2-40B4-BE49-F238E27FC236}">
                <a16:creationId xmlns:a16="http://schemas.microsoft.com/office/drawing/2014/main" id="{19969AD9-7069-EC2C-5055-F15B1C3BA4E6}"/>
              </a:ext>
            </a:extLst>
          </p:cNvPr>
          <p:cNvCxnSpPr/>
          <p:nvPr/>
        </p:nvCxnSpPr>
        <p:spPr>
          <a:xfrm>
            <a:off x="1206500" y="32385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!!ylab100">
            <a:extLst>
              <a:ext uri="{FF2B5EF4-FFF2-40B4-BE49-F238E27FC236}">
                <a16:creationId xmlns:a16="http://schemas.microsoft.com/office/drawing/2014/main" id="{99468A1C-7CC0-89BB-7C93-E66792A36153}"/>
              </a:ext>
            </a:extLst>
          </p:cNvPr>
          <p:cNvSpPr txBox="1"/>
          <p:nvPr/>
        </p:nvSpPr>
        <p:spPr>
          <a:xfrm>
            <a:off x="736600" y="31369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100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2" name="!!grid120">
            <a:extLst>
              <a:ext uri="{FF2B5EF4-FFF2-40B4-BE49-F238E27FC236}">
                <a16:creationId xmlns:a16="http://schemas.microsoft.com/office/drawing/2014/main" id="{52059713-B7A6-18FF-D742-BF41D5B08561}"/>
              </a:ext>
            </a:extLst>
          </p:cNvPr>
          <p:cNvCxnSpPr/>
          <p:nvPr/>
        </p:nvCxnSpPr>
        <p:spPr>
          <a:xfrm>
            <a:off x="1206500" y="27686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!!ylab120">
            <a:extLst>
              <a:ext uri="{FF2B5EF4-FFF2-40B4-BE49-F238E27FC236}">
                <a16:creationId xmlns:a16="http://schemas.microsoft.com/office/drawing/2014/main" id="{EB87E944-D69C-C201-B812-85D3D8210632}"/>
              </a:ext>
            </a:extLst>
          </p:cNvPr>
          <p:cNvSpPr txBox="1"/>
          <p:nvPr/>
        </p:nvSpPr>
        <p:spPr>
          <a:xfrm>
            <a:off x="736600" y="26670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4" name="!!grid140">
            <a:extLst>
              <a:ext uri="{FF2B5EF4-FFF2-40B4-BE49-F238E27FC236}">
                <a16:creationId xmlns:a16="http://schemas.microsoft.com/office/drawing/2014/main" id="{B664BB03-15EB-2F25-B2A7-6CC0F5586544}"/>
              </a:ext>
            </a:extLst>
          </p:cNvPr>
          <p:cNvCxnSpPr/>
          <p:nvPr/>
        </p:nvCxnSpPr>
        <p:spPr>
          <a:xfrm>
            <a:off x="1206500" y="22987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!!ylab140">
            <a:extLst>
              <a:ext uri="{FF2B5EF4-FFF2-40B4-BE49-F238E27FC236}">
                <a16:creationId xmlns:a16="http://schemas.microsoft.com/office/drawing/2014/main" id="{85A3B999-1F24-177A-E247-72BE7DC30AAC}"/>
              </a:ext>
            </a:extLst>
          </p:cNvPr>
          <p:cNvSpPr txBox="1"/>
          <p:nvPr/>
        </p:nvSpPr>
        <p:spPr>
          <a:xfrm>
            <a:off x="736600" y="21971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!!ytit">
            <a:extLst>
              <a:ext uri="{FF2B5EF4-FFF2-40B4-BE49-F238E27FC236}">
                <a16:creationId xmlns:a16="http://schemas.microsoft.com/office/drawing/2014/main" id="{0A338C1D-927E-49E6-F741-7A7BDF10681D}"/>
              </a:ext>
            </a:extLst>
          </p:cNvPr>
          <p:cNvSpPr txBox="1"/>
          <p:nvPr/>
        </p:nvSpPr>
        <p:spPr>
          <a:xfrm rot="16200000">
            <a:off x="254000" y="3810000"/>
            <a:ext cx="762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R$ por m²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!!cat0">
            <a:extLst>
              <a:ext uri="{FF2B5EF4-FFF2-40B4-BE49-F238E27FC236}">
                <a16:creationId xmlns:a16="http://schemas.microsoft.com/office/drawing/2014/main" id="{2F912608-C170-E7BC-2597-682204BBADFA}"/>
              </a:ext>
            </a:extLst>
          </p:cNvPr>
          <p:cNvSpPr txBox="1"/>
          <p:nvPr/>
        </p:nvSpPr>
        <p:spPr>
          <a:xfrm>
            <a:off x="12700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Asfalto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8" name="!!cat1">
            <a:extLst>
              <a:ext uri="{FF2B5EF4-FFF2-40B4-BE49-F238E27FC236}">
                <a16:creationId xmlns:a16="http://schemas.microsoft.com/office/drawing/2014/main" id="{53840B28-57D2-D443-BD26-9AF76853A782}"/>
              </a:ext>
            </a:extLst>
          </p:cNvPr>
          <p:cNvSpPr txBox="1"/>
          <p:nvPr/>
        </p:nvSpPr>
        <p:spPr>
          <a:xfrm>
            <a:off x="30734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Intertravado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9" name="!!cat2">
            <a:extLst>
              <a:ext uri="{FF2B5EF4-FFF2-40B4-BE49-F238E27FC236}">
                <a16:creationId xmlns:a16="http://schemas.microsoft.com/office/drawing/2014/main" id="{CD2924CF-BE52-C2D1-2582-004697C322AE}"/>
              </a:ext>
            </a:extLst>
          </p:cNvPr>
          <p:cNvSpPr txBox="1"/>
          <p:nvPr/>
        </p:nvSpPr>
        <p:spPr>
          <a:xfrm>
            <a:off x="48768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Paralelepípedo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0" name="!!leg1">
            <a:extLst>
              <a:ext uri="{FF2B5EF4-FFF2-40B4-BE49-F238E27FC236}">
                <a16:creationId xmlns:a16="http://schemas.microsoft.com/office/drawing/2014/main" id="{C7C67579-F20B-315D-B523-D1D561F511AB}"/>
              </a:ext>
            </a:extLst>
          </p:cNvPr>
          <p:cNvSpPr/>
          <p:nvPr/>
        </p:nvSpPr>
        <p:spPr>
          <a:xfrm>
            <a:off x="1524000" y="6032500"/>
            <a:ext cx="127000" cy="127000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leg1t">
            <a:extLst>
              <a:ext uri="{FF2B5EF4-FFF2-40B4-BE49-F238E27FC236}">
                <a16:creationId xmlns:a16="http://schemas.microsoft.com/office/drawing/2014/main" id="{D5FFC30F-99DA-0123-CEE8-50958147834D}"/>
              </a:ext>
            </a:extLst>
          </p:cNvPr>
          <p:cNvSpPr txBox="1"/>
          <p:nvPr/>
        </p:nvSpPr>
        <p:spPr>
          <a:xfrm>
            <a:off x="1727200" y="5981700"/>
            <a:ext cx="127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Implantação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42" name="!!leg2">
            <a:extLst>
              <a:ext uri="{FF2B5EF4-FFF2-40B4-BE49-F238E27FC236}">
                <a16:creationId xmlns:a16="http://schemas.microsoft.com/office/drawing/2014/main" id="{1EABD7C2-9A08-BABA-FEED-352B42AB96DB}"/>
              </a:ext>
            </a:extLst>
          </p:cNvPr>
          <p:cNvSpPr/>
          <p:nvPr/>
        </p:nvSpPr>
        <p:spPr>
          <a:xfrm>
            <a:off x="3048000" y="6032500"/>
            <a:ext cx="127000" cy="127000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leg2t">
            <a:extLst>
              <a:ext uri="{FF2B5EF4-FFF2-40B4-BE49-F238E27FC236}">
                <a16:creationId xmlns:a16="http://schemas.microsoft.com/office/drawing/2014/main" id="{74149FD0-732D-921E-6618-1970E9E96245}"/>
              </a:ext>
            </a:extLst>
          </p:cNvPr>
          <p:cNvSpPr txBox="1"/>
          <p:nvPr/>
        </p:nvSpPr>
        <p:spPr>
          <a:xfrm>
            <a:off x="3251200" y="5981700"/>
            <a:ext cx="3048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Manutenção e reabilitação em 50 anos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44" name="!!impA">
            <a:extLst>
              <a:ext uri="{FF2B5EF4-FFF2-40B4-BE49-F238E27FC236}">
                <a16:creationId xmlns:a16="http://schemas.microsoft.com/office/drawing/2014/main" id="{36DA06D5-40E8-053F-EE18-06C13D754038}"/>
              </a:ext>
            </a:extLst>
          </p:cNvPr>
          <p:cNvSpPr/>
          <p:nvPr/>
        </p:nvSpPr>
        <p:spPr>
          <a:xfrm>
            <a:off x="1574800" y="3855949"/>
            <a:ext cx="1168400" cy="1732051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!!manA">
            <a:extLst>
              <a:ext uri="{FF2B5EF4-FFF2-40B4-BE49-F238E27FC236}">
                <a16:creationId xmlns:a16="http://schemas.microsoft.com/office/drawing/2014/main" id="{48CB66B1-2A59-4027-364B-7B0E7E0EC866}"/>
              </a:ext>
            </a:extLst>
          </p:cNvPr>
          <p:cNvSpPr/>
          <p:nvPr/>
        </p:nvSpPr>
        <p:spPr>
          <a:xfrm>
            <a:off x="1574800" y="5581650"/>
            <a:ext cx="1168400" cy="6350"/>
          </a:xfrm>
          <a:prstGeom prst="rect">
            <a:avLst/>
          </a:prstGeom>
          <a:solidFill>
            <a:srgbClr val="F1C130">
              <a:alpha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!!vimpA">
            <a:extLst>
              <a:ext uri="{FF2B5EF4-FFF2-40B4-BE49-F238E27FC236}">
                <a16:creationId xmlns:a16="http://schemas.microsoft.com/office/drawing/2014/main" id="{A15AA68F-350D-C3E2-7E83-BEE89039934E}"/>
              </a:ext>
            </a:extLst>
          </p:cNvPr>
          <p:cNvSpPr txBox="1"/>
          <p:nvPr/>
        </p:nvSpPr>
        <p:spPr>
          <a:xfrm>
            <a:off x="1397000" y="3551149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R$ 73,72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47" name="!!impI">
            <a:extLst>
              <a:ext uri="{FF2B5EF4-FFF2-40B4-BE49-F238E27FC236}">
                <a16:creationId xmlns:a16="http://schemas.microsoft.com/office/drawing/2014/main" id="{88C51B62-F8A4-F3D6-60DD-8904D99CB827}"/>
              </a:ext>
            </a:extLst>
          </p:cNvPr>
          <p:cNvSpPr/>
          <p:nvPr/>
        </p:nvSpPr>
        <p:spPr>
          <a:xfrm>
            <a:off x="3378200" y="3674097"/>
            <a:ext cx="1168400" cy="1913903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!!manI">
            <a:extLst>
              <a:ext uri="{FF2B5EF4-FFF2-40B4-BE49-F238E27FC236}">
                <a16:creationId xmlns:a16="http://schemas.microsoft.com/office/drawing/2014/main" id="{F6620B57-CE6F-717F-50F8-F254680955B3}"/>
              </a:ext>
            </a:extLst>
          </p:cNvPr>
          <p:cNvSpPr/>
          <p:nvPr/>
        </p:nvSpPr>
        <p:spPr>
          <a:xfrm>
            <a:off x="3378200" y="5581650"/>
            <a:ext cx="1168400" cy="6350"/>
          </a:xfrm>
          <a:prstGeom prst="rect">
            <a:avLst/>
          </a:prstGeom>
          <a:solidFill>
            <a:srgbClr val="F1C130">
              <a:alpha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!!vimpI">
            <a:extLst>
              <a:ext uri="{FF2B5EF4-FFF2-40B4-BE49-F238E27FC236}">
                <a16:creationId xmlns:a16="http://schemas.microsoft.com/office/drawing/2014/main" id="{4597454F-FDB9-46BE-2384-D1AAA93C9B25}"/>
              </a:ext>
            </a:extLst>
          </p:cNvPr>
          <p:cNvSpPr txBox="1"/>
          <p:nvPr/>
        </p:nvSpPr>
        <p:spPr>
          <a:xfrm>
            <a:off x="3200400" y="3369297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R$ 81,46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50" name="!!impP">
            <a:extLst>
              <a:ext uri="{FF2B5EF4-FFF2-40B4-BE49-F238E27FC236}">
                <a16:creationId xmlns:a16="http://schemas.microsoft.com/office/drawing/2014/main" id="{8FF2F55E-23D5-9442-3770-F700BB036E63}"/>
              </a:ext>
            </a:extLst>
          </p:cNvPr>
          <p:cNvSpPr/>
          <p:nvPr/>
        </p:nvSpPr>
        <p:spPr>
          <a:xfrm>
            <a:off x="5181600" y="3777006"/>
            <a:ext cx="1168400" cy="1810994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!!manP">
            <a:extLst>
              <a:ext uri="{FF2B5EF4-FFF2-40B4-BE49-F238E27FC236}">
                <a16:creationId xmlns:a16="http://schemas.microsoft.com/office/drawing/2014/main" id="{7C9E2C66-C2C4-E3EE-4466-21C6837657EC}"/>
              </a:ext>
            </a:extLst>
          </p:cNvPr>
          <p:cNvSpPr/>
          <p:nvPr/>
        </p:nvSpPr>
        <p:spPr>
          <a:xfrm>
            <a:off x="5181600" y="5581650"/>
            <a:ext cx="1168400" cy="6350"/>
          </a:xfrm>
          <a:prstGeom prst="rect">
            <a:avLst/>
          </a:prstGeom>
          <a:solidFill>
            <a:srgbClr val="F1C130">
              <a:alpha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!!vimpP">
            <a:extLst>
              <a:ext uri="{FF2B5EF4-FFF2-40B4-BE49-F238E27FC236}">
                <a16:creationId xmlns:a16="http://schemas.microsoft.com/office/drawing/2014/main" id="{3F884F0D-945B-3E19-165F-E22BCFA78AE4}"/>
              </a:ext>
            </a:extLst>
          </p:cNvPr>
          <p:cNvSpPr txBox="1"/>
          <p:nvPr/>
        </p:nvSpPr>
        <p:spPr>
          <a:xfrm>
            <a:off x="5003800" y="3472206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R$ 77,08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/>
      <p:bldP spid="47" grpId="0" animBg="1"/>
      <p:bldP spid="49" grpId="0"/>
      <p:bldP spid="50" grpId="0" animBg="1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noProof="0">
                <a:solidFill>
                  <a:srgbClr val="FFFFFF"/>
                </a:solidFill>
                <a:latin typeface="Segoe UI Semibold"/>
              </a:rPr>
              <a:t>Pergunta 1 </a:t>
            </a:r>
            <a:r>
              <a:rPr lang="pt-BR" sz="2400" noProof="0" dirty="0">
                <a:solidFill>
                  <a:srgbClr val="FFFFFF"/>
                </a:solidFill>
                <a:latin typeface="Segoe UI Semibold"/>
              </a:rPr>
              <a:t>· Quanto custa na vida inteira da obra?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noProof="0">
                <a:solidFill>
                  <a:srgbClr val="9AA0B2"/>
                </a:solidFill>
                <a:latin typeface="Segoe UI"/>
              </a:rPr>
              <a:t>19/34</a:t>
            </a:r>
            <a:endParaRPr lang="pt-BR" sz="1000" b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640080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noProof="0" dirty="0">
                <a:solidFill>
                  <a:srgbClr val="36488C"/>
                </a:solidFill>
                <a:latin typeface="Segoe UI Semibold"/>
              </a:rPr>
              <a:t>2ª parcela: para manter, a lógica inicial muda consideravelmente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1691640"/>
            <a:ext cx="45262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noProof="0" dirty="0">
                <a:solidFill>
                  <a:srgbClr val="6B7285"/>
                </a:solidFill>
                <a:latin typeface="Segoe UI Semibold"/>
              </a:rPr>
              <a:t>Manutenção e reabilitação em 50 anos, por m²</a:t>
            </a:r>
          </a:p>
        </p:txBody>
      </p:sp>
      <p:sp>
        <p:nvSpPr>
          <p:cNvPr id="8" name="Oval 7"/>
          <p:cNvSpPr/>
          <p:nvPr/>
        </p:nvSpPr>
        <p:spPr>
          <a:xfrm>
            <a:off x="7086600" y="2258568"/>
            <a:ext cx="219456" cy="219456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7452360" y="2103120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Asfalto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0" y="2103120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C0392B"/>
                </a:solidFill>
                <a:latin typeface="Segoe UI Black"/>
              </a:rPr>
              <a:t>63,56%</a:t>
            </a:r>
          </a:p>
        </p:txBody>
      </p:sp>
      <p:sp>
        <p:nvSpPr>
          <p:cNvPr id="11" name="Oval 10"/>
          <p:cNvSpPr/>
          <p:nvPr/>
        </p:nvSpPr>
        <p:spPr>
          <a:xfrm>
            <a:off x="7086600" y="2825496"/>
            <a:ext cx="219456" cy="219456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7452360" y="2670048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Intertravado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70048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000F54"/>
                </a:solidFill>
                <a:latin typeface="Segoe UI Black"/>
              </a:rPr>
              <a:t>2,87%</a:t>
            </a:r>
          </a:p>
        </p:txBody>
      </p:sp>
      <p:sp>
        <p:nvSpPr>
          <p:cNvPr id="14" name="Oval 13"/>
          <p:cNvSpPr/>
          <p:nvPr/>
        </p:nvSpPr>
        <p:spPr>
          <a:xfrm>
            <a:off x="7086600" y="3392424"/>
            <a:ext cx="219456" cy="219456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60" y="3236976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noProof="0" dirty="0">
                <a:solidFill>
                  <a:srgbClr val="26304D"/>
                </a:solidFill>
                <a:latin typeface="Segoe UI"/>
              </a:rPr>
              <a:t>Paralelepípedo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3236976"/>
            <a:ext cx="228600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noProof="0" dirty="0">
                <a:solidFill>
                  <a:srgbClr val="000F54"/>
                </a:solidFill>
                <a:latin typeface="Segoe UI Black"/>
              </a:rPr>
              <a:t>2,30%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86600" y="3931920"/>
            <a:ext cx="4526280" cy="210312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7269480" y="4005072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noProof="0" dirty="0">
                <a:solidFill>
                  <a:srgbClr val="000F54"/>
                </a:solidFill>
                <a:latin typeface="Segoe UI Semibold"/>
              </a:rPr>
              <a:t>Como a nota calculou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4343400"/>
            <a:ext cx="4206240" cy="1691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Percentual sobre o custo de implantação, em valor de hoje (taxa de 4% ao ano).</a:t>
            </a:r>
          </a:p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Tráfego leve, solo fraco (CBR de 3%), horizonte de 50 anos.</a:t>
            </a:r>
          </a:p>
          <a:p>
            <a:pPr algn="l">
              <a:spcAft>
                <a:spcPts val="300"/>
              </a:spcAft>
            </a:pP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Base: estudo </a:t>
            </a:r>
            <a:r>
              <a:rPr lang="pt-BR" sz="1200" b="0" noProof="0" dirty="0" err="1">
                <a:solidFill>
                  <a:srgbClr val="26304D"/>
                </a:solidFill>
                <a:latin typeface="Segoe UI"/>
              </a:rPr>
              <a:t>Stantec</a:t>
            </a:r>
            <a:r>
              <a:rPr lang="pt-BR" sz="1200" b="0" noProof="0" dirty="0">
                <a:solidFill>
                  <a:srgbClr val="26304D"/>
                </a:solidFill>
                <a:latin typeface="Segoe UI"/>
              </a:rPr>
              <a:t> para a ICPI Foundation; no paralelepípedo, sem troca de peças.</a:t>
            </a:r>
          </a:p>
        </p:txBody>
      </p:sp>
      <p:cxnSp>
        <p:nvCxnSpPr>
          <p:cNvPr id="20" name="!!grid0">
            <a:extLst>
              <a:ext uri="{FF2B5EF4-FFF2-40B4-BE49-F238E27FC236}">
                <a16:creationId xmlns:a16="http://schemas.microsoft.com/office/drawing/2014/main" id="{58060F49-54A2-88CE-CD4F-BBFA565D5E35}"/>
              </a:ext>
            </a:extLst>
          </p:cNvPr>
          <p:cNvCxnSpPr/>
          <p:nvPr/>
        </p:nvCxnSpPr>
        <p:spPr>
          <a:xfrm>
            <a:off x="1206500" y="5588000"/>
            <a:ext cx="5461000" cy="0"/>
          </a:xfrm>
          <a:prstGeom prst="line">
            <a:avLst/>
          </a:prstGeom>
          <a:ln w="15875">
            <a:solidFill>
              <a:srgbClr val="6E7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!!ylab0">
            <a:extLst>
              <a:ext uri="{FF2B5EF4-FFF2-40B4-BE49-F238E27FC236}">
                <a16:creationId xmlns:a16="http://schemas.microsoft.com/office/drawing/2014/main" id="{D4EEE791-EB2E-BBD0-F369-21875EB4E0C6}"/>
              </a:ext>
            </a:extLst>
          </p:cNvPr>
          <p:cNvSpPr txBox="1"/>
          <p:nvPr/>
        </p:nvSpPr>
        <p:spPr>
          <a:xfrm>
            <a:off x="736600" y="54864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2" name="!!grid20">
            <a:extLst>
              <a:ext uri="{FF2B5EF4-FFF2-40B4-BE49-F238E27FC236}">
                <a16:creationId xmlns:a16="http://schemas.microsoft.com/office/drawing/2014/main" id="{74CD4DCD-874F-2860-0FBA-4250EE9647BE}"/>
              </a:ext>
            </a:extLst>
          </p:cNvPr>
          <p:cNvCxnSpPr/>
          <p:nvPr/>
        </p:nvCxnSpPr>
        <p:spPr>
          <a:xfrm>
            <a:off x="1206500" y="51181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!!ylab20">
            <a:extLst>
              <a:ext uri="{FF2B5EF4-FFF2-40B4-BE49-F238E27FC236}">
                <a16:creationId xmlns:a16="http://schemas.microsoft.com/office/drawing/2014/main" id="{23CA59F1-9CBA-E238-2F90-155C0BC9A20A}"/>
              </a:ext>
            </a:extLst>
          </p:cNvPr>
          <p:cNvSpPr txBox="1"/>
          <p:nvPr/>
        </p:nvSpPr>
        <p:spPr>
          <a:xfrm>
            <a:off x="736600" y="50165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4" name="!!grid40">
            <a:extLst>
              <a:ext uri="{FF2B5EF4-FFF2-40B4-BE49-F238E27FC236}">
                <a16:creationId xmlns:a16="http://schemas.microsoft.com/office/drawing/2014/main" id="{7823EC36-E41B-76C2-2BC3-B6C374BDF38E}"/>
              </a:ext>
            </a:extLst>
          </p:cNvPr>
          <p:cNvCxnSpPr/>
          <p:nvPr/>
        </p:nvCxnSpPr>
        <p:spPr>
          <a:xfrm>
            <a:off x="1206500" y="46482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!!ylab40">
            <a:extLst>
              <a:ext uri="{FF2B5EF4-FFF2-40B4-BE49-F238E27FC236}">
                <a16:creationId xmlns:a16="http://schemas.microsoft.com/office/drawing/2014/main" id="{8C606E58-64B2-7E74-CE57-50F04259D073}"/>
              </a:ext>
            </a:extLst>
          </p:cNvPr>
          <p:cNvSpPr txBox="1"/>
          <p:nvPr/>
        </p:nvSpPr>
        <p:spPr>
          <a:xfrm>
            <a:off x="736600" y="45466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6" name="!!grid60">
            <a:extLst>
              <a:ext uri="{FF2B5EF4-FFF2-40B4-BE49-F238E27FC236}">
                <a16:creationId xmlns:a16="http://schemas.microsoft.com/office/drawing/2014/main" id="{79C6B4EC-D10D-616C-629A-9E002C64B318}"/>
              </a:ext>
            </a:extLst>
          </p:cNvPr>
          <p:cNvCxnSpPr/>
          <p:nvPr/>
        </p:nvCxnSpPr>
        <p:spPr>
          <a:xfrm>
            <a:off x="1206500" y="41783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!!ylab60">
            <a:extLst>
              <a:ext uri="{FF2B5EF4-FFF2-40B4-BE49-F238E27FC236}">
                <a16:creationId xmlns:a16="http://schemas.microsoft.com/office/drawing/2014/main" id="{E615A9EE-DF89-B872-B1CF-452A3969D884}"/>
              </a:ext>
            </a:extLst>
          </p:cNvPr>
          <p:cNvSpPr txBox="1"/>
          <p:nvPr/>
        </p:nvSpPr>
        <p:spPr>
          <a:xfrm>
            <a:off x="736600" y="40767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60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28" name="!!grid80">
            <a:extLst>
              <a:ext uri="{FF2B5EF4-FFF2-40B4-BE49-F238E27FC236}">
                <a16:creationId xmlns:a16="http://schemas.microsoft.com/office/drawing/2014/main" id="{12D0A549-8363-4F15-B304-39644B4A7B6C}"/>
              </a:ext>
            </a:extLst>
          </p:cNvPr>
          <p:cNvCxnSpPr/>
          <p:nvPr/>
        </p:nvCxnSpPr>
        <p:spPr>
          <a:xfrm>
            <a:off x="1206500" y="37084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!!ylab80">
            <a:extLst>
              <a:ext uri="{FF2B5EF4-FFF2-40B4-BE49-F238E27FC236}">
                <a16:creationId xmlns:a16="http://schemas.microsoft.com/office/drawing/2014/main" id="{76EBECF1-26C1-2DD8-839E-F55E0E640D7C}"/>
              </a:ext>
            </a:extLst>
          </p:cNvPr>
          <p:cNvSpPr txBox="1"/>
          <p:nvPr/>
        </p:nvSpPr>
        <p:spPr>
          <a:xfrm>
            <a:off x="736600" y="36068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80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0" name="!!grid100">
            <a:extLst>
              <a:ext uri="{FF2B5EF4-FFF2-40B4-BE49-F238E27FC236}">
                <a16:creationId xmlns:a16="http://schemas.microsoft.com/office/drawing/2014/main" id="{CF3487ED-AD95-F00B-BA3B-988704AFAE72}"/>
              </a:ext>
            </a:extLst>
          </p:cNvPr>
          <p:cNvCxnSpPr/>
          <p:nvPr/>
        </p:nvCxnSpPr>
        <p:spPr>
          <a:xfrm>
            <a:off x="1206500" y="32385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!!ylab100">
            <a:extLst>
              <a:ext uri="{FF2B5EF4-FFF2-40B4-BE49-F238E27FC236}">
                <a16:creationId xmlns:a16="http://schemas.microsoft.com/office/drawing/2014/main" id="{7D6A9053-A788-AC6D-6B3E-DD91CEC3A315}"/>
              </a:ext>
            </a:extLst>
          </p:cNvPr>
          <p:cNvSpPr txBox="1"/>
          <p:nvPr/>
        </p:nvSpPr>
        <p:spPr>
          <a:xfrm>
            <a:off x="736600" y="31369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100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2" name="!!grid120">
            <a:extLst>
              <a:ext uri="{FF2B5EF4-FFF2-40B4-BE49-F238E27FC236}">
                <a16:creationId xmlns:a16="http://schemas.microsoft.com/office/drawing/2014/main" id="{180E6318-04DF-C94C-57BD-6FFA0ECB13A2}"/>
              </a:ext>
            </a:extLst>
          </p:cNvPr>
          <p:cNvCxnSpPr/>
          <p:nvPr/>
        </p:nvCxnSpPr>
        <p:spPr>
          <a:xfrm>
            <a:off x="1206500" y="27686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!!ylab120">
            <a:extLst>
              <a:ext uri="{FF2B5EF4-FFF2-40B4-BE49-F238E27FC236}">
                <a16:creationId xmlns:a16="http://schemas.microsoft.com/office/drawing/2014/main" id="{9023C41F-88E3-3E9D-BBEC-E8068B7C4108}"/>
              </a:ext>
            </a:extLst>
          </p:cNvPr>
          <p:cNvSpPr txBox="1"/>
          <p:nvPr/>
        </p:nvSpPr>
        <p:spPr>
          <a:xfrm>
            <a:off x="736600" y="26670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34" name="!!grid140">
            <a:extLst>
              <a:ext uri="{FF2B5EF4-FFF2-40B4-BE49-F238E27FC236}">
                <a16:creationId xmlns:a16="http://schemas.microsoft.com/office/drawing/2014/main" id="{407FB6C1-0739-D773-DF92-8403F1A9E3B1}"/>
              </a:ext>
            </a:extLst>
          </p:cNvPr>
          <p:cNvCxnSpPr/>
          <p:nvPr/>
        </p:nvCxnSpPr>
        <p:spPr>
          <a:xfrm>
            <a:off x="1206500" y="22987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!!ylab140">
            <a:extLst>
              <a:ext uri="{FF2B5EF4-FFF2-40B4-BE49-F238E27FC236}">
                <a16:creationId xmlns:a16="http://schemas.microsoft.com/office/drawing/2014/main" id="{60E39CBF-ED06-BDDA-C7C7-D2B1FA876FAA}"/>
              </a:ext>
            </a:extLst>
          </p:cNvPr>
          <p:cNvSpPr txBox="1"/>
          <p:nvPr/>
        </p:nvSpPr>
        <p:spPr>
          <a:xfrm>
            <a:off x="736600" y="21971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!!ytit">
            <a:extLst>
              <a:ext uri="{FF2B5EF4-FFF2-40B4-BE49-F238E27FC236}">
                <a16:creationId xmlns:a16="http://schemas.microsoft.com/office/drawing/2014/main" id="{A05AD23E-729E-8BEB-C5B0-918182B9D8D2}"/>
              </a:ext>
            </a:extLst>
          </p:cNvPr>
          <p:cNvSpPr txBox="1"/>
          <p:nvPr/>
        </p:nvSpPr>
        <p:spPr>
          <a:xfrm rot="16200000">
            <a:off x="254000" y="3810000"/>
            <a:ext cx="762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R$ por m²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!!cat0">
            <a:extLst>
              <a:ext uri="{FF2B5EF4-FFF2-40B4-BE49-F238E27FC236}">
                <a16:creationId xmlns:a16="http://schemas.microsoft.com/office/drawing/2014/main" id="{37280529-ADC1-8EC0-F410-AE8DF875F097}"/>
              </a:ext>
            </a:extLst>
          </p:cNvPr>
          <p:cNvSpPr txBox="1"/>
          <p:nvPr/>
        </p:nvSpPr>
        <p:spPr>
          <a:xfrm>
            <a:off x="12700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Asfalto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8" name="!!cat1">
            <a:extLst>
              <a:ext uri="{FF2B5EF4-FFF2-40B4-BE49-F238E27FC236}">
                <a16:creationId xmlns:a16="http://schemas.microsoft.com/office/drawing/2014/main" id="{7731797E-0BDB-17CE-475A-098878421EAB}"/>
              </a:ext>
            </a:extLst>
          </p:cNvPr>
          <p:cNvSpPr txBox="1"/>
          <p:nvPr/>
        </p:nvSpPr>
        <p:spPr>
          <a:xfrm>
            <a:off x="30734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Intertravado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9" name="!!cat2">
            <a:extLst>
              <a:ext uri="{FF2B5EF4-FFF2-40B4-BE49-F238E27FC236}">
                <a16:creationId xmlns:a16="http://schemas.microsoft.com/office/drawing/2014/main" id="{6495D4FD-436D-06FE-3064-18E3CC50512B}"/>
              </a:ext>
            </a:extLst>
          </p:cNvPr>
          <p:cNvSpPr txBox="1"/>
          <p:nvPr/>
        </p:nvSpPr>
        <p:spPr>
          <a:xfrm>
            <a:off x="48768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Paralelepípedo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0" name="!!leg1">
            <a:extLst>
              <a:ext uri="{FF2B5EF4-FFF2-40B4-BE49-F238E27FC236}">
                <a16:creationId xmlns:a16="http://schemas.microsoft.com/office/drawing/2014/main" id="{E25F9D1A-788B-50C6-7C0A-29AB3724532B}"/>
              </a:ext>
            </a:extLst>
          </p:cNvPr>
          <p:cNvSpPr/>
          <p:nvPr/>
        </p:nvSpPr>
        <p:spPr>
          <a:xfrm>
            <a:off x="1524000" y="6032500"/>
            <a:ext cx="127000" cy="127000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!!leg1t">
            <a:extLst>
              <a:ext uri="{FF2B5EF4-FFF2-40B4-BE49-F238E27FC236}">
                <a16:creationId xmlns:a16="http://schemas.microsoft.com/office/drawing/2014/main" id="{94955078-3922-C2DE-8F77-F13C5F2EB727}"/>
              </a:ext>
            </a:extLst>
          </p:cNvPr>
          <p:cNvSpPr txBox="1"/>
          <p:nvPr/>
        </p:nvSpPr>
        <p:spPr>
          <a:xfrm>
            <a:off x="1727200" y="5981700"/>
            <a:ext cx="127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Implantação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42" name="!!leg2">
            <a:extLst>
              <a:ext uri="{FF2B5EF4-FFF2-40B4-BE49-F238E27FC236}">
                <a16:creationId xmlns:a16="http://schemas.microsoft.com/office/drawing/2014/main" id="{5B55EE23-E1A4-42BF-FC43-163A776ED3C5}"/>
              </a:ext>
            </a:extLst>
          </p:cNvPr>
          <p:cNvSpPr/>
          <p:nvPr/>
        </p:nvSpPr>
        <p:spPr>
          <a:xfrm>
            <a:off x="3048000" y="6032500"/>
            <a:ext cx="127000" cy="127000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!!leg2t">
            <a:extLst>
              <a:ext uri="{FF2B5EF4-FFF2-40B4-BE49-F238E27FC236}">
                <a16:creationId xmlns:a16="http://schemas.microsoft.com/office/drawing/2014/main" id="{074C3CDC-E145-E5DA-7A67-A6EB155B78CF}"/>
              </a:ext>
            </a:extLst>
          </p:cNvPr>
          <p:cNvSpPr txBox="1"/>
          <p:nvPr/>
        </p:nvSpPr>
        <p:spPr>
          <a:xfrm>
            <a:off x="3251200" y="5981700"/>
            <a:ext cx="3048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Manutenção e reabilitação em 50 anos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44" name="!!impA">
            <a:extLst>
              <a:ext uri="{FF2B5EF4-FFF2-40B4-BE49-F238E27FC236}">
                <a16:creationId xmlns:a16="http://schemas.microsoft.com/office/drawing/2014/main" id="{88429B31-8CD6-32DC-FF96-ACCFFE394511}"/>
              </a:ext>
            </a:extLst>
          </p:cNvPr>
          <p:cNvSpPr/>
          <p:nvPr/>
        </p:nvSpPr>
        <p:spPr>
          <a:xfrm>
            <a:off x="1574800" y="3855949"/>
            <a:ext cx="1168400" cy="1732051"/>
          </a:xfrm>
          <a:prstGeom prst="rect">
            <a:avLst/>
          </a:prstGeom>
          <a:solidFill>
            <a:srgbClr val="DEE2E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!!manA">
            <a:extLst>
              <a:ext uri="{FF2B5EF4-FFF2-40B4-BE49-F238E27FC236}">
                <a16:creationId xmlns:a16="http://schemas.microsoft.com/office/drawing/2014/main" id="{C9C7E25C-FC31-3FB0-FCA7-DB11F19730C6}"/>
              </a:ext>
            </a:extLst>
          </p:cNvPr>
          <p:cNvSpPr/>
          <p:nvPr/>
        </p:nvSpPr>
        <p:spPr>
          <a:xfrm>
            <a:off x="1574800" y="4487024"/>
            <a:ext cx="1168400" cy="1100976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!!vimpA">
            <a:extLst>
              <a:ext uri="{FF2B5EF4-FFF2-40B4-BE49-F238E27FC236}">
                <a16:creationId xmlns:a16="http://schemas.microsoft.com/office/drawing/2014/main" id="{D3D094E1-8622-0494-E0EB-ADF02EAFB8A3}"/>
              </a:ext>
            </a:extLst>
          </p:cNvPr>
          <p:cNvSpPr txBox="1"/>
          <p:nvPr/>
        </p:nvSpPr>
        <p:spPr>
          <a:xfrm>
            <a:off x="1397000" y="3894049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200">
                <a:solidFill>
                  <a:srgbClr val="A0A8BE"/>
                </a:solidFill>
                <a:latin typeface="Segoe UI Black" panose="020B0A02040204020203" pitchFamily="34" charset="0"/>
              </a:rPr>
              <a:t>R$ 73,72</a:t>
            </a:r>
            <a:endParaRPr lang="pt-BR" sz="1200" dirty="0">
              <a:solidFill>
                <a:srgbClr val="A0A8BE"/>
              </a:solidFill>
              <a:latin typeface="Segoe UI Black" panose="020B0A02040204020203" pitchFamily="34" charset="0"/>
            </a:endParaRPr>
          </a:p>
        </p:txBody>
      </p:sp>
      <p:sp>
        <p:nvSpPr>
          <p:cNvPr id="47" name="!!vmanA">
            <a:extLst>
              <a:ext uri="{FF2B5EF4-FFF2-40B4-BE49-F238E27FC236}">
                <a16:creationId xmlns:a16="http://schemas.microsoft.com/office/drawing/2014/main" id="{96657270-5379-C5D1-BDD6-E8A329B554DC}"/>
              </a:ext>
            </a:extLst>
          </p:cNvPr>
          <p:cNvSpPr txBox="1"/>
          <p:nvPr/>
        </p:nvSpPr>
        <p:spPr>
          <a:xfrm>
            <a:off x="1397000" y="4182224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R$ 46,86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48" name="!!impI">
            <a:extLst>
              <a:ext uri="{FF2B5EF4-FFF2-40B4-BE49-F238E27FC236}">
                <a16:creationId xmlns:a16="http://schemas.microsoft.com/office/drawing/2014/main" id="{61D24AC7-252D-E2C2-C067-F2D1BCE47132}"/>
              </a:ext>
            </a:extLst>
          </p:cNvPr>
          <p:cNvSpPr/>
          <p:nvPr/>
        </p:nvSpPr>
        <p:spPr>
          <a:xfrm>
            <a:off x="3378200" y="3674097"/>
            <a:ext cx="1168400" cy="1913903"/>
          </a:xfrm>
          <a:prstGeom prst="rect">
            <a:avLst/>
          </a:prstGeom>
          <a:solidFill>
            <a:srgbClr val="DEE2E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!!manI">
            <a:extLst>
              <a:ext uri="{FF2B5EF4-FFF2-40B4-BE49-F238E27FC236}">
                <a16:creationId xmlns:a16="http://schemas.microsoft.com/office/drawing/2014/main" id="{3905718A-1103-2F99-07F2-01EC46B0057F}"/>
              </a:ext>
            </a:extLst>
          </p:cNvPr>
          <p:cNvSpPr/>
          <p:nvPr/>
        </p:nvSpPr>
        <p:spPr>
          <a:xfrm>
            <a:off x="3378200" y="5533022"/>
            <a:ext cx="1168400" cy="54978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!!vimpI">
            <a:extLst>
              <a:ext uri="{FF2B5EF4-FFF2-40B4-BE49-F238E27FC236}">
                <a16:creationId xmlns:a16="http://schemas.microsoft.com/office/drawing/2014/main" id="{20D9EEDD-88E2-DE41-16E7-1078DDD69443}"/>
              </a:ext>
            </a:extLst>
          </p:cNvPr>
          <p:cNvSpPr txBox="1"/>
          <p:nvPr/>
        </p:nvSpPr>
        <p:spPr>
          <a:xfrm>
            <a:off x="3200400" y="3712197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200">
                <a:solidFill>
                  <a:srgbClr val="A0A8BE"/>
                </a:solidFill>
                <a:latin typeface="Segoe UI Black" panose="020B0A02040204020203" pitchFamily="34" charset="0"/>
              </a:rPr>
              <a:t>R$ 81,46</a:t>
            </a:r>
            <a:endParaRPr lang="pt-BR" sz="1200" dirty="0">
              <a:solidFill>
                <a:srgbClr val="A0A8BE"/>
              </a:solidFill>
              <a:latin typeface="Segoe UI Black" panose="020B0A02040204020203" pitchFamily="34" charset="0"/>
            </a:endParaRPr>
          </a:p>
        </p:txBody>
      </p:sp>
      <p:sp>
        <p:nvSpPr>
          <p:cNvPr id="51" name="!!vmanI">
            <a:extLst>
              <a:ext uri="{FF2B5EF4-FFF2-40B4-BE49-F238E27FC236}">
                <a16:creationId xmlns:a16="http://schemas.microsoft.com/office/drawing/2014/main" id="{AF9400BB-FC30-25FF-AF4D-1BBD3605ADE7}"/>
              </a:ext>
            </a:extLst>
          </p:cNvPr>
          <p:cNvSpPr txBox="1"/>
          <p:nvPr/>
        </p:nvSpPr>
        <p:spPr>
          <a:xfrm>
            <a:off x="3200400" y="5228222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R$ 2,34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52" name="!!impP">
            <a:extLst>
              <a:ext uri="{FF2B5EF4-FFF2-40B4-BE49-F238E27FC236}">
                <a16:creationId xmlns:a16="http://schemas.microsoft.com/office/drawing/2014/main" id="{F00F739F-542C-A196-A008-21C54C66918B}"/>
              </a:ext>
            </a:extLst>
          </p:cNvPr>
          <p:cNvSpPr/>
          <p:nvPr/>
        </p:nvSpPr>
        <p:spPr>
          <a:xfrm>
            <a:off x="5181600" y="3777006"/>
            <a:ext cx="1168400" cy="1810994"/>
          </a:xfrm>
          <a:prstGeom prst="rect">
            <a:avLst/>
          </a:prstGeom>
          <a:solidFill>
            <a:srgbClr val="DEE2E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!!manP">
            <a:extLst>
              <a:ext uri="{FF2B5EF4-FFF2-40B4-BE49-F238E27FC236}">
                <a16:creationId xmlns:a16="http://schemas.microsoft.com/office/drawing/2014/main" id="{54365EF2-94C6-9527-308C-4D3D07EC98D7}"/>
              </a:ext>
            </a:extLst>
          </p:cNvPr>
          <p:cNvSpPr/>
          <p:nvPr/>
        </p:nvSpPr>
        <p:spPr>
          <a:xfrm>
            <a:off x="5181600" y="5546414"/>
            <a:ext cx="1168400" cy="41586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!!vimpP">
            <a:extLst>
              <a:ext uri="{FF2B5EF4-FFF2-40B4-BE49-F238E27FC236}">
                <a16:creationId xmlns:a16="http://schemas.microsoft.com/office/drawing/2014/main" id="{3DF91A8A-0E18-58DF-9C74-321D1D556774}"/>
              </a:ext>
            </a:extLst>
          </p:cNvPr>
          <p:cNvSpPr txBox="1"/>
          <p:nvPr/>
        </p:nvSpPr>
        <p:spPr>
          <a:xfrm>
            <a:off x="5003800" y="3815106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200">
                <a:solidFill>
                  <a:srgbClr val="A0A8BE"/>
                </a:solidFill>
                <a:latin typeface="Segoe UI Black" panose="020B0A02040204020203" pitchFamily="34" charset="0"/>
              </a:rPr>
              <a:t>R$ 77,08</a:t>
            </a:r>
            <a:endParaRPr lang="pt-BR" sz="1200" dirty="0">
              <a:solidFill>
                <a:srgbClr val="A0A8BE"/>
              </a:solidFill>
              <a:latin typeface="Segoe UI Black" panose="020B0A02040204020203" pitchFamily="34" charset="0"/>
            </a:endParaRPr>
          </a:p>
        </p:txBody>
      </p:sp>
      <p:sp>
        <p:nvSpPr>
          <p:cNvPr id="55" name="!!vmanP">
            <a:extLst>
              <a:ext uri="{FF2B5EF4-FFF2-40B4-BE49-F238E27FC236}">
                <a16:creationId xmlns:a16="http://schemas.microsoft.com/office/drawing/2014/main" id="{DA00B3DE-769D-4BAE-D30A-0437B6751254}"/>
              </a:ext>
            </a:extLst>
          </p:cNvPr>
          <p:cNvSpPr txBox="1"/>
          <p:nvPr/>
        </p:nvSpPr>
        <p:spPr>
          <a:xfrm>
            <a:off x="5003800" y="5241614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400">
                <a:solidFill>
                  <a:srgbClr val="000F54"/>
                </a:solidFill>
                <a:latin typeface="Segoe UI Black" panose="020B0A02040204020203" pitchFamily="34" charset="0"/>
              </a:rPr>
              <a:t>R$ 1,77</a:t>
            </a:r>
            <a:endParaRPr lang="pt-BR" sz="14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>
                <a:solidFill>
                  <a:srgbClr val="FFFFFF"/>
                </a:solidFill>
                <a:latin typeface="Segoe UI Semibold"/>
              </a:rPr>
              <a:t>Pergunta 1 </a:t>
            </a:r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· Quanto custa na vida inteira da obra?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20/34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640080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Somadas as duas parcelas, eis o resultado final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1691640"/>
            <a:ext cx="452628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6B7285"/>
                </a:solidFill>
                <a:latin typeface="Segoe UI Semibold"/>
              </a:rPr>
              <a:t>Total no ciclo de vida, por m² de revestimento</a:t>
            </a:r>
          </a:p>
        </p:txBody>
      </p:sp>
      <p:sp>
        <p:nvSpPr>
          <p:cNvPr id="8" name="Oval 7"/>
          <p:cNvSpPr/>
          <p:nvPr/>
        </p:nvSpPr>
        <p:spPr>
          <a:xfrm>
            <a:off x="7086600" y="2258568"/>
            <a:ext cx="219456" cy="219456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7452360" y="2103120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i="0" noProof="0" dirty="0">
                <a:solidFill>
                  <a:srgbClr val="26304D"/>
                </a:solidFill>
                <a:latin typeface="Segoe UI"/>
              </a:rPr>
              <a:t>Asfalto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0" y="2103120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i="0" noProof="0" dirty="0">
                <a:solidFill>
                  <a:srgbClr val="C0392B"/>
                </a:solidFill>
                <a:latin typeface="Segoe UI Black"/>
              </a:rPr>
              <a:t>R$ 120,57</a:t>
            </a:r>
          </a:p>
        </p:txBody>
      </p:sp>
      <p:sp>
        <p:nvSpPr>
          <p:cNvPr id="11" name="Oval 10"/>
          <p:cNvSpPr/>
          <p:nvPr/>
        </p:nvSpPr>
        <p:spPr>
          <a:xfrm>
            <a:off x="7086600" y="2825496"/>
            <a:ext cx="219456" cy="219456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7452360" y="2670048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i="0" noProof="0" dirty="0">
                <a:solidFill>
                  <a:srgbClr val="26304D"/>
                </a:solidFill>
                <a:latin typeface="Segoe UI"/>
              </a:rPr>
              <a:t>Intertravado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0" y="2670048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i="0" noProof="0" dirty="0">
                <a:solidFill>
                  <a:srgbClr val="000F54"/>
                </a:solidFill>
                <a:latin typeface="Segoe UI Black"/>
              </a:rPr>
              <a:t>R$ 83,80</a:t>
            </a:r>
          </a:p>
        </p:txBody>
      </p:sp>
      <p:sp>
        <p:nvSpPr>
          <p:cNvPr id="14" name="Oval 13"/>
          <p:cNvSpPr/>
          <p:nvPr/>
        </p:nvSpPr>
        <p:spPr>
          <a:xfrm>
            <a:off x="7086600" y="3392424"/>
            <a:ext cx="219456" cy="219456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60" y="3236976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600" b="0" i="0" noProof="0" dirty="0">
                <a:solidFill>
                  <a:srgbClr val="26304D"/>
                </a:solidFill>
                <a:latin typeface="Segoe UI"/>
              </a:rPr>
              <a:t>Paralelepípedo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3236976"/>
            <a:ext cx="2103120" cy="53035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2200" b="0" i="0" noProof="0" dirty="0">
                <a:solidFill>
                  <a:srgbClr val="000F54"/>
                </a:solidFill>
                <a:latin typeface="Segoe UI Black"/>
              </a:rPr>
              <a:t>R$ 78,85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86600" y="3931920"/>
            <a:ext cx="4526280" cy="1773936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7269480" y="4005072"/>
            <a:ext cx="4206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000F54"/>
                </a:solidFill>
                <a:latin typeface="Segoe UI Semibold"/>
              </a:rPr>
              <a:t>Simulação da nota, nas condições avaliadas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4343400"/>
            <a:ext cx="4206240" cy="1691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pt-BR" sz="1200" b="0" i="0" noProof="0" dirty="0">
                <a:solidFill>
                  <a:srgbClr val="26304D"/>
                </a:solidFill>
                <a:latin typeface="Segoe UI"/>
              </a:rPr>
              <a:t>Só a camada de cima; mesma base para as três.</a:t>
            </a:r>
          </a:p>
          <a:p>
            <a:pPr algn="l">
              <a:spcAft>
                <a:spcPts val="300"/>
              </a:spcAft>
            </a:pPr>
            <a:r>
              <a:rPr lang="pt-BR" sz="1200" b="0" i="0" noProof="0" dirty="0">
                <a:solidFill>
                  <a:srgbClr val="26304D"/>
                </a:solidFill>
                <a:latin typeface="Segoe UI"/>
              </a:rPr>
              <a:t>Tráfego leve, 50 anos, taxa de desconto de 4% ao ano.</a:t>
            </a:r>
          </a:p>
          <a:p>
            <a:pPr algn="l">
              <a:spcAft>
                <a:spcPts val="300"/>
              </a:spcAft>
            </a:pPr>
            <a:r>
              <a:rPr lang="pt-BR" sz="1200" b="0" i="0" noProof="0" dirty="0">
                <a:solidFill>
                  <a:srgbClr val="26304D"/>
                </a:solidFill>
                <a:latin typeface="Segoe UI"/>
              </a:rPr>
              <a:t>Preços SINAPI de 09/2025; manutenção estimada a partir de estudo norte-americano.</a:t>
            </a:r>
          </a:p>
          <a:p>
            <a:pPr algn="l">
              <a:spcAft>
                <a:spcPts val="300"/>
              </a:spcAft>
            </a:pPr>
            <a:r>
              <a:rPr lang="pt-BR" sz="1200" b="0" i="0" noProof="0" dirty="0">
                <a:solidFill>
                  <a:srgbClr val="26304D"/>
                </a:solidFill>
                <a:latin typeface="Segoe UI"/>
              </a:rPr>
              <a:t>Indicativo relevante, e não preço de obra: cada caso exige orçamento próprio.</a:t>
            </a:r>
          </a:p>
        </p:txBody>
      </p:sp>
      <p:cxnSp>
        <p:nvCxnSpPr>
          <p:cNvPr id="126" name="!!grid0">
            <a:extLst>
              <a:ext uri="{FF2B5EF4-FFF2-40B4-BE49-F238E27FC236}">
                <a16:creationId xmlns:a16="http://schemas.microsoft.com/office/drawing/2014/main" id="{59C0D1C0-8D78-9D2E-7143-955281862EA2}"/>
              </a:ext>
            </a:extLst>
          </p:cNvPr>
          <p:cNvCxnSpPr/>
          <p:nvPr/>
        </p:nvCxnSpPr>
        <p:spPr>
          <a:xfrm>
            <a:off x="1206500" y="5588000"/>
            <a:ext cx="5461000" cy="0"/>
          </a:xfrm>
          <a:prstGeom prst="line">
            <a:avLst/>
          </a:prstGeom>
          <a:ln w="15875">
            <a:solidFill>
              <a:srgbClr val="6E7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!!ylab0">
            <a:extLst>
              <a:ext uri="{FF2B5EF4-FFF2-40B4-BE49-F238E27FC236}">
                <a16:creationId xmlns:a16="http://schemas.microsoft.com/office/drawing/2014/main" id="{4D27788A-5AE2-4613-5F83-E89E407A625E}"/>
              </a:ext>
            </a:extLst>
          </p:cNvPr>
          <p:cNvSpPr txBox="1"/>
          <p:nvPr/>
        </p:nvSpPr>
        <p:spPr>
          <a:xfrm>
            <a:off x="736600" y="54864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28" name="!!grid20">
            <a:extLst>
              <a:ext uri="{FF2B5EF4-FFF2-40B4-BE49-F238E27FC236}">
                <a16:creationId xmlns:a16="http://schemas.microsoft.com/office/drawing/2014/main" id="{1E6C5A76-55A1-7E44-FEE9-EFB5A7CF404B}"/>
              </a:ext>
            </a:extLst>
          </p:cNvPr>
          <p:cNvCxnSpPr/>
          <p:nvPr/>
        </p:nvCxnSpPr>
        <p:spPr>
          <a:xfrm>
            <a:off x="1206500" y="51181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!!ylab20">
            <a:extLst>
              <a:ext uri="{FF2B5EF4-FFF2-40B4-BE49-F238E27FC236}">
                <a16:creationId xmlns:a16="http://schemas.microsoft.com/office/drawing/2014/main" id="{A5429F81-4298-AAC1-9D89-36F3BAB0384E}"/>
              </a:ext>
            </a:extLst>
          </p:cNvPr>
          <p:cNvSpPr txBox="1"/>
          <p:nvPr/>
        </p:nvSpPr>
        <p:spPr>
          <a:xfrm>
            <a:off x="736600" y="50165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30" name="!!grid40">
            <a:extLst>
              <a:ext uri="{FF2B5EF4-FFF2-40B4-BE49-F238E27FC236}">
                <a16:creationId xmlns:a16="http://schemas.microsoft.com/office/drawing/2014/main" id="{24644E07-70B4-2020-7813-16FA66446CB6}"/>
              </a:ext>
            </a:extLst>
          </p:cNvPr>
          <p:cNvCxnSpPr/>
          <p:nvPr/>
        </p:nvCxnSpPr>
        <p:spPr>
          <a:xfrm>
            <a:off x="1206500" y="46482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!!ylab40">
            <a:extLst>
              <a:ext uri="{FF2B5EF4-FFF2-40B4-BE49-F238E27FC236}">
                <a16:creationId xmlns:a16="http://schemas.microsoft.com/office/drawing/2014/main" id="{480B204C-F5FE-29A5-151F-93D28F8ECD6B}"/>
              </a:ext>
            </a:extLst>
          </p:cNvPr>
          <p:cNvSpPr txBox="1"/>
          <p:nvPr/>
        </p:nvSpPr>
        <p:spPr>
          <a:xfrm>
            <a:off x="736600" y="45466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32" name="!!grid60">
            <a:extLst>
              <a:ext uri="{FF2B5EF4-FFF2-40B4-BE49-F238E27FC236}">
                <a16:creationId xmlns:a16="http://schemas.microsoft.com/office/drawing/2014/main" id="{DE356CE9-2995-85A2-1C75-76298CA4DD07}"/>
              </a:ext>
            </a:extLst>
          </p:cNvPr>
          <p:cNvCxnSpPr/>
          <p:nvPr/>
        </p:nvCxnSpPr>
        <p:spPr>
          <a:xfrm>
            <a:off x="1206500" y="41783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!!ylab60">
            <a:extLst>
              <a:ext uri="{FF2B5EF4-FFF2-40B4-BE49-F238E27FC236}">
                <a16:creationId xmlns:a16="http://schemas.microsoft.com/office/drawing/2014/main" id="{435ACD03-1AFD-D8EB-3C19-44A29BFCEBBC}"/>
              </a:ext>
            </a:extLst>
          </p:cNvPr>
          <p:cNvSpPr txBox="1"/>
          <p:nvPr/>
        </p:nvSpPr>
        <p:spPr>
          <a:xfrm>
            <a:off x="736600" y="40767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60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34" name="!!grid80">
            <a:extLst>
              <a:ext uri="{FF2B5EF4-FFF2-40B4-BE49-F238E27FC236}">
                <a16:creationId xmlns:a16="http://schemas.microsoft.com/office/drawing/2014/main" id="{C80BF69E-48F1-76AE-FB85-8C754FA4460A}"/>
              </a:ext>
            </a:extLst>
          </p:cNvPr>
          <p:cNvCxnSpPr/>
          <p:nvPr/>
        </p:nvCxnSpPr>
        <p:spPr>
          <a:xfrm>
            <a:off x="1206500" y="37084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!!ylab80">
            <a:extLst>
              <a:ext uri="{FF2B5EF4-FFF2-40B4-BE49-F238E27FC236}">
                <a16:creationId xmlns:a16="http://schemas.microsoft.com/office/drawing/2014/main" id="{770AAF39-03F0-3AE2-57D1-C0CC84A84CEC}"/>
              </a:ext>
            </a:extLst>
          </p:cNvPr>
          <p:cNvSpPr txBox="1"/>
          <p:nvPr/>
        </p:nvSpPr>
        <p:spPr>
          <a:xfrm>
            <a:off x="736600" y="36068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80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36" name="!!grid100">
            <a:extLst>
              <a:ext uri="{FF2B5EF4-FFF2-40B4-BE49-F238E27FC236}">
                <a16:creationId xmlns:a16="http://schemas.microsoft.com/office/drawing/2014/main" id="{DCDC0A40-B61B-7AD7-5C47-BED5295BE71C}"/>
              </a:ext>
            </a:extLst>
          </p:cNvPr>
          <p:cNvCxnSpPr/>
          <p:nvPr/>
        </p:nvCxnSpPr>
        <p:spPr>
          <a:xfrm>
            <a:off x="1206500" y="32385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!!ylab100">
            <a:extLst>
              <a:ext uri="{FF2B5EF4-FFF2-40B4-BE49-F238E27FC236}">
                <a16:creationId xmlns:a16="http://schemas.microsoft.com/office/drawing/2014/main" id="{10A667CD-E07C-86E9-F7AB-7405F8C3F12D}"/>
              </a:ext>
            </a:extLst>
          </p:cNvPr>
          <p:cNvSpPr txBox="1"/>
          <p:nvPr/>
        </p:nvSpPr>
        <p:spPr>
          <a:xfrm>
            <a:off x="736600" y="31369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100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38" name="!!grid120">
            <a:extLst>
              <a:ext uri="{FF2B5EF4-FFF2-40B4-BE49-F238E27FC236}">
                <a16:creationId xmlns:a16="http://schemas.microsoft.com/office/drawing/2014/main" id="{F1397CED-36B1-CD3E-8E3C-CE96A5EDBCA2}"/>
              </a:ext>
            </a:extLst>
          </p:cNvPr>
          <p:cNvCxnSpPr/>
          <p:nvPr/>
        </p:nvCxnSpPr>
        <p:spPr>
          <a:xfrm>
            <a:off x="1206500" y="27686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!!ylab120">
            <a:extLst>
              <a:ext uri="{FF2B5EF4-FFF2-40B4-BE49-F238E27FC236}">
                <a16:creationId xmlns:a16="http://schemas.microsoft.com/office/drawing/2014/main" id="{401CEDB7-861B-FBF9-1C2E-60B6927A2800}"/>
              </a:ext>
            </a:extLst>
          </p:cNvPr>
          <p:cNvSpPr txBox="1"/>
          <p:nvPr/>
        </p:nvSpPr>
        <p:spPr>
          <a:xfrm>
            <a:off x="736600" y="26670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120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cxnSp>
        <p:nvCxnSpPr>
          <p:cNvPr id="140" name="!!grid140">
            <a:extLst>
              <a:ext uri="{FF2B5EF4-FFF2-40B4-BE49-F238E27FC236}">
                <a16:creationId xmlns:a16="http://schemas.microsoft.com/office/drawing/2014/main" id="{97B0C788-7184-F53E-76F6-9ED217FFD697}"/>
              </a:ext>
            </a:extLst>
          </p:cNvPr>
          <p:cNvCxnSpPr/>
          <p:nvPr/>
        </p:nvCxnSpPr>
        <p:spPr>
          <a:xfrm>
            <a:off x="1206500" y="2298700"/>
            <a:ext cx="5461000" cy="0"/>
          </a:xfrm>
          <a:prstGeom prst="line">
            <a:avLst/>
          </a:prstGeom>
          <a:ln w="9525">
            <a:solidFill>
              <a:srgbClr val="E4E7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!!ylab140">
            <a:extLst>
              <a:ext uri="{FF2B5EF4-FFF2-40B4-BE49-F238E27FC236}">
                <a16:creationId xmlns:a16="http://schemas.microsoft.com/office/drawing/2014/main" id="{3E5AA949-25EF-DF95-6705-129F2B9C2BE2}"/>
              </a:ext>
            </a:extLst>
          </p:cNvPr>
          <p:cNvSpPr txBox="1"/>
          <p:nvPr/>
        </p:nvSpPr>
        <p:spPr>
          <a:xfrm>
            <a:off x="736600" y="2197100"/>
            <a:ext cx="406400" cy="2032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140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142" name="!!ytit">
            <a:extLst>
              <a:ext uri="{FF2B5EF4-FFF2-40B4-BE49-F238E27FC236}">
                <a16:creationId xmlns:a16="http://schemas.microsoft.com/office/drawing/2014/main" id="{5E347114-3A10-456E-D778-E082BF63C580}"/>
              </a:ext>
            </a:extLst>
          </p:cNvPr>
          <p:cNvSpPr txBox="1"/>
          <p:nvPr/>
        </p:nvSpPr>
        <p:spPr>
          <a:xfrm rot="16200000">
            <a:off x="254000" y="3810000"/>
            <a:ext cx="762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000">
                <a:solidFill>
                  <a:srgbClr val="6E768C"/>
                </a:solidFill>
                <a:latin typeface="Segoe UI" panose="020B0502040204020203" pitchFamily="34" charset="0"/>
              </a:rPr>
              <a:t>R$ por m²</a:t>
            </a:r>
            <a:endParaRPr lang="pt-BR" sz="1000" dirty="0">
              <a:solidFill>
                <a:srgbClr val="6E768C"/>
              </a:solidFill>
              <a:latin typeface="Segoe UI" panose="020B0502040204020203" pitchFamily="34" charset="0"/>
            </a:endParaRPr>
          </a:p>
        </p:txBody>
      </p:sp>
      <p:sp>
        <p:nvSpPr>
          <p:cNvPr id="143" name="!!cat0">
            <a:extLst>
              <a:ext uri="{FF2B5EF4-FFF2-40B4-BE49-F238E27FC236}">
                <a16:creationId xmlns:a16="http://schemas.microsoft.com/office/drawing/2014/main" id="{E12D18D7-B41C-46E3-916C-09B520408E4C}"/>
              </a:ext>
            </a:extLst>
          </p:cNvPr>
          <p:cNvSpPr txBox="1"/>
          <p:nvPr/>
        </p:nvSpPr>
        <p:spPr>
          <a:xfrm>
            <a:off x="12700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Asfalto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4" name="!!cat1">
            <a:extLst>
              <a:ext uri="{FF2B5EF4-FFF2-40B4-BE49-F238E27FC236}">
                <a16:creationId xmlns:a16="http://schemas.microsoft.com/office/drawing/2014/main" id="{6512205C-7578-26E7-3CA8-D9F048B850C0}"/>
              </a:ext>
            </a:extLst>
          </p:cNvPr>
          <p:cNvSpPr txBox="1"/>
          <p:nvPr/>
        </p:nvSpPr>
        <p:spPr>
          <a:xfrm>
            <a:off x="30734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Intertravado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5" name="!!cat2">
            <a:extLst>
              <a:ext uri="{FF2B5EF4-FFF2-40B4-BE49-F238E27FC236}">
                <a16:creationId xmlns:a16="http://schemas.microsoft.com/office/drawing/2014/main" id="{2BCDA96E-C5AF-A1B0-0FA7-996E2CFB97C3}"/>
              </a:ext>
            </a:extLst>
          </p:cNvPr>
          <p:cNvSpPr txBox="1"/>
          <p:nvPr/>
        </p:nvSpPr>
        <p:spPr>
          <a:xfrm>
            <a:off x="4876800" y="5676900"/>
            <a:ext cx="1778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Semibold" panose="020B0702040204020203" pitchFamily="34" charset="0"/>
              </a:rPr>
              <a:t>Paralelepípedo</a:t>
            </a:r>
            <a:endParaRPr lang="pt-BR" sz="1300" dirty="0">
              <a:solidFill>
                <a:srgbClr val="000F54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6" name="!!leg1">
            <a:extLst>
              <a:ext uri="{FF2B5EF4-FFF2-40B4-BE49-F238E27FC236}">
                <a16:creationId xmlns:a16="http://schemas.microsoft.com/office/drawing/2014/main" id="{36A4136B-7FB7-37DB-9270-7DF8F5B05763}"/>
              </a:ext>
            </a:extLst>
          </p:cNvPr>
          <p:cNvSpPr/>
          <p:nvPr/>
        </p:nvSpPr>
        <p:spPr>
          <a:xfrm>
            <a:off x="1524000" y="6032500"/>
            <a:ext cx="127000" cy="127000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7" name="!!leg1t">
            <a:extLst>
              <a:ext uri="{FF2B5EF4-FFF2-40B4-BE49-F238E27FC236}">
                <a16:creationId xmlns:a16="http://schemas.microsoft.com/office/drawing/2014/main" id="{C4742DB3-D90E-5833-DCB6-E2074F3D04C7}"/>
              </a:ext>
            </a:extLst>
          </p:cNvPr>
          <p:cNvSpPr txBox="1"/>
          <p:nvPr/>
        </p:nvSpPr>
        <p:spPr>
          <a:xfrm>
            <a:off x="1727200" y="5981700"/>
            <a:ext cx="127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Implantação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148" name="!!leg2">
            <a:extLst>
              <a:ext uri="{FF2B5EF4-FFF2-40B4-BE49-F238E27FC236}">
                <a16:creationId xmlns:a16="http://schemas.microsoft.com/office/drawing/2014/main" id="{EA996081-C3CC-DFFA-73BE-BDF759FBCFD5}"/>
              </a:ext>
            </a:extLst>
          </p:cNvPr>
          <p:cNvSpPr/>
          <p:nvPr/>
        </p:nvSpPr>
        <p:spPr>
          <a:xfrm>
            <a:off x="3048000" y="6032500"/>
            <a:ext cx="127000" cy="127000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9" name="!!leg2t">
            <a:extLst>
              <a:ext uri="{FF2B5EF4-FFF2-40B4-BE49-F238E27FC236}">
                <a16:creationId xmlns:a16="http://schemas.microsoft.com/office/drawing/2014/main" id="{52046DD5-7A13-5408-4C0D-79E8BDCCFC6B}"/>
              </a:ext>
            </a:extLst>
          </p:cNvPr>
          <p:cNvSpPr txBox="1"/>
          <p:nvPr/>
        </p:nvSpPr>
        <p:spPr>
          <a:xfrm>
            <a:off x="3251200" y="5981700"/>
            <a:ext cx="3048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26304D"/>
                </a:solidFill>
                <a:latin typeface="Segoe UI" panose="020B0502040204020203" pitchFamily="34" charset="0"/>
              </a:rPr>
              <a:t>Manutenção e reabilitação em 50 anos</a:t>
            </a:r>
            <a:endParaRPr lang="pt-BR" sz="1100" dirty="0">
              <a:solidFill>
                <a:srgbClr val="26304D"/>
              </a:solidFill>
              <a:latin typeface="Segoe UI" panose="020B0502040204020203" pitchFamily="34" charset="0"/>
            </a:endParaRPr>
          </a:p>
        </p:txBody>
      </p:sp>
      <p:sp>
        <p:nvSpPr>
          <p:cNvPr id="150" name="!!impA">
            <a:extLst>
              <a:ext uri="{FF2B5EF4-FFF2-40B4-BE49-F238E27FC236}">
                <a16:creationId xmlns:a16="http://schemas.microsoft.com/office/drawing/2014/main" id="{8502CB43-CE9C-8140-2163-738A7E91F62C}"/>
              </a:ext>
            </a:extLst>
          </p:cNvPr>
          <p:cNvSpPr/>
          <p:nvPr/>
        </p:nvSpPr>
        <p:spPr>
          <a:xfrm>
            <a:off x="1574800" y="3855949"/>
            <a:ext cx="1168400" cy="1732051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1" name="!!manA">
            <a:extLst>
              <a:ext uri="{FF2B5EF4-FFF2-40B4-BE49-F238E27FC236}">
                <a16:creationId xmlns:a16="http://schemas.microsoft.com/office/drawing/2014/main" id="{9E03528C-AA78-8235-C73D-069C78493B3F}"/>
              </a:ext>
            </a:extLst>
          </p:cNvPr>
          <p:cNvSpPr/>
          <p:nvPr/>
        </p:nvSpPr>
        <p:spPr>
          <a:xfrm>
            <a:off x="1574800" y="2754973"/>
            <a:ext cx="1168400" cy="1100976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2" name="!!vimpA">
            <a:extLst>
              <a:ext uri="{FF2B5EF4-FFF2-40B4-BE49-F238E27FC236}">
                <a16:creationId xmlns:a16="http://schemas.microsoft.com/office/drawing/2014/main" id="{F1574D79-16BB-48FF-A2A7-C9DA7C5CD241}"/>
              </a:ext>
            </a:extLst>
          </p:cNvPr>
          <p:cNvSpPr txBox="1"/>
          <p:nvPr/>
        </p:nvSpPr>
        <p:spPr>
          <a:xfrm>
            <a:off x="1397000" y="4594974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R$ 73,72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153" name="!!vmanA">
            <a:extLst>
              <a:ext uri="{FF2B5EF4-FFF2-40B4-BE49-F238E27FC236}">
                <a16:creationId xmlns:a16="http://schemas.microsoft.com/office/drawing/2014/main" id="{C90C0F1A-7DC6-7846-3824-E0907D65FFE4}"/>
              </a:ext>
            </a:extLst>
          </p:cNvPr>
          <p:cNvSpPr txBox="1"/>
          <p:nvPr/>
        </p:nvSpPr>
        <p:spPr>
          <a:xfrm>
            <a:off x="1397000" y="3178461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Black" panose="020B0A02040204020203" pitchFamily="34" charset="0"/>
              </a:rPr>
              <a:t>R$ 46,86</a:t>
            </a:r>
            <a:endParaRPr lang="pt-BR" sz="13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154" name="!!vtotA">
            <a:extLst>
              <a:ext uri="{FF2B5EF4-FFF2-40B4-BE49-F238E27FC236}">
                <a16:creationId xmlns:a16="http://schemas.microsoft.com/office/drawing/2014/main" id="{A0E87BB2-B242-A01F-A677-BC8522E308EA}"/>
              </a:ext>
            </a:extLst>
          </p:cNvPr>
          <p:cNvSpPr txBox="1"/>
          <p:nvPr/>
        </p:nvSpPr>
        <p:spPr>
          <a:xfrm>
            <a:off x="1397000" y="2424773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600">
                <a:solidFill>
                  <a:srgbClr val="C0392B"/>
                </a:solidFill>
                <a:latin typeface="Segoe UI Black" panose="020B0A02040204020203" pitchFamily="34" charset="0"/>
              </a:rPr>
              <a:t>R$ 120,57</a:t>
            </a:r>
            <a:endParaRPr lang="pt-BR" sz="1600" dirty="0">
              <a:solidFill>
                <a:srgbClr val="C0392B"/>
              </a:solidFill>
              <a:latin typeface="Segoe UI Black" panose="020B0A02040204020203" pitchFamily="34" charset="0"/>
            </a:endParaRPr>
          </a:p>
        </p:txBody>
      </p:sp>
      <p:sp>
        <p:nvSpPr>
          <p:cNvPr id="155" name="!!impI">
            <a:extLst>
              <a:ext uri="{FF2B5EF4-FFF2-40B4-BE49-F238E27FC236}">
                <a16:creationId xmlns:a16="http://schemas.microsoft.com/office/drawing/2014/main" id="{57F6958F-97D6-EA09-E9BB-DAB2E8956E24}"/>
              </a:ext>
            </a:extLst>
          </p:cNvPr>
          <p:cNvSpPr/>
          <p:nvPr/>
        </p:nvSpPr>
        <p:spPr>
          <a:xfrm>
            <a:off x="3378200" y="3674097"/>
            <a:ext cx="1168400" cy="1913903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6" name="!!manI">
            <a:extLst>
              <a:ext uri="{FF2B5EF4-FFF2-40B4-BE49-F238E27FC236}">
                <a16:creationId xmlns:a16="http://schemas.microsoft.com/office/drawing/2014/main" id="{AA1FC9C0-8952-6B5E-B5CB-F0AA9B1C1735}"/>
              </a:ext>
            </a:extLst>
          </p:cNvPr>
          <p:cNvSpPr/>
          <p:nvPr/>
        </p:nvSpPr>
        <p:spPr>
          <a:xfrm>
            <a:off x="3378200" y="3619119"/>
            <a:ext cx="1168400" cy="54978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7" name="!!vimpI">
            <a:extLst>
              <a:ext uri="{FF2B5EF4-FFF2-40B4-BE49-F238E27FC236}">
                <a16:creationId xmlns:a16="http://schemas.microsoft.com/office/drawing/2014/main" id="{3E273FA3-910E-DC82-45A6-BD8357A66A26}"/>
              </a:ext>
            </a:extLst>
          </p:cNvPr>
          <p:cNvSpPr txBox="1"/>
          <p:nvPr/>
        </p:nvSpPr>
        <p:spPr>
          <a:xfrm>
            <a:off x="3200400" y="4504049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R$ 81,46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158" name="!!vtotI">
            <a:extLst>
              <a:ext uri="{FF2B5EF4-FFF2-40B4-BE49-F238E27FC236}">
                <a16:creationId xmlns:a16="http://schemas.microsoft.com/office/drawing/2014/main" id="{F82BADB4-91E4-6466-A9D8-DC5AE43573F5}"/>
              </a:ext>
            </a:extLst>
          </p:cNvPr>
          <p:cNvSpPr txBox="1"/>
          <p:nvPr/>
        </p:nvSpPr>
        <p:spPr>
          <a:xfrm>
            <a:off x="3200400" y="3288919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600">
                <a:solidFill>
                  <a:srgbClr val="000F54"/>
                </a:solidFill>
                <a:latin typeface="Segoe UI Black" panose="020B0A02040204020203" pitchFamily="34" charset="0"/>
              </a:rPr>
              <a:t>R$ 83,80</a:t>
            </a:r>
            <a:endParaRPr lang="pt-BR" sz="16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  <p:sp>
        <p:nvSpPr>
          <p:cNvPr id="159" name="!!impP">
            <a:extLst>
              <a:ext uri="{FF2B5EF4-FFF2-40B4-BE49-F238E27FC236}">
                <a16:creationId xmlns:a16="http://schemas.microsoft.com/office/drawing/2014/main" id="{D5565F8C-D4EC-DCDF-2759-53AF2D646A1A}"/>
              </a:ext>
            </a:extLst>
          </p:cNvPr>
          <p:cNvSpPr/>
          <p:nvPr/>
        </p:nvSpPr>
        <p:spPr>
          <a:xfrm>
            <a:off x="5181600" y="3777006"/>
            <a:ext cx="1168400" cy="1810994"/>
          </a:xfrm>
          <a:prstGeom prst="rect">
            <a:avLst/>
          </a:prstGeom>
          <a:solidFill>
            <a:srgbClr val="36488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!!manP">
            <a:extLst>
              <a:ext uri="{FF2B5EF4-FFF2-40B4-BE49-F238E27FC236}">
                <a16:creationId xmlns:a16="http://schemas.microsoft.com/office/drawing/2014/main" id="{5B19E945-E670-1BAC-4F77-5F25FB860736}"/>
              </a:ext>
            </a:extLst>
          </p:cNvPr>
          <p:cNvSpPr/>
          <p:nvPr/>
        </p:nvSpPr>
        <p:spPr>
          <a:xfrm>
            <a:off x="5181600" y="3735419"/>
            <a:ext cx="1168400" cy="41587"/>
          </a:xfrm>
          <a:prstGeom prst="rect">
            <a:avLst/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1" name="!!vimpP">
            <a:extLst>
              <a:ext uri="{FF2B5EF4-FFF2-40B4-BE49-F238E27FC236}">
                <a16:creationId xmlns:a16="http://schemas.microsoft.com/office/drawing/2014/main" id="{6E0A5309-636A-A795-72FF-6FBBEBF4567A}"/>
              </a:ext>
            </a:extLst>
          </p:cNvPr>
          <p:cNvSpPr txBox="1"/>
          <p:nvPr/>
        </p:nvSpPr>
        <p:spPr>
          <a:xfrm>
            <a:off x="5003800" y="4555503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R$ 77,08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162" name="!!vtotP">
            <a:extLst>
              <a:ext uri="{FF2B5EF4-FFF2-40B4-BE49-F238E27FC236}">
                <a16:creationId xmlns:a16="http://schemas.microsoft.com/office/drawing/2014/main" id="{95D4FD5F-4C41-878A-8E37-B1CE65CBB4F8}"/>
              </a:ext>
            </a:extLst>
          </p:cNvPr>
          <p:cNvSpPr txBox="1"/>
          <p:nvPr/>
        </p:nvSpPr>
        <p:spPr>
          <a:xfrm>
            <a:off x="5003800" y="3405219"/>
            <a:ext cx="1524000" cy="254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pt-BR" sz="1600">
                <a:solidFill>
                  <a:srgbClr val="000F54"/>
                </a:solidFill>
                <a:latin typeface="Segoe UI Black" panose="020B0A02040204020203" pitchFamily="34" charset="0"/>
              </a:rPr>
              <a:t>R$ 78,85</a:t>
            </a:r>
            <a:endParaRPr lang="pt-BR" sz="1600" dirty="0">
              <a:solidFill>
                <a:srgbClr val="000F54"/>
              </a:solidFill>
              <a:latin typeface="Segoe UI Black" panose="020B0A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sz="2400" err="1">
                <a:solidFill>
                  <a:srgbClr val="FFFFFF"/>
                </a:solidFill>
                <a:latin typeface="Segoe UI Semibold"/>
              </a:rPr>
              <a:t>Pergunta</a:t>
            </a:r>
            <a:r>
              <a:rPr sz="2400">
                <a:solidFill>
                  <a:srgbClr val="FFFFFF"/>
                </a:solidFill>
                <a:latin typeface="Segoe UI Semibold"/>
              </a:rPr>
              <a:t> </a:t>
            </a:r>
            <a:r>
              <a:rPr lang="pt-BR" sz="2400">
                <a:solidFill>
                  <a:srgbClr val="FFFFFF"/>
                </a:solidFill>
                <a:latin typeface="Segoe UI Semibold"/>
              </a:rPr>
              <a:t>2</a:t>
            </a:r>
            <a:r>
              <a:rPr sz="2400">
                <a:solidFill>
                  <a:srgbClr val="FFFFFF"/>
                </a:solidFill>
                <a:latin typeface="Segoe UI Semibold"/>
              </a:rPr>
              <a:t> </a:t>
            </a:r>
            <a:r>
              <a:rPr sz="2400" dirty="0">
                <a:solidFill>
                  <a:srgbClr val="FFFFFF"/>
                </a:solidFill>
                <a:latin typeface="Segoe UI Semibold"/>
              </a:rPr>
              <a:t>· A </a:t>
            </a:r>
            <a:r>
              <a:rPr sz="2400" dirty="0" err="1">
                <a:solidFill>
                  <a:srgbClr val="FFFFFF"/>
                </a:solidFill>
                <a:latin typeface="Segoe UI Semibold"/>
              </a:rPr>
              <a:t>prefeitura</a:t>
            </a:r>
            <a:r>
              <a:rPr sz="2400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Segoe UI Semibold"/>
              </a:rPr>
              <a:t>consegue</a:t>
            </a:r>
            <a:r>
              <a:rPr sz="2400" dirty="0">
                <a:solidFill>
                  <a:srgbClr val="FFFFFF"/>
                </a:solidFill>
                <a:latin typeface="Segoe UI Semibold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Segoe UI Semibold"/>
              </a:rPr>
              <a:t>manter</a:t>
            </a:r>
            <a:r>
              <a:rPr sz="2400" dirty="0">
                <a:solidFill>
                  <a:srgbClr val="FFFFFF"/>
                </a:solidFill>
                <a:latin typeface="Segoe UI Semibold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>
                <a:solidFill>
                  <a:srgbClr val="9AA0B2"/>
                </a:solidFill>
                <a:latin typeface="Segoe UI"/>
              </a:rPr>
              <a:t>21/34</a:t>
            </a:r>
            <a:endParaRPr sz="1000" b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0">
                <a:solidFill>
                  <a:srgbClr val="36488C"/>
                </a:solidFill>
                <a:latin typeface="Segoe UI Semibold"/>
              </a:rPr>
              <a:t>A obra se paga uma vez; a manutenção, todo ano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5120640" cy="2743200"/>
          </a:xfrm>
          <a:prstGeom prst="roundRect">
            <a:avLst>
              <a:gd name="adj" fmla="val 6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738108"/>
            <a:ext cx="4663440" cy="14732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000F54"/>
                </a:solidFill>
                <a:latin typeface="Segoe UI Semibold"/>
              </a:rPr>
              <a:t>O gestor precisa verificar </a:t>
            </a:r>
            <a:r>
              <a:rPr sz="1700" b="0">
                <a:solidFill>
                  <a:srgbClr val="26304D"/>
                </a:solidFill>
                <a:latin typeface="Segoe UI"/>
              </a:rPr>
              <a:t>se o município terá recursos para manter a rua ao longo de toda a vida útil, e não só para inaugurá-la.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000F54"/>
                </a:solidFill>
                <a:latin typeface="Segoe UI Semibold"/>
              </a:rPr>
              <a:t>Sem manutenção, qualquer </a:t>
            </a:r>
            <a:r>
              <a:rPr lang="pt-BR" sz="1700" b="0">
                <a:solidFill>
                  <a:srgbClr val="000F54"/>
                </a:solidFill>
                <a:latin typeface="Segoe UI Semibold"/>
              </a:rPr>
              <a:t>pavimento</a:t>
            </a:r>
            <a:r>
              <a:rPr sz="1700" b="0">
                <a:solidFill>
                  <a:srgbClr val="000F54"/>
                </a:solidFill>
                <a:latin typeface="Segoe UI Semibold"/>
              </a:rPr>
              <a:t> se deteriora.</a:t>
            </a:r>
          </a:p>
        </p:txBody>
      </p:sp>
      <p:pic>
        <p:nvPicPr>
          <p:cNvPr id="8" name="Picture 7" descr="s05_1.jpg"/>
          <p:cNvPicPr>
            <a:picLocks noChangeAspect="1"/>
          </p:cNvPicPr>
          <p:nvPr/>
        </p:nvPicPr>
        <p:blipFill>
          <a:blip r:embed="rId3"/>
          <a:srcRect t="16189" b="16189"/>
          <a:stretch>
            <a:fillRect/>
          </a:stretch>
        </p:blipFill>
        <p:spPr>
          <a:xfrm>
            <a:off x="5897880" y="2103120"/>
            <a:ext cx="2788920" cy="2514600"/>
          </a:xfrm>
          <a:prstGeom prst="rect">
            <a:avLst/>
          </a:prstGeom>
        </p:spPr>
      </p:pic>
      <p:pic>
        <p:nvPicPr>
          <p:cNvPr id="9" name="Picture 8" descr="s05_2.jpg"/>
          <p:cNvPicPr>
            <a:picLocks noChangeAspect="1"/>
          </p:cNvPicPr>
          <p:nvPr/>
        </p:nvPicPr>
        <p:blipFill>
          <a:blip r:embed="rId4"/>
          <a:srcRect t="16076" b="16076"/>
          <a:stretch>
            <a:fillRect/>
          </a:stretch>
        </p:blipFill>
        <p:spPr>
          <a:xfrm>
            <a:off x="8823960" y="2103120"/>
            <a:ext cx="2788920" cy="2514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7880" y="4645152"/>
            <a:ext cx="57150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>
                <a:solidFill>
                  <a:srgbClr val="6B7285"/>
                </a:solidFill>
                <a:latin typeface="Segoe UI"/>
              </a:rPr>
              <a:t>Vias no Piauí sem manutenção · acervo DFINFRA/TCE-PI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5138928"/>
            <a:ext cx="11064240" cy="822960"/>
          </a:xfrm>
          <a:prstGeom prst="roundRect">
            <a:avLst>
              <a:gd name="adj" fmla="val 12000"/>
            </a:avLst>
          </a:prstGeom>
          <a:solidFill>
            <a:srgbClr val="000F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5138928"/>
            <a:ext cx="10515600" cy="8229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Segoe UI"/>
              </a:rPr>
              <a:t>Custos de implantação podem ser próximos, </a:t>
            </a:r>
            <a:r>
              <a:rPr sz="1600" b="0">
                <a:solidFill>
                  <a:srgbClr val="F1C130"/>
                </a:solidFill>
                <a:latin typeface="Segoe UI Semibold"/>
              </a:rPr>
              <a:t>mas o asfalto tende a exigir mais manutenção ao longo dos anos. </a:t>
            </a:r>
            <a:r>
              <a:rPr sz="1600" b="0">
                <a:solidFill>
                  <a:srgbClr val="FFFFFF"/>
                </a:solidFill>
                <a:latin typeface="Segoe UI"/>
              </a:rPr>
              <a:t>Esse peso precisa caber no orçamento.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97496" y="45720"/>
            <a:ext cx="9092184" cy="1097280"/>
          </a:xfrm>
        </p:spPr>
        <p:txBody>
          <a:bodyPr wrap="square" anchor="ctr"/>
          <a:lstStyle/>
          <a:p>
            <a:r>
              <a:rPr lang="pt-BR" sz="2400" b="0" noProof="0">
                <a:solidFill>
                  <a:srgbClr val="FFFFFF"/>
                </a:solidFill>
                <a:latin typeface="Segoe UI Semibold"/>
              </a:rPr>
              <a:t>Pergunta 3 </a:t>
            </a:r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· É fácil consertar?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22/34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1106424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0">
                <a:solidFill>
                  <a:srgbClr val="36488C"/>
                </a:solidFill>
                <a:latin typeface="Segoe UI Semibold"/>
              </a:rPr>
              <a:t>Na hora do reparo, o tipo de </a:t>
            </a:r>
            <a:r>
              <a:rPr lang="pt-BR" sz="1700" b="0">
                <a:solidFill>
                  <a:srgbClr val="36488C"/>
                </a:solidFill>
                <a:latin typeface="Segoe UI Semibold"/>
              </a:rPr>
              <a:t>pavimento</a:t>
            </a:r>
            <a:r>
              <a:rPr sz="1700" b="0">
                <a:solidFill>
                  <a:srgbClr val="36488C"/>
                </a:solidFill>
                <a:latin typeface="Segoe UI Semibold"/>
              </a:rPr>
              <a:t> faz diferença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rcRect t="13187" b="13187"/>
          <a:stretch>
            <a:fillRect/>
          </a:stretch>
        </p:blipFill>
        <p:spPr>
          <a:xfrm>
            <a:off x="548640" y="2103120"/>
            <a:ext cx="5440680" cy="2331720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4"/>
          <a:srcRect t="14472" b="14472"/>
          <a:stretch>
            <a:fillRect/>
          </a:stretch>
        </p:blipFill>
        <p:spPr>
          <a:xfrm>
            <a:off x="6172200" y="2103120"/>
            <a:ext cx="5440680" cy="2331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498848"/>
            <a:ext cx="5440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>
                <a:solidFill>
                  <a:srgbClr val="000F54"/>
                </a:solidFill>
                <a:latin typeface="Segoe UI Semibold"/>
              </a:rPr>
              <a:t>Pedra e bloco: </a:t>
            </a:r>
            <a:r>
              <a:rPr sz="1400" b="0">
                <a:solidFill>
                  <a:srgbClr val="26304D"/>
                </a:solidFill>
                <a:latin typeface="Segoe UI"/>
              </a:rPr>
              <a:t>as mesmas peças voltam ao lugar e a via é liberada rápido.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4498848"/>
            <a:ext cx="544068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>
                <a:solidFill>
                  <a:srgbClr val="000F54"/>
                </a:solidFill>
                <a:latin typeface="Segoe UI Semibold"/>
              </a:rPr>
              <a:t>Asfalto: </a:t>
            </a:r>
            <a:r>
              <a:rPr sz="1400" b="0">
                <a:solidFill>
                  <a:srgbClr val="26304D"/>
                </a:solidFill>
                <a:latin typeface="Segoe UI"/>
              </a:rPr>
              <a:t>é preciso romper a camada, e o remendo fica.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138928"/>
            <a:ext cx="11064240" cy="822960"/>
          </a:xfrm>
          <a:prstGeom prst="roundRect">
            <a:avLst>
              <a:gd name="adj" fmla="val 12000"/>
            </a:avLst>
          </a:prstGeom>
          <a:solidFill>
            <a:srgbClr val="000F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5138928"/>
            <a:ext cx="10515600" cy="8229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Segoe UI"/>
              </a:rPr>
              <a:t>Onde se preveem intervenções frequentes, </a:t>
            </a:r>
            <a:r>
              <a:rPr sz="1700" b="0">
                <a:solidFill>
                  <a:srgbClr val="F1C130"/>
                </a:solidFill>
                <a:latin typeface="Segoe UI Semibold"/>
              </a:rPr>
              <a:t>a Nota indica preferência técnica pelo intertravado e pelo paralelepípedo.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4752" y="164592"/>
            <a:ext cx="10680954" cy="1097280"/>
          </a:xfrm>
        </p:spPr>
        <p:txBody>
          <a:bodyPr wrap="square" anchor="ctr"/>
          <a:lstStyle/>
          <a:p>
            <a:pPr algn="r"/>
            <a:r>
              <a:rPr lang="pt-BR" sz="2100" b="0" noProof="0">
                <a:solidFill>
                  <a:srgbClr val="FFFFFF"/>
                </a:solidFill>
                <a:latin typeface="Segoe UI Semibold"/>
              </a:rPr>
              <a:t>Pergunta 4 </a:t>
            </a:r>
            <a:r>
              <a:rPr lang="pt-BR" sz="2100" b="0" noProof="0" dirty="0">
                <a:solidFill>
                  <a:srgbClr val="FFFFFF"/>
                </a:solidFill>
                <a:latin typeface="Segoe UI Semibold"/>
              </a:rPr>
              <a:t>· O que há, ou haverá, embaixo da rua?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23/34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1106424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Rua que ainda vai ser aberta </a:t>
            </a:r>
            <a:r>
              <a:rPr lang="pt-BR" sz="1700" b="0" i="0" noProof="0">
                <a:solidFill>
                  <a:srgbClr val="36488C"/>
                </a:solidFill>
                <a:latin typeface="Segoe UI Semibold"/>
              </a:rPr>
              <a:t>pede pavimento </a:t>
            </a:r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com mais facilidade de manutenção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2971800" cy="2677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>
                <a:solidFill>
                  <a:srgbClr val="000F54"/>
                </a:solidFill>
                <a:latin typeface="Segoe UI Semibold"/>
              </a:rPr>
              <a:t>Pavimentos </a:t>
            </a:r>
            <a:r>
              <a:rPr lang="pt-BR" sz="1500" b="0" i="0" noProof="0" dirty="0">
                <a:solidFill>
                  <a:srgbClr val="000F54"/>
                </a:solidFill>
                <a:latin typeface="Segoe UI Semibold"/>
              </a:rPr>
              <a:t>modulares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017520"/>
            <a:ext cx="2971800" cy="182880"/>
          </a:xfrm>
          <a:prstGeom prst="rect">
            <a:avLst/>
          </a:prstGeom>
          <a:solidFill>
            <a:srgbClr val="C9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" name="Rectangle 7"/>
          <p:cNvSpPr/>
          <p:nvPr/>
        </p:nvSpPr>
        <p:spPr>
          <a:xfrm>
            <a:off x="548640" y="3200400"/>
            <a:ext cx="2971800" cy="868680"/>
          </a:xfrm>
          <a:prstGeom prst="rect">
            <a:avLst/>
          </a:prstGeom>
          <a:solidFill>
            <a:srgbClr val="7A5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9" name="Rectangle 8"/>
          <p:cNvSpPr/>
          <p:nvPr/>
        </p:nvSpPr>
        <p:spPr>
          <a:xfrm>
            <a:off x="1554480" y="3017520"/>
            <a:ext cx="960120" cy="896112"/>
          </a:xfrm>
          <a:prstGeom prst="rect">
            <a:avLst/>
          </a:prstGeom>
          <a:solidFill>
            <a:srgbClr val="B39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cxnSp>
        <p:nvCxnSpPr>
          <p:cNvPr id="10" name="Connector 9"/>
          <p:cNvCxnSpPr/>
          <p:nvPr/>
        </p:nvCxnSpPr>
        <p:spPr>
          <a:xfrm>
            <a:off x="1554480" y="3236976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554480" y="3456432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554480" y="3675887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554480" y="3017520"/>
            <a:ext cx="27432" cy="896112"/>
          </a:xfrm>
          <a:prstGeom prst="rect">
            <a:avLst/>
          </a:prstGeom>
          <a:solidFill>
            <a:srgbClr val="5E4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4" name="Rectangle 13"/>
          <p:cNvSpPr/>
          <p:nvPr/>
        </p:nvSpPr>
        <p:spPr>
          <a:xfrm>
            <a:off x="2487168" y="3017520"/>
            <a:ext cx="27432" cy="896112"/>
          </a:xfrm>
          <a:prstGeom prst="rect">
            <a:avLst/>
          </a:prstGeom>
          <a:solidFill>
            <a:srgbClr val="5E4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5" name="Oval 14"/>
          <p:cNvSpPr/>
          <p:nvPr/>
        </p:nvSpPr>
        <p:spPr>
          <a:xfrm>
            <a:off x="1860804" y="3529584"/>
            <a:ext cx="329184" cy="329184"/>
          </a:xfrm>
          <a:prstGeom prst="ellipse">
            <a:avLst/>
          </a:prstGeom>
          <a:solidFill>
            <a:srgbClr val="9AA6B2"/>
          </a:solidFill>
          <a:ln w="12700">
            <a:solidFill>
              <a:srgbClr val="5A64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6" name="Rectangle 15"/>
          <p:cNvSpPr/>
          <p:nvPr/>
        </p:nvSpPr>
        <p:spPr>
          <a:xfrm>
            <a:off x="548640" y="2944368"/>
            <a:ext cx="2971800" cy="73152"/>
          </a:xfrm>
          <a:prstGeom prst="rect">
            <a:avLst/>
          </a:prstGeom>
          <a:solidFill>
            <a:srgbClr val="E6D5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7" name="Rectangle 16"/>
          <p:cNvSpPr/>
          <p:nvPr/>
        </p:nvSpPr>
        <p:spPr>
          <a:xfrm>
            <a:off x="548640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Rectangle 17"/>
          <p:cNvSpPr/>
          <p:nvPr/>
        </p:nvSpPr>
        <p:spPr>
          <a:xfrm>
            <a:off x="749808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9" name="Rectangle 18"/>
          <p:cNvSpPr/>
          <p:nvPr/>
        </p:nvSpPr>
        <p:spPr>
          <a:xfrm>
            <a:off x="950976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0" name="Rectangle 19"/>
          <p:cNvSpPr/>
          <p:nvPr/>
        </p:nvSpPr>
        <p:spPr>
          <a:xfrm>
            <a:off x="1152144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1" name="Rectangle 20"/>
          <p:cNvSpPr/>
          <p:nvPr/>
        </p:nvSpPr>
        <p:spPr>
          <a:xfrm>
            <a:off x="1353312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554480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3" name="Rectangle 22"/>
          <p:cNvSpPr/>
          <p:nvPr/>
        </p:nvSpPr>
        <p:spPr>
          <a:xfrm>
            <a:off x="1755648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4" name="Rectangle 23"/>
          <p:cNvSpPr/>
          <p:nvPr/>
        </p:nvSpPr>
        <p:spPr>
          <a:xfrm>
            <a:off x="1956816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5" name="Rectangle 24"/>
          <p:cNvSpPr/>
          <p:nvPr/>
        </p:nvSpPr>
        <p:spPr>
          <a:xfrm>
            <a:off x="2157984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6" name="Rectangle 25"/>
          <p:cNvSpPr/>
          <p:nvPr/>
        </p:nvSpPr>
        <p:spPr>
          <a:xfrm>
            <a:off x="2359152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7" name="Rectangle 26"/>
          <p:cNvSpPr/>
          <p:nvPr/>
        </p:nvSpPr>
        <p:spPr>
          <a:xfrm>
            <a:off x="2560320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8" name="Rectangle 27"/>
          <p:cNvSpPr/>
          <p:nvPr/>
        </p:nvSpPr>
        <p:spPr>
          <a:xfrm>
            <a:off x="2761488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9" name="Rectangle 28"/>
          <p:cNvSpPr/>
          <p:nvPr/>
        </p:nvSpPr>
        <p:spPr>
          <a:xfrm>
            <a:off x="2962656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0" name="Rectangle 29"/>
          <p:cNvSpPr/>
          <p:nvPr/>
        </p:nvSpPr>
        <p:spPr>
          <a:xfrm>
            <a:off x="3163824" y="2798063"/>
            <a:ext cx="182880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1" name="Rectangle 30"/>
          <p:cNvSpPr/>
          <p:nvPr/>
        </p:nvSpPr>
        <p:spPr>
          <a:xfrm>
            <a:off x="3364992" y="2798063"/>
            <a:ext cx="155447" cy="146304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cxnSp>
        <p:nvCxnSpPr>
          <p:cNvPr id="32" name="Connector 31"/>
          <p:cNvCxnSpPr/>
          <p:nvPr/>
        </p:nvCxnSpPr>
        <p:spPr>
          <a:xfrm>
            <a:off x="1554480" y="2697480"/>
            <a:ext cx="960120" cy="0"/>
          </a:xfrm>
          <a:prstGeom prst="line">
            <a:avLst/>
          </a:prstGeom>
          <a:ln w="19050">
            <a:solidFill>
              <a:srgbClr val="0C78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1554480" y="2697480"/>
            <a:ext cx="0" cy="73152"/>
          </a:xfrm>
          <a:prstGeom prst="line">
            <a:avLst/>
          </a:prstGeom>
          <a:ln w="19050">
            <a:solidFill>
              <a:srgbClr val="0C78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2514600" y="2697480"/>
            <a:ext cx="0" cy="73152"/>
          </a:xfrm>
          <a:prstGeom prst="line">
            <a:avLst/>
          </a:prstGeom>
          <a:ln w="19050">
            <a:solidFill>
              <a:srgbClr val="0C78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05840" y="2404872"/>
            <a:ext cx="2057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lang="pt-BR" sz="1100" b="0" i="0" noProof="0" dirty="0">
                <a:solidFill>
                  <a:srgbClr val="0C7849"/>
                </a:solidFill>
                <a:latin typeface="Segoe UI Semibold"/>
              </a:rPr>
              <a:t>mesmas peças recolocadas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4114800"/>
            <a:ext cx="2971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6B7285"/>
                </a:solidFill>
                <a:latin typeface="Segoe UI"/>
              </a:rPr>
              <a:t>tubo da rede, com reaterro compactado em camadas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49039" y="2057400"/>
            <a:ext cx="297180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000F54"/>
                </a:solidFill>
                <a:latin typeface="Segoe UI Semibold"/>
              </a:rPr>
              <a:t>Asfalto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49039" y="3017520"/>
            <a:ext cx="2971800" cy="182880"/>
          </a:xfrm>
          <a:prstGeom prst="rect">
            <a:avLst/>
          </a:prstGeom>
          <a:solidFill>
            <a:srgbClr val="C9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9" name="Rectangle 38"/>
          <p:cNvSpPr/>
          <p:nvPr/>
        </p:nvSpPr>
        <p:spPr>
          <a:xfrm>
            <a:off x="3749039" y="3200400"/>
            <a:ext cx="2971800" cy="868680"/>
          </a:xfrm>
          <a:prstGeom prst="rect">
            <a:avLst/>
          </a:prstGeom>
          <a:solidFill>
            <a:srgbClr val="7A5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0" name="Rectangle 39"/>
          <p:cNvSpPr/>
          <p:nvPr/>
        </p:nvSpPr>
        <p:spPr>
          <a:xfrm>
            <a:off x="4754879" y="3017520"/>
            <a:ext cx="960120" cy="896112"/>
          </a:xfrm>
          <a:prstGeom prst="rect">
            <a:avLst/>
          </a:prstGeom>
          <a:solidFill>
            <a:srgbClr val="B39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cxnSp>
        <p:nvCxnSpPr>
          <p:cNvPr id="41" name="Connector 40"/>
          <p:cNvCxnSpPr/>
          <p:nvPr/>
        </p:nvCxnSpPr>
        <p:spPr>
          <a:xfrm>
            <a:off x="4754879" y="3236976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4754879" y="3456432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754879" y="3675887"/>
            <a:ext cx="960120" cy="0"/>
          </a:xfrm>
          <a:prstGeom prst="line">
            <a:avLst/>
          </a:prstGeom>
          <a:ln w="9525">
            <a:solidFill>
              <a:srgbClr val="8F73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754879" y="3017520"/>
            <a:ext cx="27432" cy="896112"/>
          </a:xfrm>
          <a:prstGeom prst="rect">
            <a:avLst/>
          </a:prstGeom>
          <a:solidFill>
            <a:srgbClr val="5E4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5" name="Rectangle 44"/>
          <p:cNvSpPr/>
          <p:nvPr/>
        </p:nvSpPr>
        <p:spPr>
          <a:xfrm>
            <a:off x="5687567" y="3017520"/>
            <a:ext cx="27432" cy="896112"/>
          </a:xfrm>
          <a:prstGeom prst="rect">
            <a:avLst/>
          </a:prstGeom>
          <a:solidFill>
            <a:srgbClr val="5E4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6" name="Oval 45"/>
          <p:cNvSpPr/>
          <p:nvPr/>
        </p:nvSpPr>
        <p:spPr>
          <a:xfrm>
            <a:off x="5061203" y="3529584"/>
            <a:ext cx="329184" cy="329184"/>
          </a:xfrm>
          <a:prstGeom prst="ellipse">
            <a:avLst/>
          </a:prstGeom>
          <a:solidFill>
            <a:srgbClr val="9AA6B2"/>
          </a:solidFill>
          <a:ln w="12700">
            <a:solidFill>
              <a:srgbClr val="5A64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7" name="Rectangle 46"/>
          <p:cNvSpPr/>
          <p:nvPr/>
        </p:nvSpPr>
        <p:spPr>
          <a:xfrm>
            <a:off x="3749039" y="2862072"/>
            <a:ext cx="2971800" cy="155448"/>
          </a:xfrm>
          <a:prstGeom prst="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8" name="Rectangle 47"/>
          <p:cNvSpPr/>
          <p:nvPr/>
        </p:nvSpPr>
        <p:spPr>
          <a:xfrm>
            <a:off x="4645151" y="2898648"/>
            <a:ext cx="1179576" cy="118872"/>
          </a:xfrm>
          <a:prstGeom prst="rect">
            <a:avLst/>
          </a:prstGeom>
          <a:solidFill>
            <a:srgbClr val="6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4206240" y="2404872"/>
            <a:ext cx="20574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lang="pt-BR" sz="1100" b="0" i="0" noProof="0" dirty="0">
                <a:solidFill>
                  <a:srgbClr val="C0392B"/>
                </a:solidFill>
                <a:latin typeface="Segoe UI Semibold"/>
              </a:rPr>
              <a:t>remendo sobre a vala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5234940" y="2679192"/>
            <a:ext cx="0" cy="201168"/>
          </a:xfrm>
          <a:prstGeom prst="line">
            <a:avLst/>
          </a:prstGeom>
          <a:ln w="15875">
            <a:solidFill>
              <a:srgbClr val="C0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749039" y="4114800"/>
            <a:ext cx="29718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6B7285"/>
                </a:solidFill>
                <a:latin typeface="Segoe UI"/>
              </a:rPr>
              <a:t>tubo da rede, com reaterro compactado em camadas</a:t>
            </a:r>
          </a:p>
        </p:txBody>
      </p:sp>
      <p:sp>
        <p:nvSpPr>
          <p:cNvPr id="52" name="Oval 51"/>
          <p:cNvSpPr/>
          <p:nvPr/>
        </p:nvSpPr>
        <p:spPr>
          <a:xfrm>
            <a:off x="548640" y="4581144"/>
            <a:ext cx="347472" cy="347472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548640" y="4581144"/>
            <a:ext cx="347472" cy="34747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Black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05840" y="4526280"/>
            <a:ext cx="57607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Sempre que possível, pavimentar depois da rede e das ligações.</a:t>
            </a:r>
          </a:p>
        </p:txBody>
      </p:sp>
      <p:sp>
        <p:nvSpPr>
          <p:cNvPr id="55" name="Oval 54"/>
          <p:cNvSpPr/>
          <p:nvPr/>
        </p:nvSpPr>
        <p:spPr>
          <a:xfrm>
            <a:off x="548640" y="5084064"/>
            <a:ext cx="347472" cy="347472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6" name="TextBox 55"/>
          <p:cNvSpPr txBox="1"/>
          <p:nvPr/>
        </p:nvSpPr>
        <p:spPr>
          <a:xfrm>
            <a:off x="548640" y="5084064"/>
            <a:ext cx="347472" cy="34747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Black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05840" y="5131611"/>
            <a:ext cx="576072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Rede prevista a curto ou médio prazo</a:t>
            </a:r>
            <a:r>
              <a:rPr lang="pt-BR" sz="1400" b="0" i="0" noProof="0">
                <a:solidFill>
                  <a:srgbClr val="26304D"/>
                </a:solidFill>
                <a:latin typeface="Segoe UI"/>
              </a:rPr>
              <a:t>: pavimento </a:t>
            </a:r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fácil de desmontar.</a:t>
            </a:r>
          </a:p>
        </p:txBody>
      </p:sp>
      <p:sp>
        <p:nvSpPr>
          <p:cNvPr id="58" name="Oval 57"/>
          <p:cNvSpPr/>
          <p:nvPr/>
        </p:nvSpPr>
        <p:spPr>
          <a:xfrm>
            <a:off x="548640" y="5586984"/>
            <a:ext cx="347472" cy="347472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9" name="TextBox 58"/>
          <p:cNvSpPr txBox="1"/>
          <p:nvPr/>
        </p:nvSpPr>
        <p:spPr>
          <a:xfrm>
            <a:off x="548640" y="5586984"/>
            <a:ext cx="347472" cy="34747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Black"/>
              </a:rPr>
              <a:t>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" y="5532120"/>
            <a:ext cx="57607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Asfalto antes da rede: exigir recomposição completa da base e da capa.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17230" y="4720330"/>
            <a:ext cx="3794760" cy="17543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900" b="0" i="0" noProof="0" dirty="0">
                <a:solidFill>
                  <a:srgbClr val="6B7285"/>
                </a:solidFill>
                <a:latin typeface="Segoe UI"/>
              </a:rPr>
              <a:t>Abertura de vala para passagem de tubulação 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132320" y="5166360"/>
            <a:ext cx="4480560" cy="868680"/>
          </a:xfrm>
          <a:prstGeom prst="roundRect">
            <a:avLst>
              <a:gd name="adj" fmla="val 12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4" name="TextBox 63"/>
          <p:cNvSpPr txBox="1"/>
          <p:nvPr/>
        </p:nvSpPr>
        <p:spPr>
          <a:xfrm>
            <a:off x="7269480" y="5166360"/>
            <a:ext cx="4251960" cy="8686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000F54"/>
                </a:solidFill>
                <a:latin typeface="Segoe UI"/>
              </a:rPr>
              <a:t>Com as metas de universalização do saneamento até 2033 e a concessão em curso no Piauí, as valas tendem a aumentar.</a:t>
            </a:r>
          </a:p>
        </p:txBody>
      </p:sp>
      <p:pic>
        <p:nvPicPr>
          <p:cNvPr id="66" name="Picture 2" descr="Obras de saneamento da Águas de Teresina podem ser proibidas ...">
            <a:extLst>
              <a:ext uri="{FF2B5EF4-FFF2-40B4-BE49-F238E27FC236}">
                <a16:creationId xmlns:a16="http://schemas.microsoft.com/office/drawing/2014/main" id="{DFAFE15E-3982-9234-8187-CEDFE84EC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403" y="2095119"/>
            <a:ext cx="3461004" cy="259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!!fotoR">
            <a:extLst>
              <a:ext uri="{FF2B5EF4-FFF2-40B4-BE49-F238E27FC236}">
                <a16:creationId xmlns:a16="http://schemas.microsoft.com/office/drawing/2014/main" id="{6307AFFF-C0A9-03C1-688E-15774873150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800" y="2286000"/>
            <a:ext cx="12700" cy="12700"/>
          </a:xfrm>
          <a:prstGeom prst="rect">
            <a:avLst/>
          </a:prstGeom>
        </p:spPr>
      </p:pic>
      <p:pic>
        <p:nvPicPr>
          <p:cNvPr id="24" name="!!fotoR">
            <a:extLst>
              <a:ext uri="{FF2B5EF4-FFF2-40B4-BE49-F238E27FC236}">
                <a16:creationId xmlns:a16="http://schemas.microsoft.com/office/drawing/2014/main" id="{F929B0B2-9A10-7756-8782-A9650C84437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1469"/>
          <a:stretch>
            <a:fillRect/>
          </a:stretch>
        </p:blipFill>
        <p:spPr>
          <a:xfrm>
            <a:off x="11607800" y="2286000"/>
            <a:ext cx="12700" cy="12700"/>
          </a:xfrm>
          <a:prstGeom prst="rect">
            <a:avLst/>
          </a:prstGeom>
        </p:spPr>
      </p:pic>
      <p:pic>
        <p:nvPicPr>
          <p:cNvPr id="23" name="!!fotoL">
            <a:extLst>
              <a:ext uri="{FF2B5EF4-FFF2-40B4-BE49-F238E27FC236}">
                <a16:creationId xmlns:a16="http://schemas.microsoft.com/office/drawing/2014/main" id="{3847B970-1C17-C164-989A-B9B7DF5F834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r="12916"/>
          <a:stretch>
            <a:fillRect/>
          </a:stretch>
        </p:blipFill>
        <p:spPr>
          <a:xfrm>
            <a:off x="546100" y="2286000"/>
            <a:ext cx="12700" cy="12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>
                <a:solidFill>
                  <a:srgbClr val="FFFFFF"/>
                </a:solidFill>
                <a:latin typeface="Segoe UI Semibold"/>
              </a:rPr>
              <a:t>Pergunta 5 </a:t>
            </a:r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· Quanto tráfego a rua recebe?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24/34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1106424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Quanto mais movimento e velocidade, mais a escolha muda</a:t>
            </a:r>
          </a:p>
        </p:txBody>
      </p:sp>
      <p:sp>
        <p:nvSpPr>
          <p:cNvPr id="6" name="!!lado1"/>
          <p:cNvSpPr txBox="1"/>
          <p:nvPr/>
        </p:nvSpPr>
        <p:spPr>
          <a:xfrm>
            <a:off x="548640" y="2148840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"/>
              </a:rPr>
              <a:t>menos tráfego, menor velocidade</a:t>
            </a:r>
          </a:p>
        </p:txBody>
      </p:sp>
      <p:sp>
        <p:nvSpPr>
          <p:cNvPr id="7" name="!!lado2"/>
          <p:cNvSpPr txBox="1"/>
          <p:nvPr/>
        </p:nvSpPr>
        <p:spPr>
          <a:xfrm>
            <a:off x="7040880" y="2148840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200" b="0" i="0" noProof="0" dirty="0">
                <a:solidFill>
                  <a:srgbClr val="6B7285"/>
                </a:solidFill>
                <a:latin typeface="Segoe UI"/>
              </a:rPr>
              <a:t>mais veículos pesados, maior velocidade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48640" y="2514600"/>
            <a:ext cx="11064240" cy="0"/>
          </a:xfrm>
          <a:prstGeom prst="line">
            <a:avLst/>
          </a:prstGeom>
          <a:ln w="15875">
            <a:solidFill>
              <a:srgbClr val="6B728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48640" y="2697480"/>
            <a:ext cx="3566160" cy="548640"/>
          </a:xfrm>
          <a:prstGeom prst="rect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" y="2697480"/>
            <a:ext cx="356616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800" b="0" i="0" noProof="0" dirty="0">
                <a:solidFill>
                  <a:srgbClr val="FFFFFF"/>
                </a:solidFill>
                <a:latin typeface="Segoe UI Semibold"/>
              </a:rPr>
              <a:t>até 30 km/h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383280"/>
            <a:ext cx="35661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Paralelepípedo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794760"/>
            <a:ext cx="3566160" cy="10058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Ruas locais de tráfego muito leve ou leve; áreas residenciais, escolares e de valor paisagístico ou histórico.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697480"/>
            <a:ext cx="3566160" cy="548640"/>
          </a:xfrm>
          <a:prstGeom prst="rect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4297680" y="2697480"/>
            <a:ext cx="356616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800" b="0" i="0" noProof="0" dirty="0">
                <a:solidFill>
                  <a:srgbClr val="FFFFFF"/>
                </a:solidFill>
                <a:latin typeface="Segoe UI Semibold"/>
              </a:rPr>
              <a:t>até 40 km/h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383280"/>
            <a:ext cx="35661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Intertravado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7680" y="3794760"/>
            <a:ext cx="3566160" cy="10058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Ruas de bairro com comércio, vias coletoras, estacionamentos e praças; tráfego leve a moderado.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46720" y="2697480"/>
            <a:ext cx="3566160" cy="548640"/>
          </a:xfrm>
          <a:prstGeom prst="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8046720" y="2697480"/>
            <a:ext cx="356616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800" b="0" i="0" noProof="0" dirty="0">
                <a:solidFill>
                  <a:srgbClr val="FFFFFF"/>
                </a:solidFill>
                <a:latin typeface="Segoe UI Semibold"/>
              </a:rPr>
              <a:t>acima de 50 km/h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3383280"/>
            <a:ext cx="356616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Asfalto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3794760"/>
            <a:ext cx="3566160" cy="10058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Avenidas, vias arteriais e corredores de ônibus; tráfego moderado a muito pesado.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83480"/>
            <a:ext cx="11064240" cy="1005840"/>
          </a:xfrm>
          <a:prstGeom prst="roundRect">
            <a:avLst>
              <a:gd name="adj" fmla="val 10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777240" y="5237101"/>
            <a:ext cx="10607040" cy="49859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000F54"/>
                </a:solidFill>
                <a:latin typeface="Segoe UI Semibold"/>
              </a:rPr>
              <a:t>São indicações, não regras fixas. </a:t>
            </a:r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O intertravado pode ser utilizado em vias de tráfego pesado com base e espessura bem projetadas. No projeto, o tráfego é calculado em estudo próprio, e não só estimado.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!!fotoL">
            <a:extLst>
              <a:ext uri="{FF2B5EF4-FFF2-40B4-BE49-F238E27FC236}">
                <a16:creationId xmlns:a16="http://schemas.microsoft.com/office/drawing/2014/main" id="{BD5ADDAE-814C-85DE-3984-1ABCE0AB57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4" r="87"/>
          <a:stretch>
            <a:fillRect/>
          </a:stretch>
        </p:blipFill>
        <p:spPr>
          <a:xfrm>
            <a:off x="0" y="889000"/>
            <a:ext cx="6070600" cy="4089400"/>
          </a:xfrm>
          <a:prstGeom prst="rect">
            <a:avLst/>
          </a:prstGeom>
        </p:spPr>
      </p:pic>
      <p:pic>
        <p:nvPicPr>
          <p:cNvPr id="19" name="!!fotoR">
            <a:extLst>
              <a:ext uri="{FF2B5EF4-FFF2-40B4-BE49-F238E27FC236}">
                <a16:creationId xmlns:a16="http://schemas.microsoft.com/office/drawing/2014/main" id="{392AAAE4-5BB7-D19A-CF1A-165D35D081E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3" b="3347"/>
          <a:stretch>
            <a:fillRect/>
          </a:stretch>
        </p:blipFill>
        <p:spPr>
          <a:xfrm>
            <a:off x="6121400" y="889000"/>
            <a:ext cx="6070600" cy="4089400"/>
          </a:xfrm>
          <a:prstGeom prst="rect">
            <a:avLst/>
          </a:prstGeom>
        </p:spPr>
      </p:pic>
      <p:sp>
        <p:nvSpPr>
          <p:cNvPr id="6" name="!!q2top">
            <a:extLst>
              <a:ext uri="{FF2B5EF4-FFF2-40B4-BE49-F238E27FC236}">
                <a16:creationId xmlns:a16="http://schemas.microsoft.com/office/drawing/2014/main" id="{DC1D8E0A-8A99-E661-C228-B8E38709CB95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!!q2kick">
            <a:extLst>
              <a:ext uri="{FF2B5EF4-FFF2-40B4-BE49-F238E27FC236}">
                <a16:creationId xmlns:a16="http://schemas.microsoft.com/office/drawing/2014/main" id="{222BD643-C969-5D53-F7E6-66301122EC95}"/>
              </a:ext>
            </a:extLst>
          </p:cNvPr>
          <p:cNvSpPr txBox="1"/>
          <p:nvPr/>
        </p:nvSpPr>
        <p:spPr>
          <a:xfrm>
            <a:off x="508000" y="152400"/>
            <a:ext cx="762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200">
                <a:solidFill>
                  <a:srgbClr val="F1C130"/>
                </a:solidFill>
                <a:latin typeface="Segoe UI Black" panose="020B0A02040204020203" pitchFamily="34" charset="0"/>
              </a:rPr>
              <a:t>PERGUNTA 5</a:t>
            </a:r>
            <a:endParaRPr lang="pt-BR" sz="12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8" name="!!q2tit">
            <a:extLst>
              <a:ext uri="{FF2B5EF4-FFF2-40B4-BE49-F238E27FC236}">
                <a16:creationId xmlns:a16="http://schemas.microsoft.com/office/drawing/2014/main" id="{09749B98-8D8F-6577-9E22-16D23EAE22BF}"/>
              </a:ext>
            </a:extLst>
          </p:cNvPr>
          <p:cNvSpPr txBox="1"/>
          <p:nvPr/>
        </p:nvSpPr>
        <p:spPr>
          <a:xfrm>
            <a:off x="508000" y="355600"/>
            <a:ext cx="11176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600">
                <a:solidFill>
                  <a:srgbClr val="FFFFFF"/>
                </a:solidFill>
                <a:latin typeface="Segoe UI Black" panose="020B0A02040204020203" pitchFamily="34" charset="0"/>
              </a:rPr>
              <a:t>Quanto tráfego a rua recebe?</a:t>
            </a:r>
            <a:endParaRPr lang="pt-BR" sz="26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9" name="!!q2bot">
            <a:extLst>
              <a:ext uri="{FF2B5EF4-FFF2-40B4-BE49-F238E27FC236}">
                <a16:creationId xmlns:a16="http://schemas.microsoft.com/office/drawing/2014/main" id="{6AD090FA-C651-0B73-60BE-1522EB8CD716}"/>
              </a:ext>
            </a:extLst>
          </p:cNvPr>
          <p:cNvSpPr/>
          <p:nvPr/>
        </p:nvSpPr>
        <p:spPr>
          <a:xfrm>
            <a:off x="0" y="4978400"/>
            <a:ext cx="12192000" cy="18796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!!q2div">
            <a:extLst>
              <a:ext uri="{FF2B5EF4-FFF2-40B4-BE49-F238E27FC236}">
                <a16:creationId xmlns:a16="http://schemas.microsoft.com/office/drawing/2014/main" id="{BAFA6E26-5AAD-4D52-516A-5B254C0798DD}"/>
              </a:ext>
            </a:extLst>
          </p:cNvPr>
          <p:cNvCxnSpPr/>
          <p:nvPr/>
        </p:nvCxnSpPr>
        <p:spPr>
          <a:xfrm>
            <a:off x="6096000" y="889000"/>
            <a:ext cx="0" cy="53340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!!lado1">
            <a:extLst>
              <a:ext uri="{FF2B5EF4-FFF2-40B4-BE49-F238E27FC236}">
                <a16:creationId xmlns:a16="http://schemas.microsoft.com/office/drawing/2014/main" id="{8BF26D87-7626-192A-FA97-6643EEB9D34B}"/>
              </a:ext>
            </a:extLst>
          </p:cNvPr>
          <p:cNvSpPr txBox="1"/>
          <p:nvPr/>
        </p:nvSpPr>
        <p:spPr>
          <a:xfrm>
            <a:off x="508000" y="5130800"/>
            <a:ext cx="5207000" cy="482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000">
                <a:solidFill>
                  <a:srgbClr val="F1C130"/>
                </a:solidFill>
                <a:latin typeface="Segoe UI Black" panose="020B0A02040204020203" pitchFamily="34" charset="0"/>
              </a:rPr>
              <a:t>CALMARIA</a:t>
            </a:r>
            <a:endParaRPr lang="pt-BR" sz="30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12" name="!!lado1s">
            <a:extLst>
              <a:ext uri="{FF2B5EF4-FFF2-40B4-BE49-F238E27FC236}">
                <a16:creationId xmlns:a16="http://schemas.microsoft.com/office/drawing/2014/main" id="{A34B13F9-697C-92F9-BD59-5C3750FFE299}"/>
              </a:ext>
            </a:extLst>
          </p:cNvPr>
          <p:cNvSpPr txBox="1"/>
          <p:nvPr/>
        </p:nvSpPr>
        <p:spPr>
          <a:xfrm>
            <a:off x="508000" y="5664200"/>
            <a:ext cx="5207000" cy="558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>
                <a:solidFill>
                  <a:srgbClr val="FFFFFF"/>
                </a:solidFill>
                <a:latin typeface="Segoe UI" panose="020B0502040204020203" pitchFamily="34" charset="0"/>
              </a:rPr>
              <a:t>Rua local de bairro: moradores, pedestres e bicicletas, em baixa velocidade.</a:t>
            </a:r>
            <a:endParaRPr lang="pt-BR" sz="14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!!lado2">
            <a:extLst>
              <a:ext uri="{FF2B5EF4-FFF2-40B4-BE49-F238E27FC236}">
                <a16:creationId xmlns:a16="http://schemas.microsoft.com/office/drawing/2014/main" id="{D0DC0460-6863-3FC9-0522-2B42417445F9}"/>
              </a:ext>
            </a:extLst>
          </p:cNvPr>
          <p:cNvSpPr txBox="1"/>
          <p:nvPr/>
        </p:nvSpPr>
        <p:spPr>
          <a:xfrm>
            <a:off x="6604000" y="5130800"/>
            <a:ext cx="5207000" cy="482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000">
                <a:solidFill>
                  <a:srgbClr val="F1C130"/>
                </a:solidFill>
                <a:latin typeface="Segoe UI Black" panose="020B0A02040204020203" pitchFamily="34" charset="0"/>
              </a:rPr>
              <a:t>TRÁFEGO INTENSO</a:t>
            </a:r>
            <a:endParaRPr lang="pt-BR" sz="30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14" name="!!lado2s">
            <a:extLst>
              <a:ext uri="{FF2B5EF4-FFF2-40B4-BE49-F238E27FC236}">
                <a16:creationId xmlns:a16="http://schemas.microsoft.com/office/drawing/2014/main" id="{60A03CCA-3A98-0FC6-7745-036E53D6FCA7}"/>
              </a:ext>
            </a:extLst>
          </p:cNvPr>
          <p:cNvSpPr txBox="1"/>
          <p:nvPr/>
        </p:nvSpPr>
        <p:spPr>
          <a:xfrm>
            <a:off x="6604000" y="5664200"/>
            <a:ext cx="5207000" cy="558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>
                <a:solidFill>
                  <a:srgbClr val="FFFFFF"/>
                </a:solidFill>
                <a:latin typeface="Segoe UI" panose="020B0502040204020203" pitchFamily="34" charset="0"/>
              </a:rPr>
              <a:t>Faixa exclusiva de ônibus ao lado de pista congestionada: veículos pesados e fluxo contínuo.</a:t>
            </a:r>
            <a:endParaRPr lang="pt-BR" sz="14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!!cred1">
            <a:extLst>
              <a:ext uri="{FF2B5EF4-FFF2-40B4-BE49-F238E27FC236}">
                <a16:creationId xmlns:a16="http://schemas.microsoft.com/office/drawing/2014/main" id="{C2757C26-BEB1-03DF-5C16-5F6F8F122A69}"/>
              </a:ext>
            </a:extLst>
          </p:cNvPr>
          <p:cNvSpPr txBox="1"/>
          <p:nvPr/>
        </p:nvSpPr>
        <p:spPr>
          <a:xfrm>
            <a:off x="508000" y="6502400"/>
            <a:ext cx="5334000" cy="152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800">
                <a:solidFill>
                  <a:srgbClr val="C8CEE1"/>
                </a:solidFill>
                <a:latin typeface="Segoe UI" panose="020B0502040204020203" pitchFamily="34" charset="0"/>
              </a:rPr>
              <a:t>Rua Cândido Portinari, Teresina · Fig. 11 da Nota · DFINFRA/TCE-PI</a:t>
            </a:r>
            <a:endParaRPr lang="pt-BR" sz="8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!!cred2">
            <a:extLst>
              <a:ext uri="{FF2B5EF4-FFF2-40B4-BE49-F238E27FC236}">
                <a16:creationId xmlns:a16="http://schemas.microsoft.com/office/drawing/2014/main" id="{81A27022-E43D-7F32-546A-18017E621BEA}"/>
              </a:ext>
            </a:extLst>
          </p:cNvPr>
          <p:cNvSpPr txBox="1"/>
          <p:nvPr/>
        </p:nvSpPr>
        <p:spPr>
          <a:xfrm>
            <a:off x="6604000" y="6502400"/>
            <a:ext cx="5334000" cy="152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800">
                <a:solidFill>
                  <a:srgbClr val="C8CEE1"/>
                </a:solidFill>
                <a:latin typeface="Segoe UI" panose="020B0502040204020203" pitchFamily="34" charset="0"/>
              </a:rPr>
              <a:t>Faixa exclusiva de ônibus, Av. Paulista, São Paulo (SP) · Paulo Humberto/Wikimedia Commons, CC BY-SA 3.0</a:t>
            </a:r>
            <a:endParaRPr lang="pt-BR" sz="8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17" name="!!versus">
            <a:extLst>
              <a:ext uri="{FF2B5EF4-FFF2-40B4-BE49-F238E27FC236}">
                <a16:creationId xmlns:a16="http://schemas.microsoft.com/office/drawing/2014/main" id="{776C33D2-878C-1D12-F86D-E5B12828B6AC}"/>
              </a:ext>
            </a:extLst>
          </p:cNvPr>
          <p:cNvSpPr/>
          <p:nvPr/>
        </p:nvSpPr>
        <p:spPr>
          <a:xfrm>
            <a:off x="5715000" y="2552700"/>
            <a:ext cx="762000" cy="762000"/>
          </a:xfrm>
          <a:prstGeom prst="ellipse">
            <a:avLst/>
          </a:prstGeom>
          <a:solidFill>
            <a:srgbClr val="F1C13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3000">
                <a:solidFill>
                  <a:srgbClr val="000F54"/>
                </a:solidFill>
                <a:latin typeface="Segoe UI Black" panose="020B0A02040204020203" pitchFamily="34" charset="0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2863883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>
                <a:solidFill>
                  <a:srgbClr val="FFFFFF"/>
                </a:solidFill>
                <a:latin typeface="Segoe UI Semibold"/>
              </a:rPr>
              <a:t>Pergunta 6 </a:t>
            </a:r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· Para onde vai a água da chuva?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26/34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1097280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>
                <a:solidFill>
                  <a:srgbClr val="36488C"/>
                </a:solidFill>
                <a:latin typeface="Segoe UI Semibold"/>
              </a:rPr>
              <a:t>Pavimento </a:t>
            </a:r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com juntas deixa parte da chuva entrar no solo</a:t>
            </a:r>
          </a:p>
        </p:txBody>
      </p:sp>
      <p:sp>
        <p:nvSpPr>
          <p:cNvPr id="6" name="Oval 5"/>
          <p:cNvSpPr/>
          <p:nvPr/>
        </p:nvSpPr>
        <p:spPr>
          <a:xfrm>
            <a:off x="822959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" name="Oval 6"/>
          <p:cNvSpPr/>
          <p:nvPr/>
        </p:nvSpPr>
        <p:spPr>
          <a:xfrm>
            <a:off x="1371600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" name="Oval 7"/>
          <p:cNvSpPr/>
          <p:nvPr/>
        </p:nvSpPr>
        <p:spPr>
          <a:xfrm>
            <a:off x="1920239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9" name="Oval 8"/>
          <p:cNvSpPr/>
          <p:nvPr/>
        </p:nvSpPr>
        <p:spPr>
          <a:xfrm>
            <a:off x="2468879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0" name="Oval 9"/>
          <p:cNvSpPr/>
          <p:nvPr/>
        </p:nvSpPr>
        <p:spPr>
          <a:xfrm>
            <a:off x="3017520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1" name="Oval 10"/>
          <p:cNvSpPr/>
          <p:nvPr/>
        </p:nvSpPr>
        <p:spPr>
          <a:xfrm>
            <a:off x="3566160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2" name="Oval 11"/>
          <p:cNvSpPr/>
          <p:nvPr/>
        </p:nvSpPr>
        <p:spPr>
          <a:xfrm>
            <a:off x="4114800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3" name="Oval 12"/>
          <p:cNvSpPr/>
          <p:nvPr/>
        </p:nvSpPr>
        <p:spPr>
          <a:xfrm>
            <a:off x="4663440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4" name="Oval 13"/>
          <p:cNvSpPr/>
          <p:nvPr/>
        </p:nvSpPr>
        <p:spPr>
          <a:xfrm>
            <a:off x="5212079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5" name="Rectangle 14"/>
          <p:cNvSpPr/>
          <p:nvPr/>
        </p:nvSpPr>
        <p:spPr>
          <a:xfrm>
            <a:off x="548640" y="3154680"/>
            <a:ext cx="5120640" cy="228600"/>
          </a:xfrm>
          <a:prstGeom prst="rect">
            <a:avLst/>
          </a:prstGeom>
          <a:solidFill>
            <a:srgbClr val="C9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6" name="Rectangle 15"/>
          <p:cNvSpPr/>
          <p:nvPr/>
        </p:nvSpPr>
        <p:spPr>
          <a:xfrm>
            <a:off x="548640" y="3383280"/>
            <a:ext cx="5120640" cy="777240"/>
          </a:xfrm>
          <a:prstGeom prst="rect">
            <a:avLst/>
          </a:prstGeom>
          <a:solidFill>
            <a:srgbClr val="7A5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7" name="Rectangle 16"/>
          <p:cNvSpPr/>
          <p:nvPr/>
        </p:nvSpPr>
        <p:spPr>
          <a:xfrm>
            <a:off x="548640" y="2971800"/>
            <a:ext cx="5120640" cy="182880"/>
          </a:xfrm>
          <a:prstGeom prst="rect">
            <a:avLst/>
          </a:prstGeom>
          <a:solidFill>
            <a:srgbClr val="E6D5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Rectangle 17"/>
          <p:cNvSpPr/>
          <p:nvPr/>
        </p:nvSpPr>
        <p:spPr>
          <a:xfrm>
            <a:off x="548640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9" name="Rectangle 18"/>
          <p:cNvSpPr/>
          <p:nvPr/>
        </p:nvSpPr>
        <p:spPr>
          <a:xfrm>
            <a:off x="978408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0" name="Rectangle 19"/>
          <p:cNvSpPr/>
          <p:nvPr/>
        </p:nvSpPr>
        <p:spPr>
          <a:xfrm>
            <a:off x="1408176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1" name="Rectangle 20"/>
          <p:cNvSpPr/>
          <p:nvPr/>
        </p:nvSpPr>
        <p:spPr>
          <a:xfrm>
            <a:off x="1837944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2" name="Rectangle 21"/>
          <p:cNvSpPr/>
          <p:nvPr/>
        </p:nvSpPr>
        <p:spPr>
          <a:xfrm>
            <a:off x="2267712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3" name="Rectangle 22"/>
          <p:cNvSpPr/>
          <p:nvPr/>
        </p:nvSpPr>
        <p:spPr>
          <a:xfrm>
            <a:off x="2697480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4" name="Rectangle 23"/>
          <p:cNvSpPr/>
          <p:nvPr/>
        </p:nvSpPr>
        <p:spPr>
          <a:xfrm>
            <a:off x="3127248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5" name="Rectangle 24"/>
          <p:cNvSpPr/>
          <p:nvPr/>
        </p:nvSpPr>
        <p:spPr>
          <a:xfrm>
            <a:off x="3557016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6" name="Rectangle 25"/>
          <p:cNvSpPr/>
          <p:nvPr/>
        </p:nvSpPr>
        <p:spPr>
          <a:xfrm>
            <a:off x="3986784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7" name="Rectangle 26"/>
          <p:cNvSpPr/>
          <p:nvPr/>
        </p:nvSpPr>
        <p:spPr>
          <a:xfrm>
            <a:off x="4416552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8" name="Rectangle 27"/>
          <p:cNvSpPr/>
          <p:nvPr/>
        </p:nvSpPr>
        <p:spPr>
          <a:xfrm>
            <a:off x="4846320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9" name="Rectangle 28"/>
          <p:cNvSpPr/>
          <p:nvPr/>
        </p:nvSpPr>
        <p:spPr>
          <a:xfrm>
            <a:off x="5276088" y="2971800"/>
            <a:ext cx="365760" cy="182880"/>
          </a:xfrm>
          <a:prstGeom prst="rect">
            <a:avLst/>
          </a:prstGeom>
          <a:solidFill>
            <a:srgbClr val="C87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cxnSp>
        <p:nvCxnSpPr>
          <p:cNvPr id="30" name="Connector 29"/>
          <p:cNvCxnSpPr/>
          <p:nvPr/>
        </p:nvCxnSpPr>
        <p:spPr>
          <a:xfrm>
            <a:off x="1376172" y="2743200"/>
            <a:ext cx="0" cy="914400"/>
          </a:xfrm>
          <a:prstGeom prst="line">
            <a:avLst/>
          </a:prstGeom>
          <a:ln w="2540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235708" y="2743200"/>
            <a:ext cx="0" cy="914400"/>
          </a:xfrm>
          <a:prstGeom prst="line">
            <a:avLst/>
          </a:prstGeom>
          <a:ln w="2540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3095244" y="2743200"/>
            <a:ext cx="0" cy="914400"/>
          </a:xfrm>
          <a:prstGeom prst="line">
            <a:avLst/>
          </a:prstGeom>
          <a:ln w="2540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3954780" y="2743200"/>
            <a:ext cx="0" cy="914400"/>
          </a:xfrm>
          <a:prstGeom prst="line">
            <a:avLst/>
          </a:prstGeom>
          <a:ln w="2540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4814316" y="2743200"/>
            <a:ext cx="0" cy="914400"/>
          </a:xfrm>
          <a:prstGeom prst="line">
            <a:avLst/>
          </a:prstGeom>
          <a:ln w="2540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6766559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6" name="Oval 35"/>
          <p:cNvSpPr/>
          <p:nvPr/>
        </p:nvSpPr>
        <p:spPr>
          <a:xfrm>
            <a:off x="7315199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7" name="Oval 36"/>
          <p:cNvSpPr/>
          <p:nvPr/>
        </p:nvSpPr>
        <p:spPr>
          <a:xfrm>
            <a:off x="7863840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8" name="Oval 37"/>
          <p:cNvSpPr/>
          <p:nvPr/>
        </p:nvSpPr>
        <p:spPr>
          <a:xfrm>
            <a:off x="8412480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9" name="Oval 38"/>
          <p:cNvSpPr/>
          <p:nvPr/>
        </p:nvSpPr>
        <p:spPr>
          <a:xfrm>
            <a:off x="8961119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0" name="Oval 39"/>
          <p:cNvSpPr/>
          <p:nvPr/>
        </p:nvSpPr>
        <p:spPr>
          <a:xfrm>
            <a:off x="9509759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1" name="Oval 40"/>
          <p:cNvSpPr/>
          <p:nvPr/>
        </p:nvSpPr>
        <p:spPr>
          <a:xfrm>
            <a:off x="10058400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2" name="Oval 41"/>
          <p:cNvSpPr/>
          <p:nvPr/>
        </p:nvSpPr>
        <p:spPr>
          <a:xfrm>
            <a:off x="10607040" y="2340864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3" name="Oval 42"/>
          <p:cNvSpPr/>
          <p:nvPr/>
        </p:nvSpPr>
        <p:spPr>
          <a:xfrm>
            <a:off x="11155680" y="2194560"/>
            <a:ext cx="73152" cy="182880"/>
          </a:xfrm>
          <a:prstGeom prst="ellipse">
            <a:avLst/>
          </a:prstGeom>
          <a:solidFill>
            <a:srgbClr val="4A9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4" name="Rectangle 43"/>
          <p:cNvSpPr/>
          <p:nvPr/>
        </p:nvSpPr>
        <p:spPr>
          <a:xfrm>
            <a:off x="6492240" y="3154680"/>
            <a:ext cx="5120640" cy="228600"/>
          </a:xfrm>
          <a:prstGeom prst="rect">
            <a:avLst/>
          </a:prstGeom>
          <a:solidFill>
            <a:srgbClr val="C9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5" name="Rectangle 44"/>
          <p:cNvSpPr/>
          <p:nvPr/>
        </p:nvSpPr>
        <p:spPr>
          <a:xfrm>
            <a:off x="6492240" y="3383280"/>
            <a:ext cx="5120640" cy="777240"/>
          </a:xfrm>
          <a:prstGeom prst="rect">
            <a:avLst/>
          </a:prstGeom>
          <a:solidFill>
            <a:srgbClr val="7A5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6" name="Rectangle 45"/>
          <p:cNvSpPr/>
          <p:nvPr/>
        </p:nvSpPr>
        <p:spPr>
          <a:xfrm>
            <a:off x="6492240" y="2971800"/>
            <a:ext cx="4846320" cy="182880"/>
          </a:xfrm>
          <a:prstGeom prst="rect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7" name="Rectangle 46"/>
          <p:cNvSpPr/>
          <p:nvPr/>
        </p:nvSpPr>
        <p:spPr>
          <a:xfrm>
            <a:off x="11338559" y="2743200"/>
            <a:ext cx="274320" cy="411480"/>
          </a:xfrm>
          <a:prstGeom prst="rect">
            <a:avLst/>
          </a:prstGeom>
          <a:solidFill>
            <a:srgbClr val="BFC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cxnSp>
        <p:nvCxnSpPr>
          <p:cNvPr id="48" name="Connector 47"/>
          <p:cNvCxnSpPr/>
          <p:nvPr/>
        </p:nvCxnSpPr>
        <p:spPr>
          <a:xfrm>
            <a:off x="6766559" y="2862072"/>
            <a:ext cx="4480560" cy="0"/>
          </a:xfrm>
          <a:prstGeom prst="line">
            <a:avLst/>
          </a:prstGeom>
          <a:ln w="31750">
            <a:solidFill>
              <a:srgbClr val="2F6F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149840" y="2404872"/>
            <a:ext cx="1143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100" b="0" i="0" noProof="0" dirty="0">
                <a:solidFill>
                  <a:srgbClr val="6B7285"/>
                </a:solidFill>
                <a:latin typeface="Segoe UI"/>
              </a:rPr>
              <a:t>sarjeta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8640" y="4434840"/>
            <a:ext cx="5120640" cy="3139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800" b="0" i="0" noProof="0">
                <a:solidFill>
                  <a:srgbClr val="000F54"/>
                </a:solidFill>
                <a:latin typeface="Segoe UI Semibold"/>
              </a:rPr>
              <a:t>Pavimentos </a:t>
            </a:r>
            <a:r>
              <a:rPr lang="pt-BR" sz="1800" b="0" i="0" noProof="0" dirty="0">
                <a:solidFill>
                  <a:srgbClr val="000F54"/>
                </a:solidFill>
                <a:latin typeface="Segoe UI Semibold"/>
              </a:rPr>
              <a:t>modulares (pedra e bloco)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8640" y="4846320"/>
            <a:ext cx="512064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Permitem mais infiltração pelas juntas e ajudam no manejo da água da chuva.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92240" y="4434840"/>
            <a:ext cx="512064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800" b="0" i="0" noProof="0" dirty="0">
                <a:solidFill>
                  <a:srgbClr val="000F54"/>
                </a:solidFill>
                <a:latin typeface="Segoe UI Semibold"/>
              </a:rPr>
              <a:t>Asfalto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92240" y="4846320"/>
            <a:ext cx="512064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Impermeável: a água escorre para a sarjeta, o que exige drenagem mais robusta.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D945CF-B7D2-BE85-E0E6-B88ADB0D53D2}"/>
              </a:ext>
            </a:extLst>
          </p:cNvPr>
          <p:cNvSpPr/>
          <p:nvPr/>
        </p:nvSpPr>
        <p:spPr>
          <a:xfrm>
            <a:off x="0" y="889000"/>
            <a:ext cx="12192000" cy="2159000"/>
          </a:xfrm>
          <a:prstGeom prst="rect">
            <a:avLst/>
          </a:prstGeom>
          <a:solidFill>
            <a:srgbClr val="12225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CCC040A-1CF7-6DC3-0A9E-D9EBC02B09E8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5117006-4278-9A89-E0AA-6B705109B6C9}"/>
              </a:ext>
            </a:extLst>
          </p:cNvPr>
          <p:cNvSpPr txBox="1"/>
          <p:nvPr/>
        </p:nvSpPr>
        <p:spPr>
          <a:xfrm>
            <a:off x="508000" y="152400"/>
            <a:ext cx="762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200">
                <a:solidFill>
                  <a:srgbClr val="F1C130"/>
                </a:solidFill>
                <a:latin typeface="Segoe UI Black" panose="020B0A02040204020203" pitchFamily="34" charset="0"/>
              </a:rPr>
              <a:t>PERGUNTA 6</a:t>
            </a:r>
            <a:endParaRPr lang="pt-BR" sz="12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2AA7ECE-3C4F-13D0-8C79-79CE92F08353}"/>
              </a:ext>
            </a:extLst>
          </p:cNvPr>
          <p:cNvSpPr txBox="1"/>
          <p:nvPr/>
        </p:nvSpPr>
        <p:spPr>
          <a:xfrm>
            <a:off x="508000" y="355600"/>
            <a:ext cx="11176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600">
                <a:solidFill>
                  <a:srgbClr val="FFFFFF"/>
                </a:solidFill>
                <a:latin typeface="Segoe UI Black" panose="020B0A02040204020203" pitchFamily="34" charset="0"/>
              </a:rPr>
              <a:t>Para onde vai a água da chuva?</a:t>
            </a:r>
            <a:endParaRPr lang="pt-BR" sz="26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CACE50C-3510-D05A-F46C-B5C6401360DA}"/>
              </a:ext>
            </a:extLst>
          </p:cNvPr>
          <p:cNvSpPr/>
          <p:nvPr/>
        </p:nvSpPr>
        <p:spPr>
          <a:xfrm>
            <a:off x="0" y="3632200"/>
            <a:ext cx="6070600" cy="1346200"/>
          </a:xfrm>
          <a:prstGeom prst="rect">
            <a:avLst/>
          </a:prstGeom>
          <a:solidFill>
            <a:srgbClr val="7856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1F59858-6701-ACE2-AC65-D002EBA90157}"/>
              </a:ext>
            </a:extLst>
          </p:cNvPr>
          <p:cNvSpPr/>
          <p:nvPr/>
        </p:nvSpPr>
        <p:spPr>
          <a:xfrm>
            <a:off x="6121400" y="3632200"/>
            <a:ext cx="6070600" cy="1346200"/>
          </a:xfrm>
          <a:prstGeom prst="rect">
            <a:avLst/>
          </a:prstGeom>
          <a:solidFill>
            <a:srgbClr val="7856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12" descr="asf_tex.jpg">
            <a:extLst>
              <a:ext uri="{FF2B5EF4-FFF2-40B4-BE49-F238E27FC236}">
                <a16:creationId xmlns:a16="http://schemas.microsoft.com/office/drawing/2014/main" id="{6231CA0B-BC98-7B30-A563-D82C8EB95CB6}"/>
              </a:ext>
            </a:extLst>
          </p:cNvPr>
          <p:cNvPicPr>
            <a:picLocks/>
          </p:cNvPicPr>
          <p:nvPr/>
        </p:nvPicPr>
        <p:blipFill>
          <a:blip r:embed="rId3"/>
          <a:srcRect t="43982" b="43982"/>
          <a:stretch>
            <a:fillRect/>
          </a:stretch>
        </p:blipFill>
        <p:spPr>
          <a:xfrm>
            <a:off x="0" y="3048000"/>
            <a:ext cx="5588000" cy="5842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C4B2022-BD76-D174-3C67-52DDD19D798B}"/>
              </a:ext>
            </a:extLst>
          </p:cNvPr>
          <p:cNvSpPr/>
          <p:nvPr/>
        </p:nvSpPr>
        <p:spPr>
          <a:xfrm>
            <a:off x="5588000" y="3200400"/>
            <a:ext cx="482600" cy="431800"/>
          </a:xfrm>
          <a:prstGeom prst="rect">
            <a:avLst/>
          </a:prstGeom>
          <a:solidFill>
            <a:srgbClr val="96969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E49E42D-EBDC-9868-66E3-BB41342D1563}"/>
              </a:ext>
            </a:extLst>
          </p:cNvPr>
          <p:cNvSpPr txBox="1"/>
          <p:nvPr/>
        </p:nvSpPr>
        <p:spPr>
          <a:xfrm>
            <a:off x="5130800" y="2819400"/>
            <a:ext cx="9398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pt-BR" sz="900">
                <a:solidFill>
                  <a:srgbClr val="C8CEE1"/>
                </a:solidFill>
                <a:latin typeface="Segoe UI" panose="020B0502040204020203" pitchFamily="34" charset="0"/>
              </a:rPr>
              <a:t>sarjeta</a:t>
            </a:r>
            <a:endParaRPr lang="pt-BR" sz="9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pic>
        <p:nvPicPr>
          <p:cNvPr id="11" name="Picture 7" descr="int_tex.jpg">
            <a:extLst>
              <a:ext uri="{FF2B5EF4-FFF2-40B4-BE49-F238E27FC236}">
                <a16:creationId xmlns:a16="http://schemas.microsoft.com/office/drawing/2014/main" id="{7CFB6CD1-EA48-27A1-546E-CA103EFB4DB3}"/>
              </a:ext>
            </a:extLst>
          </p:cNvPr>
          <p:cNvPicPr>
            <a:picLocks/>
          </p:cNvPicPr>
          <p:nvPr/>
        </p:nvPicPr>
        <p:blipFill>
          <a:blip r:embed="rId4"/>
          <a:srcRect t="42040" b="42040"/>
          <a:stretch>
            <a:fillRect/>
          </a:stretch>
        </p:blipFill>
        <p:spPr>
          <a:xfrm>
            <a:off x="6121400" y="3048000"/>
            <a:ext cx="6070600" cy="5842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2B7C970-70F6-321C-7E1A-F45D466F1F96}"/>
              </a:ext>
            </a:extLst>
          </p:cNvPr>
          <p:cNvSpPr txBox="1"/>
          <p:nvPr/>
        </p:nvSpPr>
        <p:spPr>
          <a:xfrm>
            <a:off x="177800" y="4673600"/>
            <a:ext cx="381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000">
                <a:solidFill>
                  <a:srgbClr val="E6D2B4"/>
                </a:solidFill>
                <a:latin typeface="Segoe UI Black" panose="020B0A02040204020203" pitchFamily="34" charset="0"/>
              </a:rPr>
              <a:t>SOLO SEM RECARGA</a:t>
            </a:r>
            <a:endParaRPr lang="pt-BR" sz="1000" dirty="0">
              <a:solidFill>
                <a:srgbClr val="E6D2B4"/>
              </a:solidFill>
              <a:latin typeface="Segoe UI Black" panose="020B0A02040204020203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22ACDC0-6D5E-EC73-8318-F7A4A0075BD8}"/>
              </a:ext>
            </a:extLst>
          </p:cNvPr>
          <p:cNvSpPr txBox="1"/>
          <p:nvPr/>
        </p:nvSpPr>
        <p:spPr>
          <a:xfrm>
            <a:off x="6299200" y="4673600"/>
            <a:ext cx="381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000">
                <a:solidFill>
                  <a:srgbClr val="E6D2B4"/>
                </a:solidFill>
                <a:latin typeface="Segoe UI Black" panose="020B0A02040204020203" pitchFamily="34" charset="0"/>
              </a:rPr>
              <a:t>SOLO RECEBE ÁGUA</a:t>
            </a:r>
            <a:endParaRPr lang="pt-BR" sz="1000" dirty="0">
              <a:solidFill>
                <a:srgbClr val="E6D2B4"/>
              </a:solidFill>
              <a:latin typeface="Segoe UI Black" panose="020B0A02040204020203" pitchFamily="34" charset="0"/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DAFA726-9633-1C20-F724-8025D70D058F}"/>
              </a:ext>
            </a:extLst>
          </p:cNvPr>
          <p:cNvCxnSpPr/>
          <p:nvPr/>
        </p:nvCxnSpPr>
        <p:spPr>
          <a:xfrm flipH="1">
            <a:off x="139700" y="22987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A1947514-A35A-3920-A333-316C15ED7AEE}"/>
              </a:ext>
            </a:extLst>
          </p:cNvPr>
          <p:cNvCxnSpPr/>
          <p:nvPr/>
        </p:nvCxnSpPr>
        <p:spPr>
          <a:xfrm flipH="1">
            <a:off x="641350" y="11557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126D12-67B4-3FA6-65F2-D0C66D6EA004}"/>
              </a:ext>
            </a:extLst>
          </p:cNvPr>
          <p:cNvCxnSpPr/>
          <p:nvPr/>
        </p:nvCxnSpPr>
        <p:spPr>
          <a:xfrm flipH="1">
            <a:off x="1066800" y="20320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ED3D23BD-E5F5-5904-4532-649F925F8218}"/>
              </a:ext>
            </a:extLst>
          </p:cNvPr>
          <p:cNvCxnSpPr/>
          <p:nvPr/>
        </p:nvCxnSpPr>
        <p:spPr>
          <a:xfrm flipH="1">
            <a:off x="1479550" y="24130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72C11625-C7A1-665F-7682-EF66E13D1A65}"/>
              </a:ext>
            </a:extLst>
          </p:cNvPr>
          <p:cNvCxnSpPr/>
          <p:nvPr/>
        </p:nvCxnSpPr>
        <p:spPr>
          <a:xfrm flipH="1">
            <a:off x="2070100" y="22860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1EA7E80E-F32F-6B39-22F4-96CA573FD815}"/>
              </a:ext>
            </a:extLst>
          </p:cNvPr>
          <p:cNvCxnSpPr/>
          <p:nvPr/>
        </p:nvCxnSpPr>
        <p:spPr>
          <a:xfrm flipH="1">
            <a:off x="2470150" y="2387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DEC340F-0345-3F6F-1789-6DE521539823}"/>
              </a:ext>
            </a:extLst>
          </p:cNvPr>
          <p:cNvCxnSpPr/>
          <p:nvPr/>
        </p:nvCxnSpPr>
        <p:spPr>
          <a:xfrm flipH="1">
            <a:off x="2933700" y="1244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907359C-F310-5C18-26DB-005F14F5556D}"/>
              </a:ext>
            </a:extLst>
          </p:cNvPr>
          <p:cNvCxnSpPr/>
          <p:nvPr/>
        </p:nvCxnSpPr>
        <p:spPr>
          <a:xfrm flipH="1">
            <a:off x="3460750" y="16510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BE9A226-F67A-8CF5-37C3-7FDC6AA776C2}"/>
              </a:ext>
            </a:extLst>
          </p:cNvPr>
          <p:cNvCxnSpPr/>
          <p:nvPr/>
        </p:nvCxnSpPr>
        <p:spPr>
          <a:xfrm flipH="1">
            <a:off x="3911600" y="15494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753F952-7A1A-F0E4-7FAE-586F20FEF4C7}"/>
              </a:ext>
            </a:extLst>
          </p:cNvPr>
          <p:cNvCxnSpPr/>
          <p:nvPr/>
        </p:nvCxnSpPr>
        <p:spPr>
          <a:xfrm flipH="1">
            <a:off x="4387850" y="1117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179089F5-BA9A-73D8-6F8C-D1E281286A4C}"/>
              </a:ext>
            </a:extLst>
          </p:cNvPr>
          <p:cNvCxnSpPr/>
          <p:nvPr/>
        </p:nvCxnSpPr>
        <p:spPr>
          <a:xfrm flipH="1">
            <a:off x="4826000" y="1879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C2A5016F-970F-6583-0945-5998B5D68CA4}"/>
              </a:ext>
            </a:extLst>
          </p:cNvPr>
          <p:cNvCxnSpPr/>
          <p:nvPr/>
        </p:nvCxnSpPr>
        <p:spPr>
          <a:xfrm flipH="1">
            <a:off x="5213350" y="1752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DBD5A87B-5C26-D729-B13C-0EA7CD4D318E}"/>
              </a:ext>
            </a:extLst>
          </p:cNvPr>
          <p:cNvCxnSpPr/>
          <p:nvPr/>
        </p:nvCxnSpPr>
        <p:spPr>
          <a:xfrm flipH="1">
            <a:off x="5702300" y="11303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82945F2-4620-6FE1-C98B-7071FE726AD2}"/>
              </a:ext>
            </a:extLst>
          </p:cNvPr>
          <p:cNvCxnSpPr/>
          <p:nvPr/>
        </p:nvCxnSpPr>
        <p:spPr>
          <a:xfrm flipH="1">
            <a:off x="6254750" y="1117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096779C2-B131-BD5C-B63C-0B71F1DFF0EC}"/>
              </a:ext>
            </a:extLst>
          </p:cNvPr>
          <p:cNvCxnSpPr/>
          <p:nvPr/>
        </p:nvCxnSpPr>
        <p:spPr>
          <a:xfrm flipH="1">
            <a:off x="6642100" y="20955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35BDEF09-9349-1952-A1FD-3E99E39E6BC9}"/>
              </a:ext>
            </a:extLst>
          </p:cNvPr>
          <p:cNvCxnSpPr/>
          <p:nvPr/>
        </p:nvCxnSpPr>
        <p:spPr>
          <a:xfrm flipH="1">
            <a:off x="7156450" y="1498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FA0772A3-9F49-E2E5-B9CC-00995CB5083A}"/>
              </a:ext>
            </a:extLst>
          </p:cNvPr>
          <p:cNvCxnSpPr/>
          <p:nvPr/>
        </p:nvCxnSpPr>
        <p:spPr>
          <a:xfrm flipH="1">
            <a:off x="7518400" y="13208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84FEF2C6-BB27-FECA-FE44-8B817B907B8C}"/>
              </a:ext>
            </a:extLst>
          </p:cNvPr>
          <p:cNvCxnSpPr/>
          <p:nvPr/>
        </p:nvCxnSpPr>
        <p:spPr>
          <a:xfrm flipH="1">
            <a:off x="7981950" y="11811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DD7B5066-D503-3F0C-FA51-9A8144B82E7B}"/>
              </a:ext>
            </a:extLst>
          </p:cNvPr>
          <p:cNvCxnSpPr/>
          <p:nvPr/>
        </p:nvCxnSpPr>
        <p:spPr>
          <a:xfrm flipH="1">
            <a:off x="8547100" y="12954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3CF1E357-7D30-D0CB-F3FE-2DD683DDACCE}"/>
              </a:ext>
            </a:extLst>
          </p:cNvPr>
          <p:cNvCxnSpPr/>
          <p:nvPr/>
        </p:nvCxnSpPr>
        <p:spPr>
          <a:xfrm flipH="1">
            <a:off x="8972550" y="2387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23EAE552-6615-32D6-BCFB-09ECE53E033C}"/>
              </a:ext>
            </a:extLst>
          </p:cNvPr>
          <p:cNvCxnSpPr/>
          <p:nvPr/>
        </p:nvCxnSpPr>
        <p:spPr>
          <a:xfrm flipH="1">
            <a:off x="9486900" y="2006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069DC63C-183F-2EEC-8338-53DA2FF4FFE9}"/>
              </a:ext>
            </a:extLst>
          </p:cNvPr>
          <p:cNvCxnSpPr/>
          <p:nvPr/>
        </p:nvCxnSpPr>
        <p:spPr>
          <a:xfrm flipH="1">
            <a:off x="9836150" y="11811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9A818C3B-6290-1994-AAFA-88E7A474CF88}"/>
              </a:ext>
            </a:extLst>
          </p:cNvPr>
          <p:cNvCxnSpPr/>
          <p:nvPr/>
        </p:nvCxnSpPr>
        <p:spPr>
          <a:xfrm flipH="1">
            <a:off x="10375900" y="24257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711A2979-8B6E-A227-2A54-D1B52379A141}"/>
              </a:ext>
            </a:extLst>
          </p:cNvPr>
          <p:cNvCxnSpPr/>
          <p:nvPr/>
        </p:nvCxnSpPr>
        <p:spPr>
          <a:xfrm flipH="1">
            <a:off x="10852150" y="18796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593330EE-127F-01FD-94A3-D5AE0BD78713}"/>
              </a:ext>
            </a:extLst>
          </p:cNvPr>
          <p:cNvCxnSpPr/>
          <p:nvPr/>
        </p:nvCxnSpPr>
        <p:spPr>
          <a:xfrm flipH="1">
            <a:off x="11328400" y="12954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AAB03890-83D8-6BE5-CEAB-5EE336A593B7}"/>
              </a:ext>
            </a:extLst>
          </p:cNvPr>
          <p:cNvCxnSpPr/>
          <p:nvPr/>
        </p:nvCxnSpPr>
        <p:spPr>
          <a:xfrm flipH="1">
            <a:off x="11703050" y="2311400"/>
            <a:ext cx="63500" cy="381000"/>
          </a:xfrm>
          <a:prstGeom prst="line">
            <a:avLst/>
          </a:prstGeom>
          <a:ln w="38100" cap="flat" cmpd="sng" algn="ctr">
            <a:solidFill>
              <a:srgbClr val="96CDFF">
                <a:alpha val="8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ângulo 39">
            <a:extLst>
              <a:ext uri="{FF2B5EF4-FFF2-40B4-BE49-F238E27FC236}">
                <a16:creationId xmlns:a16="http://schemas.microsoft.com/office/drawing/2014/main" id="{3E4C6014-750C-2E50-6302-1929B3EFEE69}"/>
              </a:ext>
            </a:extLst>
          </p:cNvPr>
          <p:cNvSpPr/>
          <p:nvPr/>
        </p:nvSpPr>
        <p:spPr>
          <a:xfrm>
            <a:off x="0" y="2946400"/>
            <a:ext cx="5588000" cy="114300"/>
          </a:xfrm>
          <a:prstGeom prst="rect">
            <a:avLst/>
          </a:prstGeom>
          <a:solidFill>
            <a:srgbClr val="40A0EB">
              <a:alpha val="90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Seta: para a Direita 40">
            <a:extLst>
              <a:ext uri="{FF2B5EF4-FFF2-40B4-BE49-F238E27FC236}">
                <a16:creationId xmlns:a16="http://schemas.microsoft.com/office/drawing/2014/main" id="{F9F79848-05D4-B7CA-A275-43CCD787BADC}"/>
              </a:ext>
            </a:extLst>
          </p:cNvPr>
          <p:cNvSpPr/>
          <p:nvPr/>
        </p:nvSpPr>
        <p:spPr>
          <a:xfrm>
            <a:off x="1905000" y="2590800"/>
            <a:ext cx="1905000" cy="279400"/>
          </a:xfrm>
          <a:prstGeom prst="rightArrow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61C8FD2-20E7-9098-A006-7C715F9BA4E1}"/>
              </a:ext>
            </a:extLst>
          </p:cNvPr>
          <p:cNvSpPr/>
          <p:nvPr/>
        </p:nvSpPr>
        <p:spPr>
          <a:xfrm>
            <a:off x="5588000" y="3327400"/>
            <a:ext cx="482600" cy="304800"/>
          </a:xfrm>
          <a:prstGeom prst="rect">
            <a:avLst/>
          </a:prstGeom>
          <a:solidFill>
            <a:srgbClr val="40A0E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AEE0F60A-694B-6398-AFC7-4A1DEB10225E}"/>
              </a:ext>
            </a:extLst>
          </p:cNvPr>
          <p:cNvSpPr/>
          <p:nvPr/>
        </p:nvSpPr>
        <p:spPr>
          <a:xfrm>
            <a:off x="6121400" y="3632200"/>
            <a:ext cx="6070600" cy="1346200"/>
          </a:xfrm>
          <a:prstGeom prst="rect">
            <a:avLst/>
          </a:prstGeom>
          <a:gradFill flip="none" rotWithShape="1">
            <a:gsLst>
              <a:gs pos="0">
                <a:srgbClr val="40A0EB">
                  <a:alpha val="85000"/>
                </a:srgbClr>
              </a:gs>
              <a:gs pos="100000">
                <a:srgbClr val="785638">
                  <a:alpha val="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Seta: para Baixo 43">
            <a:extLst>
              <a:ext uri="{FF2B5EF4-FFF2-40B4-BE49-F238E27FC236}">
                <a16:creationId xmlns:a16="http://schemas.microsoft.com/office/drawing/2014/main" id="{2593FBC8-6852-8BF3-D59C-EB452C2D0424}"/>
              </a:ext>
            </a:extLst>
          </p:cNvPr>
          <p:cNvSpPr/>
          <p:nvPr/>
        </p:nvSpPr>
        <p:spPr>
          <a:xfrm>
            <a:off x="7112000" y="3708400"/>
            <a:ext cx="254000" cy="889000"/>
          </a:xfrm>
          <a:prstGeom prst="downArrow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Seta: para Baixo 44">
            <a:extLst>
              <a:ext uri="{FF2B5EF4-FFF2-40B4-BE49-F238E27FC236}">
                <a16:creationId xmlns:a16="http://schemas.microsoft.com/office/drawing/2014/main" id="{3037B24D-3437-7896-75E6-85C7DE0881C8}"/>
              </a:ext>
            </a:extLst>
          </p:cNvPr>
          <p:cNvSpPr/>
          <p:nvPr/>
        </p:nvSpPr>
        <p:spPr>
          <a:xfrm>
            <a:off x="8636000" y="3708400"/>
            <a:ext cx="254000" cy="889000"/>
          </a:xfrm>
          <a:prstGeom prst="downArrow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: para Baixo 45">
            <a:extLst>
              <a:ext uri="{FF2B5EF4-FFF2-40B4-BE49-F238E27FC236}">
                <a16:creationId xmlns:a16="http://schemas.microsoft.com/office/drawing/2014/main" id="{E8AB8CE5-E43B-E94D-EC3F-281A5C5B24E3}"/>
              </a:ext>
            </a:extLst>
          </p:cNvPr>
          <p:cNvSpPr/>
          <p:nvPr/>
        </p:nvSpPr>
        <p:spPr>
          <a:xfrm>
            <a:off x="10160000" y="3708400"/>
            <a:ext cx="254000" cy="889000"/>
          </a:xfrm>
          <a:prstGeom prst="downArrow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Seta: para Baixo 46">
            <a:extLst>
              <a:ext uri="{FF2B5EF4-FFF2-40B4-BE49-F238E27FC236}">
                <a16:creationId xmlns:a16="http://schemas.microsoft.com/office/drawing/2014/main" id="{631BC55E-6401-BFCB-96C9-73E22B2FA3B1}"/>
              </a:ext>
            </a:extLst>
          </p:cNvPr>
          <p:cNvSpPr/>
          <p:nvPr/>
        </p:nvSpPr>
        <p:spPr>
          <a:xfrm>
            <a:off x="11430000" y="3708400"/>
            <a:ext cx="254000" cy="889000"/>
          </a:xfrm>
          <a:prstGeom prst="downArrow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D5248FA9-F490-2FE9-F23B-5E8ED743173A}"/>
              </a:ext>
            </a:extLst>
          </p:cNvPr>
          <p:cNvSpPr/>
          <p:nvPr/>
        </p:nvSpPr>
        <p:spPr>
          <a:xfrm>
            <a:off x="0" y="4978400"/>
            <a:ext cx="12192000" cy="18796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EDA9C729-DE1E-BF1F-CD38-B6B2B7D1C431}"/>
              </a:ext>
            </a:extLst>
          </p:cNvPr>
          <p:cNvCxnSpPr/>
          <p:nvPr/>
        </p:nvCxnSpPr>
        <p:spPr>
          <a:xfrm>
            <a:off x="6096000" y="889000"/>
            <a:ext cx="0" cy="53340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AF8B2F01-4B00-2C84-FD3D-080D562780AC}"/>
              </a:ext>
            </a:extLst>
          </p:cNvPr>
          <p:cNvSpPr txBox="1"/>
          <p:nvPr/>
        </p:nvSpPr>
        <p:spPr>
          <a:xfrm>
            <a:off x="508000" y="5130800"/>
            <a:ext cx="5207000" cy="508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400">
                <a:solidFill>
                  <a:srgbClr val="96CDFF"/>
                </a:solidFill>
                <a:latin typeface="Segoe UI Black" panose="020B0A02040204020203" pitchFamily="34" charset="0"/>
              </a:rPr>
              <a:t>ESCOA</a:t>
            </a:r>
            <a:endParaRPr lang="pt-BR" sz="3400" dirty="0">
              <a:solidFill>
                <a:srgbClr val="96CDFF"/>
              </a:solidFill>
              <a:latin typeface="Segoe UI Black" panose="020B0A02040204020203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26285974-ECD2-2D84-C4F2-3B0EE21CAFF1}"/>
              </a:ext>
            </a:extLst>
          </p:cNvPr>
          <p:cNvSpPr txBox="1"/>
          <p:nvPr/>
        </p:nvSpPr>
        <p:spPr>
          <a:xfrm>
            <a:off x="508000" y="5689600"/>
            <a:ext cx="5334000" cy="558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>
                <a:solidFill>
                  <a:srgbClr val="FFFFFF"/>
                </a:solidFill>
                <a:latin typeface="Segoe UI" panose="020B0502040204020203" pitchFamily="34" charset="0"/>
              </a:rPr>
              <a:t>Asfalto é impermeável: a chuva corre para a sarjeta e exige drenagem mais robusta.</a:t>
            </a:r>
            <a:endParaRPr lang="pt-BR" sz="14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90C123C-457B-925A-6E28-75EBEE1C045F}"/>
              </a:ext>
            </a:extLst>
          </p:cNvPr>
          <p:cNvSpPr txBox="1"/>
          <p:nvPr/>
        </p:nvSpPr>
        <p:spPr>
          <a:xfrm>
            <a:off x="6604000" y="5130800"/>
            <a:ext cx="5207000" cy="508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400">
                <a:solidFill>
                  <a:srgbClr val="96CDFF"/>
                </a:solidFill>
                <a:latin typeface="Segoe UI Black" panose="020B0A02040204020203" pitchFamily="34" charset="0"/>
              </a:rPr>
              <a:t>INFILTRA</a:t>
            </a:r>
            <a:endParaRPr lang="pt-BR" sz="3400" dirty="0">
              <a:solidFill>
                <a:srgbClr val="96CDFF"/>
              </a:solidFill>
              <a:latin typeface="Segoe UI Black" panose="020B0A02040204020203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2C775DF2-4A47-343F-8F43-071D86F7FC64}"/>
              </a:ext>
            </a:extLst>
          </p:cNvPr>
          <p:cNvSpPr txBox="1"/>
          <p:nvPr/>
        </p:nvSpPr>
        <p:spPr>
          <a:xfrm>
            <a:off x="6604000" y="5689600"/>
            <a:ext cx="5334000" cy="558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400">
                <a:solidFill>
                  <a:srgbClr val="FFFFFF"/>
                </a:solidFill>
                <a:latin typeface="Segoe UI" panose="020B0502040204020203" pitchFamily="34" charset="0"/>
              </a:rPr>
              <a:t>Pavimentos modulares: parte da chuva passa pelas juntas e volta ao solo.</a:t>
            </a:r>
            <a:endParaRPr lang="pt-BR" sz="1400" dirty="0">
              <a:solidFill>
                <a:srgbClr val="FFFFFF"/>
              </a:solidFill>
              <a:latin typeface="Segoe UI" panose="020B0502040204020203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C8F4591E-8A73-FCD4-A98D-386DA23269EA}"/>
              </a:ext>
            </a:extLst>
          </p:cNvPr>
          <p:cNvSpPr txBox="1"/>
          <p:nvPr/>
        </p:nvSpPr>
        <p:spPr>
          <a:xfrm>
            <a:off x="508000" y="6400800"/>
            <a:ext cx="11176000" cy="177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800">
                <a:solidFill>
                  <a:srgbClr val="AAB2C8"/>
                </a:solidFill>
                <a:latin typeface="Segoe UI" panose="020B0502040204020203" pitchFamily="34" charset="0"/>
              </a:rPr>
              <a:t>Esquema ilustrativo, com base na Nota Técnica nº 01/2026 (drenagem e permeabilidade). Texturas: asfalto e blocos intertravados.</a:t>
            </a:r>
            <a:endParaRPr lang="pt-BR" sz="800" dirty="0">
              <a:solidFill>
                <a:srgbClr val="AAB2C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50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49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43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nodeType="withEffect">
                                  <p:stCondLst>
                                    <p:cond delay="49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6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560"/>
                            </p:stCondLst>
                            <p:childTnLst>
                              <p:par>
                                <p:cTn id="1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06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/>
      <p:bldP spid="51" grpId="0"/>
      <p:bldP spid="52" grpId="0"/>
      <p:bldP spid="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>
                <a:solidFill>
                  <a:srgbClr val="FFFFFF"/>
                </a:solidFill>
                <a:latin typeface="Segoe UI Semibold"/>
              </a:rPr>
              <a:t>Pergunta 7 </a:t>
            </a:r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· Quanto calor o pavimento acumula?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28/34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6858000" cy="2985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700" b="0" i="0" noProof="0" dirty="0">
                <a:solidFill>
                  <a:srgbClr val="36488C"/>
                </a:solidFill>
                <a:latin typeface="Segoe UI Semibold"/>
              </a:rPr>
              <a:t>Como a temperatura se desenvolve no pavimento?</a:t>
            </a:r>
          </a:p>
        </p:txBody>
      </p:sp>
      <p:pic>
        <p:nvPicPr>
          <p:cNvPr id="6" name="Picture 5" descr="p57_1_784x433.png"/>
          <p:cNvPicPr>
            <a:picLocks noChangeAspect="1"/>
          </p:cNvPicPr>
          <p:nvPr/>
        </p:nvPicPr>
        <p:blipFill>
          <a:blip r:embed="rId3"/>
          <a:srcRect l="37" r="37"/>
          <a:stretch>
            <a:fillRect/>
          </a:stretch>
        </p:blipFill>
        <p:spPr>
          <a:xfrm>
            <a:off x="548640" y="2103120"/>
            <a:ext cx="6766560" cy="3739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5852160"/>
            <a:ext cx="67665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900" b="0" i="0" noProof="0" dirty="0">
                <a:solidFill>
                  <a:srgbClr val="6B7285"/>
                </a:solidFill>
                <a:latin typeface="Segoe UI"/>
              </a:rPr>
              <a:t>Temperatura da superfície ao longo do dia, medida pela equipe da nota em Teresina (Fig. 29, DFINFRA/TCE-PI)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2057400"/>
            <a:ext cx="384048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6B7285"/>
                </a:solidFill>
                <a:latin typeface="Segoe UI Semibold"/>
              </a:rPr>
              <a:t>Pico da superfície, perto do meio-dia</a:t>
            </a:r>
          </a:p>
        </p:txBody>
      </p:sp>
      <p:sp>
        <p:nvSpPr>
          <p:cNvPr id="9" name="Oval 8"/>
          <p:cNvSpPr/>
          <p:nvPr/>
        </p:nvSpPr>
        <p:spPr>
          <a:xfrm>
            <a:off x="7772400" y="2670048"/>
            <a:ext cx="256032" cy="256032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0" name="!!t72"/>
          <p:cNvSpPr txBox="1"/>
          <p:nvPr/>
        </p:nvSpPr>
        <p:spPr>
          <a:xfrm>
            <a:off x="8183879" y="2423160"/>
            <a:ext cx="192024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3600" b="0" i="0" noProof="0" dirty="0">
                <a:solidFill>
                  <a:srgbClr val="C0392B"/>
                </a:solidFill>
                <a:latin typeface="Segoe UI Black"/>
              </a:rPr>
              <a:t>72 °C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2423160"/>
            <a:ext cx="164592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asfalto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0" y="3511296"/>
            <a:ext cx="256032" cy="256032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3" name="!!t64"/>
          <p:cNvSpPr txBox="1"/>
          <p:nvPr/>
        </p:nvSpPr>
        <p:spPr>
          <a:xfrm>
            <a:off x="8183879" y="3264408"/>
            <a:ext cx="192024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3600" b="0" i="0" noProof="0" dirty="0">
                <a:solidFill>
                  <a:srgbClr val="000F54"/>
                </a:solidFill>
                <a:latin typeface="Segoe UI Black"/>
              </a:rPr>
              <a:t>64 °C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3264408"/>
            <a:ext cx="164592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paralelepípedo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0" y="4352544"/>
            <a:ext cx="256032" cy="256032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6" name="!!t58"/>
          <p:cNvSpPr txBox="1"/>
          <p:nvPr/>
        </p:nvSpPr>
        <p:spPr>
          <a:xfrm>
            <a:off x="8183879" y="4105656"/>
            <a:ext cx="192024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3600" b="0" i="0" noProof="0" dirty="0">
                <a:solidFill>
                  <a:srgbClr val="000F54"/>
                </a:solidFill>
                <a:latin typeface="Segoe UI Black"/>
              </a:rPr>
              <a:t>58 °C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4105656"/>
            <a:ext cx="1645920" cy="7315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26304D"/>
                </a:solidFill>
                <a:latin typeface="Segoe UI"/>
              </a:rPr>
              <a:t>intertravado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0" y="5029200"/>
            <a:ext cx="3840480" cy="960120"/>
          </a:xfrm>
          <a:prstGeom prst="roundRect">
            <a:avLst>
              <a:gd name="adj" fmla="val 10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7909560" y="5029200"/>
            <a:ext cx="3611880" cy="9601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26304D"/>
                </a:solidFill>
                <a:latin typeface="Segoe UI"/>
              </a:rPr>
              <a:t>Medição de superfície, em um dia de novembro de 2025. É sinal de tendência, e não valor fixo.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!!calorF0">
            <a:extLst>
              <a:ext uri="{FF2B5EF4-FFF2-40B4-BE49-F238E27FC236}">
                <a16:creationId xmlns:a16="http://schemas.microsoft.com/office/drawing/2014/main" id="{0483F76E-24C4-F242-18AF-2F60A1A85A2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6" r="12966"/>
          <a:stretch>
            <a:fillRect/>
          </a:stretch>
        </p:blipFill>
        <p:spPr>
          <a:xfrm>
            <a:off x="0" y="889000"/>
            <a:ext cx="4038600" cy="4089400"/>
          </a:xfrm>
          <a:prstGeom prst="rect">
            <a:avLst/>
          </a:prstGeom>
        </p:spPr>
      </p:pic>
      <p:pic>
        <p:nvPicPr>
          <p:cNvPr id="55" name="!!calorT0">
            <a:extLst>
              <a:ext uri="{FF2B5EF4-FFF2-40B4-BE49-F238E27FC236}">
                <a16:creationId xmlns:a16="http://schemas.microsoft.com/office/drawing/2014/main" id="{98A840EA-0297-BEBB-BAD5-2549873F998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6" r="12966"/>
          <a:stretch>
            <a:fillRect/>
          </a:stretch>
        </p:blipFill>
        <p:spPr>
          <a:xfrm>
            <a:off x="0" y="889000"/>
            <a:ext cx="4038600" cy="4089400"/>
          </a:xfrm>
          <a:prstGeom prst="rect">
            <a:avLst/>
          </a:prstGeom>
        </p:spPr>
      </p:pic>
      <p:pic>
        <p:nvPicPr>
          <p:cNvPr id="57" name="!!calorF1">
            <a:extLst>
              <a:ext uri="{FF2B5EF4-FFF2-40B4-BE49-F238E27FC236}">
                <a16:creationId xmlns:a16="http://schemas.microsoft.com/office/drawing/2014/main" id="{2C493A87-435F-77D8-6211-8A7A77F32C2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6" r="12966"/>
          <a:stretch>
            <a:fillRect/>
          </a:stretch>
        </p:blipFill>
        <p:spPr>
          <a:xfrm>
            <a:off x="4076700" y="889000"/>
            <a:ext cx="4038600" cy="4089400"/>
          </a:xfrm>
          <a:prstGeom prst="rect">
            <a:avLst/>
          </a:prstGeom>
        </p:spPr>
      </p:pic>
      <p:pic>
        <p:nvPicPr>
          <p:cNvPr id="59" name="!!calorT1">
            <a:extLst>
              <a:ext uri="{FF2B5EF4-FFF2-40B4-BE49-F238E27FC236}">
                <a16:creationId xmlns:a16="http://schemas.microsoft.com/office/drawing/2014/main" id="{F0745B67-7F31-FD08-6FE8-E38B2B5A959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6" r="12966"/>
          <a:stretch>
            <a:fillRect/>
          </a:stretch>
        </p:blipFill>
        <p:spPr>
          <a:xfrm>
            <a:off x="4076700" y="889000"/>
            <a:ext cx="4038600" cy="4089400"/>
          </a:xfrm>
          <a:prstGeom prst="rect">
            <a:avLst/>
          </a:prstGeom>
        </p:spPr>
      </p:pic>
      <p:pic>
        <p:nvPicPr>
          <p:cNvPr id="61" name="!!calorF2">
            <a:extLst>
              <a:ext uri="{FF2B5EF4-FFF2-40B4-BE49-F238E27FC236}">
                <a16:creationId xmlns:a16="http://schemas.microsoft.com/office/drawing/2014/main" id="{8C1AFAEA-9CC8-66C9-7747-E5648550E8F7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6" r="22246"/>
          <a:stretch>
            <a:fillRect/>
          </a:stretch>
        </p:blipFill>
        <p:spPr>
          <a:xfrm>
            <a:off x="8153400" y="889000"/>
            <a:ext cx="4038600" cy="4089400"/>
          </a:xfrm>
          <a:prstGeom prst="rect">
            <a:avLst/>
          </a:prstGeom>
        </p:spPr>
      </p:pic>
      <p:pic>
        <p:nvPicPr>
          <p:cNvPr id="63" name="!!calorT2">
            <a:extLst>
              <a:ext uri="{FF2B5EF4-FFF2-40B4-BE49-F238E27FC236}">
                <a16:creationId xmlns:a16="http://schemas.microsoft.com/office/drawing/2014/main" id="{EEB4CD71-1540-43D7-4686-FC311DC6146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6" r="22246"/>
          <a:stretch>
            <a:fillRect/>
          </a:stretch>
        </p:blipFill>
        <p:spPr>
          <a:xfrm>
            <a:off x="8153400" y="889000"/>
            <a:ext cx="4038600" cy="4089400"/>
          </a:xfrm>
          <a:prstGeom prst="rect">
            <a:avLst/>
          </a:prstGeom>
        </p:spPr>
      </p:pic>
      <p:sp>
        <p:nvSpPr>
          <p:cNvPr id="64" name="Retângulo 63">
            <a:extLst>
              <a:ext uri="{FF2B5EF4-FFF2-40B4-BE49-F238E27FC236}">
                <a16:creationId xmlns:a16="http://schemas.microsoft.com/office/drawing/2014/main" id="{CF68AA60-141C-699E-8596-AA28930561FA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158B3174-12B3-48FA-3FFD-FC5E9A100280}"/>
              </a:ext>
            </a:extLst>
          </p:cNvPr>
          <p:cNvSpPr txBox="1"/>
          <p:nvPr/>
        </p:nvSpPr>
        <p:spPr>
          <a:xfrm>
            <a:off x="508000" y="152400"/>
            <a:ext cx="7620000" cy="203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200">
                <a:solidFill>
                  <a:srgbClr val="F1C130"/>
                </a:solidFill>
                <a:latin typeface="Segoe UI Black" panose="020B0A02040204020203" pitchFamily="34" charset="0"/>
              </a:rPr>
              <a:t>PERGUNTA 7</a:t>
            </a:r>
            <a:endParaRPr lang="pt-BR" sz="12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B9366F8E-A3B5-277B-0E36-B2BE7909BC5F}"/>
              </a:ext>
            </a:extLst>
          </p:cNvPr>
          <p:cNvSpPr txBox="1"/>
          <p:nvPr/>
        </p:nvSpPr>
        <p:spPr>
          <a:xfrm>
            <a:off x="508000" y="355600"/>
            <a:ext cx="8128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600">
                <a:solidFill>
                  <a:srgbClr val="FFFFFF"/>
                </a:solidFill>
                <a:latin typeface="Segoe UI Black" panose="020B0A02040204020203" pitchFamily="34" charset="0"/>
              </a:rPr>
              <a:t>Quanto calor o pavimento acumula?</a:t>
            </a:r>
            <a:endParaRPr lang="pt-BR" sz="26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EB9C823A-7979-A114-DEEA-76F06769CB65}"/>
              </a:ext>
            </a:extLst>
          </p:cNvPr>
          <p:cNvSpPr/>
          <p:nvPr/>
        </p:nvSpPr>
        <p:spPr>
          <a:xfrm>
            <a:off x="0" y="4978400"/>
            <a:ext cx="12192000" cy="1879600"/>
          </a:xfrm>
          <a:prstGeom prst="rect">
            <a:avLst/>
          </a:prstGeom>
          <a:solidFill>
            <a:srgbClr val="000F5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0D47EEC6-40F7-3AE9-5E14-1F89DBF82E0E}"/>
              </a:ext>
            </a:extLst>
          </p:cNvPr>
          <p:cNvCxnSpPr/>
          <p:nvPr/>
        </p:nvCxnSpPr>
        <p:spPr>
          <a:xfrm>
            <a:off x="4057650" y="889000"/>
            <a:ext cx="0" cy="53594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C4F70760-C202-BC8C-6A08-BAAA3B923320}"/>
              </a:ext>
            </a:extLst>
          </p:cNvPr>
          <p:cNvCxnSpPr/>
          <p:nvPr/>
        </p:nvCxnSpPr>
        <p:spPr>
          <a:xfrm>
            <a:off x="8134350" y="889000"/>
            <a:ext cx="0" cy="53594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!!t72">
            <a:extLst>
              <a:ext uri="{FF2B5EF4-FFF2-40B4-BE49-F238E27FC236}">
                <a16:creationId xmlns:a16="http://schemas.microsoft.com/office/drawing/2014/main" id="{0E592EDF-5C63-BB80-BCBE-917F4F52CB0C}"/>
              </a:ext>
            </a:extLst>
          </p:cNvPr>
          <p:cNvSpPr txBox="1"/>
          <p:nvPr/>
        </p:nvSpPr>
        <p:spPr>
          <a:xfrm>
            <a:off x="355600" y="5029200"/>
            <a:ext cx="3556000" cy="736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4600">
                <a:solidFill>
                  <a:srgbClr val="FF6030"/>
                </a:solidFill>
                <a:latin typeface="Segoe UI Black" panose="020B0A02040204020203" pitchFamily="34" charset="0"/>
              </a:rPr>
              <a:t>72 °C</a:t>
            </a:r>
            <a:endParaRPr lang="pt-BR" sz="4600" dirty="0">
              <a:solidFill>
                <a:srgbClr val="FF6030"/>
              </a:solidFill>
              <a:latin typeface="Segoe UI Black" panose="020B0A02040204020203" pitchFamily="34" charset="0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4383834A-C830-E233-2484-2B15D6B83714}"/>
              </a:ext>
            </a:extLst>
          </p:cNvPr>
          <p:cNvSpPr txBox="1"/>
          <p:nvPr/>
        </p:nvSpPr>
        <p:spPr>
          <a:xfrm>
            <a:off x="355600" y="5740400"/>
            <a:ext cx="3556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ASFALTO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5B9390D-1032-D99F-B4F8-0225BA194322}"/>
              </a:ext>
            </a:extLst>
          </p:cNvPr>
          <p:cNvSpPr txBox="1"/>
          <p:nvPr/>
        </p:nvSpPr>
        <p:spPr>
          <a:xfrm>
            <a:off x="355600" y="5981700"/>
            <a:ext cx="3429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C8CEE1"/>
                </a:solidFill>
                <a:latin typeface="Segoe UI" panose="020B0502040204020203" pitchFamily="34" charset="0"/>
              </a:rPr>
              <a:t>superfície escura absorve e devolve o calor</a:t>
            </a:r>
            <a:endParaRPr lang="pt-BR" sz="11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73" name="!!t64">
            <a:extLst>
              <a:ext uri="{FF2B5EF4-FFF2-40B4-BE49-F238E27FC236}">
                <a16:creationId xmlns:a16="http://schemas.microsoft.com/office/drawing/2014/main" id="{AB7790DC-0081-2477-3526-54CB5D998994}"/>
              </a:ext>
            </a:extLst>
          </p:cNvPr>
          <p:cNvSpPr txBox="1"/>
          <p:nvPr/>
        </p:nvSpPr>
        <p:spPr>
          <a:xfrm>
            <a:off x="4432300" y="5029200"/>
            <a:ext cx="3556000" cy="736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4600">
                <a:solidFill>
                  <a:srgbClr val="FFB040"/>
                </a:solidFill>
                <a:latin typeface="Segoe UI Black" panose="020B0A02040204020203" pitchFamily="34" charset="0"/>
              </a:rPr>
              <a:t>64 °C</a:t>
            </a:r>
            <a:endParaRPr lang="pt-BR" sz="4600" dirty="0">
              <a:solidFill>
                <a:srgbClr val="FFB040"/>
              </a:solidFill>
              <a:latin typeface="Segoe UI Black" panose="020B0A02040204020203" pitchFamily="34" charset="0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C1FDD00B-8B1A-F981-0564-10D3F3F6F7D1}"/>
              </a:ext>
            </a:extLst>
          </p:cNvPr>
          <p:cNvSpPr txBox="1"/>
          <p:nvPr/>
        </p:nvSpPr>
        <p:spPr>
          <a:xfrm>
            <a:off x="4432300" y="5740400"/>
            <a:ext cx="3556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PARALELEPÍPEDO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5ACBBCD2-B442-6F23-555A-C8B034E4C875}"/>
              </a:ext>
            </a:extLst>
          </p:cNvPr>
          <p:cNvSpPr txBox="1"/>
          <p:nvPr/>
        </p:nvSpPr>
        <p:spPr>
          <a:xfrm>
            <a:off x="4432300" y="5981700"/>
            <a:ext cx="3429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C8CEE1"/>
                </a:solidFill>
                <a:latin typeface="Segoe UI" panose="020B0502040204020203" pitchFamily="34" charset="0"/>
              </a:rPr>
              <a:t>rocha mais clara reflete parte da radiação</a:t>
            </a:r>
            <a:endParaRPr lang="pt-BR" sz="11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76" name="!!t58">
            <a:extLst>
              <a:ext uri="{FF2B5EF4-FFF2-40B4-BE49-F238E27FC236}">
                <a16:creationId xmlns:a16="http://schemas.microsoft.com/office/drawing/2014/main" id="{41F19A9D-3E11-9188-B538-F5A29E883ACF}"/>
              </a:ext>
            </a:extLst>
          </p:cNvPr>
          <p:cNvSpPr txBox="1"/>
          <p:nvPr/>
        </p:nvSpPr>
        <p:spPr>
          <a:xfrm>
            <a:off x="8509000" y="5029200"/>
            <a:ext cx="3556000" cy="736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4600">
                <a:solidFill>
                  <a:srgbClr val="6ECDEB"/>
                </a:solidFill>
                <a:latin typeface="Segoe UI Black" panose="020B0A02040204020203" pitchFamily="34" charset="0"/>
              </a:rPr>
              <a:t>58 °C</a:t>
            </a:r>
            <a:endParaRPr lang="pt-BR" sz="4600" dirty="0">
              <a:solidFill>
                <a:srgbClr val="6ECDEB"/>
              </a:solidFill>
              <a:latin typeface="Segoe UI Black" panose="020B0A02040204020203" pitchFamily="34" charset="0"/>
            </a:endParaRP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53928A34-6100-46BD-D731-2D3892741494}"/>
              </a:ext>
            </a:extLst>
          </p:cNvPr>
          <p:cNvSpPr txBox="1"/>
          <p:nvPr/>
        </p:nvSpPr>
        <p:spPr>
          <a:xfrm>
            <a:off x="8509000" y="5740400"/>
            <a:ext cx="3556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300">
                <a:solidFill>
                  <a:srgbClr val="FFFFFF"/>
                </a:solidFill>
                <a:latin typeface="Segoe UI Black" panose="020B0A02040204020203" pitchFamily="34" charset="0"/>
              </a:rPr>
              <a:t>INTERTRAVADO</a:t>
            </a:r>
            <a:endParaRPr lang="pt-BR" sz="1300" dirty="0">
              <a:solidFill>
                <a:srgbClr val="FFFFFF"/>
              </a:solidFill>
              <a:latin typeface="Segoe UI Black" panose="020B0A02040204020203" pitchFamily="34" charset="0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73817474-AD12-7A6F-2AF7-8A5B53A3BED4}"/>
              </a:ext>
            </a:extLst>
          </p:cNvPr>
          <p:cNvSpPr txBox="1"/>
          <p:nvPr/>
        </p:nvSpPr>
        <p:spPr>
          <a:xfrm>
            <a:off x="8509000" y="5981700"/>
            <a:ext cx="3429000" cy="2286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100">
                <a:solidFill>
                  <a:srgbClr val="C8CEE1"/>
                </a:solidFill>
                <a:latin typeface="Segoe UI" panose="020B0502040204020203" pitchFamily="34" charset="0"/>
              </a:rPr>
              <a:t>a menor temperatura entre os três</a:t>
            </a:r>
            <a:endParaRPr lang="pt-BR" sz="1100" dirty="0">
              <a:solidFill>
                <a:srgbClr val="C8CEE1"/>
              </a:solidFill>
              <a:latin typeface="Segoe UI" panose="020B0502040204020203" pitchFamily="34" charset="0"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975EC126-AD1E-E89B-E662-5EE4F20BD85C}"/>
              </a:ext>
            </a:extLst>
          </p:cNvPr>
          <p:cNvSpPr txBox="1"/>
          <p:nvPr/>
        </p:nvSpPr>
        <p:spPr>
          <a:xfrm>
            <a:off x="355600" y="6400800"/>
            <a:ext cx="11430000" cy="304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800">
                <a:solidFill>
                  <a:srgbClr val="AAB2C8"/>
                </a:solidFill>
                <a:latin typeface="Segoe UI" panose="020B0502040204020203" pitchFamily="34" charset="0"/>
              </a:rPr>
              <a:t>Picos de temperatura da superfície medidos pela equipe da Nota em Teresina (nov/2025), com termômetro infravermelho, nas mesmas condições climáticas. Fotos: acervo DFINFRA/TCE-PI. Cores de câmera térmica: efeito ilustrativo.</a:t>
            </a:r>
            <a:endParaRPr lang="pt-BR" sz="800" dirty="0">
              <a:solidFill>
                <a:srgbClr val="AAB2C8"/>
              </a:solidFill>
              <a:latin typeface="Segoe UI" panose="020B0502040204020203" pitchFamily="34" charset="0"/>
            </a:endParaRPr>
          </a:p>
        </p:txBody>
      </p:sp>
      <p:sp>
        <p:nvSpPr>
          <p:cNvPr id="80" name="!!delta">
            <a:extLst>
              <a:ext uri="{FF2B5EF4-FFF2-40B4-BE49-F238E27FC236}">
                <a16:creationId xmlns:a16="http://schemas.microsoft.com/office/drawing/2014/main" id="{A310CA74-D33B-2DCE-A460-712D06D8E50C}"/>
              </a:ext>
            </a:extLst>
          </p:cNvPr>
          <p:cNvSpPr/>
          <p:nvPr/>
        </p:nvSpPr>
        <p:spPr>
          <a:xfrm>
            <a:off x="8890000" y="266700"/>
            <a:ext cx="2870200" cy="381000"/>
          </a:xfrm>
          <a:prstGeom prst="roundRect">
            <a:avLst>
              <a:gd name="adj" fmla="val 50000"/>
            </a:avLst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>
                <a:solidFill>
                  <a:srgbClr val="000F54"/>
                </a:solidFill>
                <a:latin typeface="Segoe UI Black" panose="020B0A02040204020203" pitchFamily="34" charset="0"/>
              </a:rPr>
              <a:t>até 14 °C de diferença</a:t>
            </a:r>
          </a:p>
        </p:txBody>
      </p:sp>
    </p:spTree>
    <p:extLst>
      <p:ext uri="{BB962C8B-B14F-4D97-AF65-F5344CB8AC3E}">
        <p14:creationId xmlns:p14="http://schemas.microsoft.com/office/powerpoint/2010/main" val="3923713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400" fill="hold"/>
                                        <p:tgtEl>
                                          <p:spTgt spid="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  <p:bldP spid="75" grpId="0"/>
      <p:bldP spid="77" grpId="0"/>
      <p:bldP spid="78" grpId="0"/>
      <p:bldP spid="8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7040" y="73152"/>
            <a:ext cx="10033000" cy="1097280"/>
          </a:xfrm>
        </p:spPr>
        <p:txBody>
          <a:bodyPr wrap="square" anchor="ctr"/>
          <a:lstStyle/>
          <a:p>
            <a:pPr algn="r"/>
            <a:r>
              <a:rPr lang="pt-BR" sz="2200" b="0" noProof="0">
                <a:solidFill>
                  <a:srgbClr val="FFFFFF"/>
                </a:solidFill>
                <a:latin typeface="Segoe UI Semibold"/>
              </a:rPr>
              <a:t>Nenhum pavimento </a:t>
            </a:r>
            <a:r>
              <a:rPr lang="pt-BR" sz="2200" b="0" noProof="0" dirty="0">
                <a:solidFill>
                  <a:srgbClr val="FFFFFF"/>
                </a:solidFill>
                <a:latin typeface="Segoe UI Semibold"/>
              </a:rPr>
              <a:t>é campeão em tudo: cada um tem o seu lugar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30/34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3566160" cy="4343400"/>
          </a:xfrm>
          <a:prstGeom prst="roundRect">
            <a:avLst>
              <a:gd name="adj" fmla="val 5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" name="Oval 5"/>
          <p:cNvSpPr/>
          <p:nvPr/>
        </p:nvSpPr>
        <p:spPr>
          <a:xfrm>
            <a:off x="777240" y="1892807"/>
            <a:ext cx="274320" cy="274320"/>
          </a:xfrm>
          <a:prstGeom prst="ellipse">
            <a:avLst/>
          </a:prstGeom>
          <a:solidFill>
            <a:srgbClr val="8C8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1783080"/>
            <a:ext cx="283464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Paralelepípedo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42316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36488C"/>
                </a:solidFill>
                <a:latin typeface="Segoe UI Black"/>
              </a:rPr>
              <a:t>ONDE SE ENCAIXA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1576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Ruas locais, tráfego leve, até 30 km/h; áreas de valor paisagístico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61188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0C7849"/>
                </a:solidFill>
                <a:latin typeface="Segoe UI Black"/>
              </a:rPr>
              <a:t>PONTOS FORTES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0448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Durável com rocha de boa qualidade; fácil de recompor; menor custo na simulação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80060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C0392B"/>
                </a:solidFill>
                <a:latin typeface="Segoe UI Black"/>
              </a:rPr>
              <a:t>PEDE ATENÇÃO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09320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Rocha resistente e peças no tamanho certo; superfície menos regular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79" y="1691640"/>
            <a:ext cx="3566160" cy="4343400"/>
          </a:xfrm>
          <a:prstGeom prst="roundRect">
            <a:avLst>
              <a:gd name="adj" fmla="val 5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5" name="Oval 14"/>
          <p:cNvSpPr/>
          <p:nvPr/>
        </p:nvSpPr>
        <p:spPr>
          <a:xfrm>
            <a:off x="4526279" y="1892807"/>
            <a:ext cx="274320" cy="274320"/>
          </a:xfrm>
          <a:prstGeom prst="ellipse">
            <a:avLst/>
          </a:prstGeom>
          <a:solidFill>
            <a:srgbClr val="B56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4892040" y="1783080"/>
            <a:ext cx="283464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Intertravado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79" y="242316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36488C"/>
                </a:solidFill>
                <a:latin typeface="Segoe UI Black"/>
              </a:rPr>
              <a:t>ONDE SE ENCAIXA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6279" y="271576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Ruas de bairro e coletoras, tráfego leve a moderado, até 40 km/h; praças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79" y="361188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0C7849"/>
                </a:solidFill>
                <a:latin typeface="Segoe UI Black"/>
              </a:rPr>
              <a:t>PONTOS FORTES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6279" y="3904488"/>
            <a:ext cx="32004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Execução rápida; peças reaproveitáveis; maior conforto térmico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79" y="480060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C0392B"/>
                </a:solidFill>
                <a:latin typeface="Segoe UI Black"/>
              </a:rPr>
              <a:t>PEDE ATENÇÃO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79" y="509320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Base e meio-fio bem feitos; blocos conforme norma; implantação um pouco mais cara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6719" y="1691640"/>
            <a:ext cx="3566160" cy="4343400"/>
          </a:xfrm>
          <a:prstGeom prst="roundRect">
            <a:avLst>
              <a:gd name="adj" fmla="val 5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4" name="Oval 23"/>
          <p:cNvSpPr/>
          <p:nvPr/>
        </p:nvSpPr>
        <p:spPr>
          <a:xfrm>
            <a:off x="8275319" y="1892807"/>
            <a:ext cx="274320" cy="274320"/>
          </a:xfrm>
          <a:prstGeom prst="ellipse">
            <a:avLst/>
          </a:prstGeom>
          <a:solidFill>
            <a:srgbClr val="2E2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8641080" y="1783080"/>
            <a:ext cx="283464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2000" b="0" i="0" noProof="0" dirty="0">
                <a:solidFill>
                  <a:srgbClr val="000F54"/>
                </a:solidFill>
                <a:latin typeface="Segoe UI Semibold"/>
              </a:rPr>
              <a:t>Asfalto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319" y="242316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36488C"/>
                </a:solidFill>
                <a:latin typeface="Segoe UI Black"/>
              </a:rPr>
              <a:t>ONDE SE ENCAIXA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271576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Avenidas e corredores, tráfego moderado a muito pesado, acima de 50 km/h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19" y="361188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0C7849"/>
                </a:solidFill>
                <a:latin typeface="Segoe UI Black"/>
              </a:rPr>
              <a:t>PONTOS FORTES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5319" y="390448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Superfície lisa e contínua; conforto e fluidez no tráfego intenso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5319" y="4800600"/>
            <a:ext cx="54864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C0392B"/>
                </a:solidFill>
                <a:latin typeface="Segoe UI Black"/>
              </a:rPr>
              <a:t>PEDE ATENÇÃO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75319" y="5093208"/>
            <a:ext cx="3200400" cy="868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26304D"/>
                </a:solidFill>
                <a:latin typeface="Segoe UI"/>
              </a:rPr>
              <a:t>Manutenção mais cara ao longo dos anos; mais quente; remendos após valas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Fluxograma Recomendatório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31/34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78808" y="1600200"/>
            <a:ext cx="3840480" cy="438912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4178808" y="1600200"/>
            <a:ext cx="384048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400" b="0" i="0" noProof="0" dirty="0">
                <a:solidFill>
                  <a:srgbClr val="FFFFFF"/>
                </a:solidFill>
                <a:latin typeface="Segoe UI Semibold"/>
              </a:rPr>
              <a:t>Qual a demanda de tráfego da via?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099048" y="2039112"/>
            <a:ext cx="0" cy="22860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965960" y="2267712"/>
            <a:ext cx="8138160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965960" y="2267712"/>
            <a:ext cx="0" cy="429768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623060" y="2322576"/>
            <a:ext cx="68580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1623060" y="2322576"/>
            <a:ext cx="68580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BAIXA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99048" y="2267712"/>
            <a:ext cx="0" cy="429768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56148" y="2322576"/>
            <a:ext cx="68580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5756148" y="2322576"/>
            <a:ext cx="68580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MÉDIA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104120" y="2267712"/>
            <a:ext cx="0" cy="429768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761220" y="2322576"/>
            <a:ext cx="68580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9761220" y="2322576"/>
            <a:ext cx="68580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ALTA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2697480"/>
            <a:ext cx="2651760" cy="658368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640080" y="2697480"/>
            <a:ext cx="2651760" cy="6583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Semibold"/>
              </a:rPr>
              <a:t>Há restrição orçamentária?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36008" y="2697480"/>
            <a:ext cx="2926080" cy="658368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4636008" y="2697480"/>
            <a:ext cx="2926080" cy="6583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Semibold"/>
              </a:rPr>
              <a:t>A via sofrerá intervenções futuras de saneamento?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78240" y="2697480"/>
            <a:ext cx="2651760" cy="658368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8778240" y="2697480"/>
            <a:ext cx="2651760" cy="6583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Semibold"/>
              </a:rPr>
              <a:t>Há restrições urbanísticas ao asfalto?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965960" y="3355848"/>
            <a:ext cx="0" cy="210312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188719" y="3566160"/>
            <a:ext cx="1554481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188719" y="3566160"/>
            <a:ext cx="0" cy="36576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37259" y="3602736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8" name="TextBox 27"/>
          <p:cNvSpPr txBox="1"/>
          <p:nvPr/>
        </p:nvSpPr>
        <p:spPr>
          <a:xfrm>
            <a:off x="937259" y="3602736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Sim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0059" y="393192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480059" y="393192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Paralelepípedo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743200" y="3566160"/>
            <a:ext cx="0" cy="36576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491740" y="3602736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2491740" y="3602736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Não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034540" y="393192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2034540" y="393192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Intertravado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0104120" y="3355848"/>
            <a:ext cx="0" cy="210312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9326880" y="3566160"/>
            <a:ext cx="1554480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326880" y="3566160"/>
            <a:ext cx="0" cy="36576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075420" y="3602736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0" name="TextBox 39"/>
          <p:cNvSpPr txBox="1"/>
          <p:nvPr/>
        </p:nvSpPr>
        <p:spPr>
          <a:xfrm>
            <a:off x="9075420" y="3602736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Sim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618220" y="393192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2" name="TextBox 41"/>
          <p:cNvSpPr txBox="1"/>
          <p:nvPr/>
        </p:nvSpPr>
        <p:spPr>
          <a:xfrm>
            <a:off x="8618220" y="393192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Intertravado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881360" y="3566160"/>
            <a:ext cx="0" cy="36576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0629900" y="3602736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5" name="TextBox 44"/>
          <p:cNvSpPr txBox="1"/>
          <p:nvPr/>
        </p:nvSpPr>
        <p:spPr>
          <a:xfrm>
            <a:off x="10629900" y="3602736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Não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172700" y="393192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47" name="TextBox 46"/>
          <p:cNvSpPr txBox="1"/>
          <p:nvPr/>
        </p:nvSpPr>
        <p:spPr>
          <a:xfrm>
            <a:off x="10172700" y="393192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Asfalto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3291839" y="2926080"/>
            <a:ext cx="1344169" cy="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726179" y="2798064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0" name="TextBox 49"/>
          <p:cNvSpPr txBox="1"/>
          <p:nvPr/>
        </p:nvSpPr>
        <p:spPr>
          <a:xfrm>
            <a:off x="3726179" y="2798064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Sim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099048" y="3355848"/>
            <a:ext cx="0" cy="530352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5847588" y="3483864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5847588" y="3483864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Não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636008" y="3886200"/>
            <a:ext cx="2926080" cy="658368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4636008" y="3886200"/>
            <a:ext cx="2926080" cy="6583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Semibold"/>
              </a:rPr>
              <a:t>Há necessidade de maior conforto térmico da via?</a:t>
            </a:r>
          </a:p>
        </p:txBody>
      </p:sp>
      <p:cxnSp>
        <p:nvCxnSpPr>
          <p:cNvPr id="56" name="Connector 55"/>
          <p:cNvCxnSpPr/>
          <p:nvPr/>
        </p:nvCxnSpPr>
        <p:spPr>
          <a:xfrm flipH="1">
            <a:off x="3840480" y="4215384"/>
            <a:ext cx="795528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3840480" y="3182112"/>
            <a:ext cx="0" cy="1033272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H="1">
            <a:off x="3291839" y="3182112"/>
            <a:ext cx="548641" cy="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973068" y="4087368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0" name="TextBox 59"/>
          <p:cNvSpPr txBox="1"/>
          <p:nvPr/>
        </p:nvSpPr>
        <p:spPr>
          <a:xfrm>
            <a:off x="3973068" y="4087368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Sim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7562088" y="4215384"/>
            <a:ext cx="621791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8183879" y="4215384"/>
            <a:ext cx="0" cy="402336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635240" y="4087368"/>
            <a:ext cx="45720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4" name="TextBox 63"/>
          <p:cNvSpPr txBox="1"/>
          <p:nvPr/>
        </p:nvSpPr>
        <p:spPr>
          <a:xfrm>
            <a:off x="7635240" y="4087368"/>
            <a:ext cx="45720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Não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857999" y="4617720"/>
            <a:ext cx="2651760" cy="548640"/>
          </a:xfrm>
          <a:prstGeom prst="roundRect">
            <a:avLst>
              <a:gd name="adj" fmla="val 12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66" name="TextBox 65"/>
          <p:cNvSpPr txBox="1"/>
          <p:nvPr/>
        </p:nvSpPr>
        <p:spPr>
          <a:xfrm>
            <a:off x="6857999" y="4617720"/>
            <a:ext cx="265176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300" b="0" i="0" noProof="0" dirty="0">
                <a:solidFill>
                  <a:srgbClr val="FFFFFF"/>
                </a:solidFill>
                <a:latin typeface="Segoe UI Semibold"/>
              </a:rPr>
              <a:t>Há restrição orçamentária?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8183879" y="5166360"/>
            <a:ext cx="0" cy="18288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6675120" y="5349240"/>
            <a:ext cx="3017520" cy="0"/>
          </a:xfrm>
          <a:prstGeom prst="line">
            <a:avLst/>
          </a:prstGeom>
          <a:ln w="19050">
            <a:solidFill>
              <a:srgbClr val="263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6675120" y="5349240"/>
            <a:ext cx="0" cy="32004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6423659" y="5376672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1" name="TextBox 70"/>
          <p:cNvSpPr txBox="1"/>
          <p:nvPr/>
        </p:nvSpPr>
        <p:spPr>
          <a:xfrm>
            <a:off x="6423659" y="5376672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Sim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5966459" y="566928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3" name="TextBox 72"/>
          <p:cNvSpPr txBox="1"/>
          <p:nvPr/>
        </p:nvSpPr>
        <p:spPr>
          <a:xfrm>
            <a:off x="5966459" y="566928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Paralelepípedo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8183879" y="5349240"/>
            <a:ext cx="0" cy="32004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7900415" y="5376672"/>
            <a:ext cx="566928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6" name="TextBox 75"/>
          <p:cNvSpPr txBox="1"/>
          <p:nvPr/>
        </p:nvSpPr>
        <p:spPr>
          <a:xfrm>
            <a:off x="7900415" y="5376672"/>
            <a:ext cx="56692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Parcial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7475219" y="566928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78" name="TextBox 77"/>
          <p:cNvSpPr txBox="1"/>
          <p:nvPr/>
        </p:nvSpPr>
        <p:spPr>
          <a:xfrm>
            <a:off x="7475219" y="566928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Intertravado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692640" y="5349240"/>
            <a:ext cx="0" cy="320040"/>
          </a:xfrm>
          <a:prstGeom prst="line">
            <a:avLst/>
          </a:prstGeom>
          <a:ln w="19050">
            <a:solidFill>
              <a:srgbClr val="26304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9441180" y="5376672"/>
            <a:ext cx="502920" cy="256032"/>
          </a:xfrm>
          <a:prstGeom prst="rect">
            <a:avLst/>
          </a:prstGeom>
          <a:solidFill>
            <a:srgbClr val="E4E7F0"/>
          </a:solidFill>
          <a:ln w="6350">
            <a:solidFill>
              <a:srgbClr val="C5CA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1" name="TextBox 80"/>
          <p:cNvSpPr txBox="1"/>
          <p:nvPr/>
        </p:nvSpPr>
        <p:spPr>
          <a:xfrm>
            <a:off x="9441180" y="5376672"/>
            <a:ext cx="502920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000" b="0" i="0" noProof="0" dirty="0">
                <a:solidFill>
                  <a:srgbClr val="000F54"/>
                </a:solidFill>
                <a:latin typeface="Segoe UI Semibold"/>
              </a:rPr>
              <a:t>Não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983980" y="5669280"/>
            <a:ext cx="1417320" cy="411480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3" name="TextBox 82"/>
          <p:cNvSpPr txBox="1"/>
          <p:nvPr/>
        </p:nvSpPr>
        <p:spPr>
          <a:xfrm>
            <a:off x="8983980" y="5669280"/>
            <a:ext cx="141732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Semibold"/>
              </a:rPr>
              <a:t>Asfalto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548640" y="4617720"/>
            <a:ext cx="4480560" cy="1463040"/>
          </a:xfrm>
          <a:prstGeom prst="roundRect">
            <a:avLst>
              <a:gd name="adj" fmla="val 8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5" name="TextBox 84"/>
          <p:cNvSpPr txBox="1"/>
          <p:nvPr/>
        </p:nvSpPr>
        <p:spPr>
          <a:xfrm>
            <a:off x="731520" y="4663440"/>
            <a:ext cx="4160520" cy="1371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000F54"/>
                </a:solidFill>
                <a:latin typeface="Segoe UI Semibold"/>
              </a:rPr>
              <a:t>Como ler: </a:t>
            </a:r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comece pelo tráfego e responda às perguntas. O resultado é uma recomendação, a ser confirmada no Estudo Técnico Preliminar com os demais critérios.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4640" y="73152"/>
            <a:ext cx="8915400" cy="1097280"/>
          </a:xfrm>
        </p:spPr>
        <p:txBody>
          <a:bodyPr wrap="square" anchor="ctr"/>
          <a:lstStyle/>
          <a:p>
            <a:pPr algn="r"/>
            <a:r>
              <a:rPr lang="pt-BR" sz="2400" b="0" noProof="0" dirty="0">
                <a:solidFill>
                  <a:srgbClr val="FFFFFF"/>
                </a:solidFill>
                <a:latin typeface="Segoe UI Semibold"/>
              </a:rPr>
              <a:t>Exemplo hipotético – aplicação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64808"/>
            <a:ext cx="64008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000" b="0" i="0" noProof="0" dirty="0">
                <a:solidFill>
                  <a:srgbClr val="9AA0B2"/>
                </a:solidFill>
                <a:latin typeface="Segoe UI"/>
              </a:rPr>
              <a:t>Nota Técnica nº 01/2026 · Pavimentação em vias urbanas · TCE-PI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78440" y="6464808"/>
            <a:ext cx="82296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000" b="0" i="0" noProof="0">
                <a:solidFill>
                  <a:srgbClr val="9AA0B2"/>
                </a:solidFill>
                <a:latin typeface="Segoe UI"/>
              </a:rPr>
              <a:t>32/34</a:t>
            </a:r>
            <a:endParaRPr lang="pt-BR" sz="1000" b="0" i="0" noProof="0" dirty="0">
              <a:solidFill>
                <a:srgbClr val="9AA0B2"/>
              </a:solidFill>
              <a:latin typeface="Segoe U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2103120"/>
            <a:ext cx="5440680" cy="3931920"/>
          </a:xfrm>
          <a:prstGeom prst="roundRect">
            <a:avLst>
              <a:gd name="adj" fmla="val 4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77240" y="2212848"/>
            <a:ext cx="381000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900" b="0" i="0" noProof="0" dirty="0">
                <a:solidFill>
                  <a:srgbClr val="000F54"/>
                </a:solidFill>
                <a:latin typeface="Segoe UI Semibold"/>
              </a:rPr>
              <a:t>Rua de bairro, residencial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935224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" y="2935224"/>
            <a:ext cx="329184" cy="329184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Black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2880360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 Semibold"/>
              </a:rPr>
              <a:t>Tráfego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3136391"/>
            <a:ext cx="4617720" cy="43891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carros dos moradores, pedestres e bicicletas: baixa demanda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648456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777240" y="3648456"/>
            <a:ext cx="329184" cy="329184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Black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593591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 Semibold"/>
              </a:rPr>
              <a:t>Redes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849624"/>
            <a:ext cx="4617720" cy="23698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Rede de esgoto prevista</a:t>
            </a:r>
            <a:r>
              <a:rPr lang="pt-BR" sz="1300" dirty="0">
                <a:solidFill>
                  <a:srgbClr val="26304D"/>
                </a:solidFill>
                <a:latin typeface="Segoe UI"/>
              </a:rPr>
              <a:t> para execução futura</a:t>
            </a:r>
            <a:endParaRPr lang="pt-BR" sz="1300" b="0" i="0" noProof="0" dirty="0">
              <a:solidFill>
                <a:srgbClr val="26304D"/>
              </a:solidFill>
              <a:latin typeface="Segoe UI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77240" y="4361688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777240" y="4361688"/>
            <a:ext cx="329184" cy="329184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Black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4440" y="4306824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 Semibold"/>
              </a:rPr>
              <a:t>Orçamento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562856"/>
            <a:ext cx="4617720" cy="43891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com restrição: paralelepípedo, com pedra de qualidade comprovada; sem restrição: intertravado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138928"/>
            <a:ext cx="4983480" cy="713232"/>
          </a:xfrm>
          <a:prstGeom prst="roundRect">
            <a:avLst>
              <a:gd name="adj" fmla="val 15000"/>
            </a:avLst>
          </a:prstGeom>
          <a:solidFill>
            <a:srgbClr val="0C7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914400" y="5261634"/>
            <a:ext cx="4754880" cy="4678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400" b="0" i="0" noProof="0" dirty="0">
                <a:solidFill>
                  <a:srgbClr val="FFFFFF"/>
                </a:solidFill>
                <a:latin typeface="Segoe UI Semibold"/>
              </a:rPr>
              <a:t>Resultado</a:t>
            </a:r>
            <a:r>
              <a:rPr lang="pt-BR" sz="1400" b="0" i="0" noProof="0">
                <a:solidFill>
                  <a:srgbClr val="FFFFFF"/>
                </a:solidFill>
                <a:latin typeface="Segoe UI Semibold"/>
              </a:rPr>
              <a:t>: pavimento </a:t>
            </a:r>
            <a:r>
              <a:rPr lang="pt-BR" sz="1400" b="0" i="0" noProof="0" dirty="0">
                <a:solidFill>
                  <a:srgbClr val="FFFFFF"/>
                </a:solidFill>
                <a:latin typeface="Segoe UI Semibold"/>
              </a:rPr>
              <a:t>modular, escolhido e justificado no ETP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2103120"/>
            <a:ext cx="5440680" cy="3931920"/>
          </a:xfrm>
          <a:prstGeom prst="roundRect">
            <a:avLst>
              <a:gd name="adj" fmla="val 4000"/>
            </a:avLst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6400800" y="2212848"/>
            <a:ext cx="381000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900" b="0" i="0" noProof="0" dirty="0">
                <a:solidFill>
                  <a:srgbClr val="000F54"/>
                </a:solidFill>
                <a:latin typeface="Segoe UI Semibold"/>
              </a:rPr>
              <a:t>Avenida com linha de ônibus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0" y="2935224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26" name="TextBox 25"/>
          <p:cNvSpPr txBox="1"/>
          <p:nvPr/>
        </p:nvSpPr>
        <p:spPr>
          <a:xfrm>
            <a:off x="6400800" y="2935224"/>
            <a:ext cx="329184" cy="329184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Black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0" y="2880360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 Semibold"/>
              </a:rPr>
              <a:t>Tráfego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4617720" cy="43891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ônibus, caminhões e velocidade acima de 50 km/h: alta demanda</a:t>
            </a:r>
          </a:p>
        </p:txBody>
      </p:sp>
      <p:sp>
        <p:nvSpPr>
          <p:cNvPr id="29" name="Oval 28"/>
          <p:cNvSpPr/>
          <p:nvPr/>
        </p:nvSpPr>
        <p:spPr>
          <a:xfrm>
            <a:off x="6400800" y="3648456"/>
            <a:ext cx="329184" cy="329184"/>
          </a:xfrm>
          <a:prstGeom prst="ellipse">
            <a:avLst/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6400800" y="3648456"/>
            <a:ext cx="329184" cy="329184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/>
            <a:r>
              <a:rPr lang="pt-BR" sz="1200" b="0" i="0" noProof="0" dirty="0">
                <a:solidFill>
                  <a:srgbClr val="FFFFFF"/>
                </a:solidFill>
                <a:latin typeface="Segoe UI Black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0" y="3593591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200" b="0" i="0" noProof="0" dirty="0">
                <a:solidFill>
                  <a:srgbClr val="6B7285"/>
                </a:solidFill>
                <a:latin typeface="Segoe UI Semibold"/>
              </a:rPr>
              <a:t>Restrição urbanística ao asfalto?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0" y="3849624"/>
            <a:ext cx="4617720" cy="43891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i="0" noProof="0" dirty="0">
                <a:solidFill>
                  <a:srgbClr val="26304D"/>
                </a:solidFill>
                <a:latin typeface="Segoe UI"/>
              </a:rPr>
              <a:t>nenhuma, neste exemplo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4343400"/>
            <a:ext cx="4983480" cy="685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3648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noProof="0" dirty="0"/>
          </a:p>
        </p:txBody>
      </p:sp>
      <p:sp>
        <p:nvSpPr>
          <p:cNvPr id="34" name="TextBox 33"/>
          <p:cNvSpPr txBox="1"/>
          <p:nvPr/>
        </p:nvSpPr>
        <p:spPr>
          <a:xfrm>
            <a:off x="6537960" y="4552417"/>
            <a:ext cx="4754880" cy="26776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pt-BR" sz="1500" b="0" i="0" noProof="0" dirty="0">
                <a:solidFill>
                  <a:srgbClr val="36488C"/>
                </a:solidFill>
                <a:latin typeface="Segoe UI Semibold"/>
              </a:rPr>
              <a:t>E aqui, </a:t>
            </a:r>
            <a:r>
              <a:rPr lang="pt-BR" sz="1500" b="0" i="0" noProof="0">
                <a:solidFill>
                  <a:srgbClr val="36488C"/>
                </a:solidFill>
                <a:latin typeface="Segoe UI Semibold"/>
              </a:rPr>
              <a:t>qual pavimento </a:t>
            </a:r>
            <a:r>
              <a:rPr lang="pt-BR" sz="1500" b="0" i="0" noProof="0" dirty="0">
                <a:solidFill>
                  <a:srgbClr val="36488C"/>
                </a:solidFill>
                <a:latin typeface="Segoe UI Semibold"/>
              </a:rPr>
              <a:t>você indicaria?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6400800" y="5138928"/>
            <a:ext cx="4983480" cy="713232"/>
            <a:chOff x="6400800" y="5138928"/>
            <a:chExt cx="4983480" cy="713232"/>
          </a:xfrm>
        </p:grpSpPr>
        <p:sp>
          <p:nvSpPr>
            <p:cNvPr id="36" name="Rounded Rectangle 35"/>
            <p:cNvSpPr/>
            <p:nvPr/>
          </p:nvSpPr>
          <p:spPr>
            <a:xfrm>
              <a:off x="6400800" y="5138928"/>
              <a:ext cx="4983480" cy="713232"/>
            </a:xfrm>
            <a:prstGeom prst="roundRect">
              <a:avLst>
                <a:gd name="adj" fmla="val 15000"/>
              </a:avLst>
            </a:prstGeom>
            <a:solidFill>
              <a:srgbClr val="0C784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7160" rtlCol="0" anchor="ctr"/>
            <a:lstStyle/>
            <a:p>
              <a:pPr algn="l"/>
              <a:r>
                <a:rPr lang="pt-BR" sz="1400" noProof="0" dirty="0">
                  <a:solidFill>
                    <a:srgbClr val="FFFFFF"/>
                  </a:solidFill>
                  <a:latin typeface="Segoe UI Semibold"/>
                </a:rPr>
                <a:t>Resultado: asfalto, a escolha adequada para essa via</a:t>
              </a:r>
            </a:p>
          </p:txBody>
        </p:sp>
      </p:grpSp>
      <p:pic>
        <p:nvPicPr>
          <p:cNvPr id="38" name="!!exrua">
            <a:extLst>
              <a:ext uri="{FF2B5EF4-FFF2-40B4-BE49-F238E27FC236}">
                <a16:creationId xmlns:a16="http://schemas.microsoft.com/office/drawing/2014/main" id="{047061E6-4506-C649-FC36-0DCB0D2BF8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7" r="26277"/>
          <a:stretch>
            <a:fillRect/>
          </a:stretch>
        </p:blipFill>
        <p:spPr>
          <a:xfrm>
            <a:off x="4902200" y="1905000"/>
            <a:ext cx="914400" cy="914400"/>
          </a:xfrm>
          <a:prstGeom prst="ellipse">
            <a:avLst/>
          </a:prstGeom>
          <a:ln w="38100">
            <a:solidFill>
              <a:srgbClr val="FFFFFF"/>
            </a:solidFill>
          </a:ln>
          <a:effectLst>
            <a:outerShdw blurRad="101600" dist="38100" dir="5400000" rotWithShape="0">
              <a:srgbClr val="000000">
                <a:alpha val="40000"/>
              </a:srgbClr>
            </a:outerShdw>
          </a:effectLst>
        </p:spPr>
      </p:pic>
      <p:pic>
        <p:nvPicPr>
          <p:cNvPr id="40" name="!!exavenida">
            <a:extLst>
              <a:ext uri="{FF2B5EF4-FFF2-40B4-BE49-F238E27FC236}">
                <a16:creationId xmlns:a16="http://schemas.microsoft.com/office/drawing/2014/main" id="{4CECE7EB-D2E5-126A-7FC2-20F6DDEB11B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9" r="7278"/>
          <a:stretch>
            <a:fillRect/>
          </a:stretch>
        </p:blipFill>
        <p:spPr>
          <a:xfrm>
            <a:off x="10528300" y="1905000"/>
            <a:ext cx="914400" cy="914400"/>
          </a:xfrm>
          <a:prstGeom prst="ellipse">
            <a:avLst/>
          </a:prstGeom>
          <a:ln w="38100">
            <a:solidFill>
              <a:srgbClr val="FFFFFF"/>
            </a:solidFill>
          </a:ln>
          <a:effectLst>
            <a:outerShdw blurRad="101600" dist="38100" dir="54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!!ramoI">
            <a:extLst>
              <a:ext uri="{FF2B5EF4-FFF2-40B4-BE49-F238E27FC236}">
                <a16:creationId xmlns:a16="http://schemas.microsoft.com/office/drawing/2014/main" id="{81D15C4C-543E-61D9-59C8-17282F99FE8A}"/>
              </a:ext>
            </a:extLst>
          </p:cNvPr>
          <p:cNvSpPr/>
          <p:nvPr/>
        </p:nvSpPr>
        <p:spPr>
          <a:xfrm>
            <a:off x="7810500" y="3562350"/>
            <a:ext cx="1841501" cy="495301"/>
          </a:xfrm>
          <a:custGeom>
            <a:avLst/>
            <a:gdLst/>
            <a:ahLst/>
            <a:cxnLst/>
            <a:rect l="0" t="0" r="0" b="0"/>
            <a:pathLst>
              <a:path w="1841501" h="495301">
                <a:moveTo>
                  <a:pt x="0" y="495300"/>
                </a:moveTo>
                <a:lnTo>
                  <a:pt x="82798" y="495300"/>
                </a:lnTo>
                <a:lnTo>
                  <a:pt x="159941" y="495300"/>
                </a:lnTo>
                <a:lnTo>
                  <a:pt x="231725" y="495300"/>
                </a:lnTo>
                <a:lnTo>
                  <a:pt x="298450" y="495300"/>
                </a:lnTo>
                <a:lnTo>
                  <a:pt x="360412" y="495300"/>
                </a:lnTo>
                <a:lnTo>
                  <a:pt x="417909" y="495300"/>
                </a:lnTo>
                <a:lnTo>
                  <a:pt x="471239" y="495300"/>
                </a:lnTo>
                <a:lnTo>
                  <a:pt x="520700" y="495300"/>
                </a:lnTo>
                <a:lnTo>
                  <a:pt x="566589" y="495300"/>
                </a:lnTo>
                <a:lnTo>
                  <a:pt x="609203" y="495300"/>
                </a:lnTo>
                <a:lnTo>
                  <a:pt x="648841" y="495300"/>
                </a:lnTo>
                <a:lnTo>
                  <a:pt x="685800" y="495300"/>
                </a:lnTo>
                <a:lnTo>
                  <a:pt x="720378" y="495300"/>
                </a:lnTo>
                <a:lnTo>
                  <a:pt x="752872" y="495300"/>
                </a:lnTo>
                <a:lnTo>
                  <a:pt x="783580" y="495300"/>
                </a:lnTo>
                <a:lnTo>
                  <a:pt x="812800" y="495300"/>
                </a:lnTo>
                <a:lnTo>
                  <a:pt x="840829" y="495300"/>
                </a:lnTo>
                <a:lnTo>
                  <a:pt x="867966" y="495300"/>
                </a:lnTo>
                <a:lnTo>
                  <a:pt x="894507" y="495300"/>
                </a:lnTo>
                <a:lnTo>
                  <a:pt x="920750" y="495300"/>
                </a:lnTo>
                <a:lnTo>
                  <a:pt x="946993" y="495300"/>
                </a:lnTo>
                <a:lnTo>
                  <a:pt x="973534" y="495300"/>
                </a:lnTo>
                <a:lnTo>
                  <a:pt x="1000671" y="495300"/>
                </a:lnTo>
                <a:lnTo>
                  <a:pt x="1028700" y="495300"/>
                </a:lnTo>
                <a:lnTo>
                  <a:pt x="1057920" y="495300"/>
                </a:lnTo>
                <a:lnTo>
                  <a:pt x="1088628" y="495300"/>
                </a:lnTo>
                <a:lnTo>
                  <a:pt x="1121122" y="495300"/>
                </a:lnTo>
                <a:lnTo>
                  <a:pt x="1155700" y="495300"/>
                </a:lnTo>
                <a:lnTo>
                  <a:pt x="1192659" y="495300"/>
                </a:lnTo>
                <a:lnTo>
                  <a:pt x="1232297" y="495300"/>
                </a:lnTo>
                <a:lnTo>
                  <a:pt x="1274911" y="495300"/>
                </a:lnTo>
                <a:lnTo>
                  <a:pt x="1320800" y="495300"/>
                </a:lnTo>
                <a:lnTo>
                  <a:pt x="1370261" y="495300"/>
                </a:lnTo>
                <a:lnTo>
                  <a:pt x="1423591" y="495300"/>
                </a:lnTo>
                <a:lnTo>
                  <a:pt x="1481088" y="495300"/>
                </a:lnTo>
                <a:lnTo>
                  <a:pt x="1543050" y="495300"/>
                </a:lnTo>
                <a:lnTo>
                  <a:pt x="1609775" y="495300"/>
                </a:lnTo>
                <a:lnTo>
                  <a:pt x="1681559" y="495300"/>
                </a:lnTo>
                <a:lnTo>
                  <a:pt x="1758702" y="495300"/>
                </a:lnTo>
                <a:lnTo>
                  <a:pt x="1841500" y="495300"/>
                </a:lnTo>
                <a:lnTo>
                  <a:pt x="1841500" y="0"/>
                </a:lnTo>
                <a:lnTo>
                  <a:pt x="1758702" y="0"/>
                </a:lnTo>
                <a:lnTo>
                  <a:pt x="1681559" y="0"/>
                </a:lnTo>
                <a:lnTo>
                  <a:pt x="1609775" y="0"/>
                </a:lnTo>
                <a:lnTo>
                  <a:pt x="1543050" y="0"/>
                </a:lnTo>
                <a:lnTo>
                  <a:pt x="1481088" y="0"/>
                </a:lnTo>
                <a:lnTo>
                  <a:pt x="1423591" y="0"/>
                </a:lnTo>
                <a:lnTo>
                  <a:pt x="1370261" y="0"/>
                </a:lnTo>
                <a:lnTo>
                  <a:pt x="1320800" y="0"/>
                </a:lnTo>
                <a:lnTo>
                  <a:pt x="1274911" y="0"/>
                </a:lnTo>
                <a:lnTo>
                  <a:pt x="1232297" y="0"/>
                </a:lnTo>
                <a:lnTo>
                  <a:pt x="1192659" y="0"/>
                </a:lnTo>
                <a:lnTo>
                  <a:pt x="1155700" y="0"/>
                </a:lnTo>
                <a:lnTo>
                  <a:pt x="1121122" y="0"/>
                </a:lnTo>
                <a:lnTo>
                  <a:pt x="1088628" y="0"/>
                </a:lnTo>
                <a:lnTo>
                  <a:pt x="1057920" y="0"/>
                </a:lnTo>
                <a:lnTo>
                  <a:pt x="1028700" y="0"/>
                </a:lnTo>
                <a:lnTo>
                  <a:pt x="1000671" y="0"/>
                </a:lnTo>
                <a:lnTo>
                  <a:pt x="973534" y="0"/>
                </a:lnTo>
                <a:lnTo>
                  <a:pt x="946993" y="0"/>
                </a:lnTo>
                <a:lnTo>
                  <a:pt x="920750" y="0"/>
                </a:lnTo>
                <a:lnTo>
                  <a:pt x="894507" y="0"/>
                </a:lnTo>
                <a:lnTo>
                  <a:pt x="867966" y="0"/>
                </a:lnTo>
                <a:lnTo>
                  <a:pt x="840829" y="0"/>
                </a:lnTo>
                <a:lnTo>
                  <a:pt x="812800" y="0"/>
                </a:lnTo>
                <a:lnTo>
                  <a:pt x="783580" y="0"/>
                </a:lnTo>
                <a:lnTo>
                  <a:pt x="752872" y="0"/>
                </a:lnTo>
                <a:lnTo>
                  <a:pt x="720378" y="0"/>
                </a:lnTo>
                <a:lnTo>
                  <a:pt x="685800" y="0"/>
                </a:lnTo>
                <a:lnTo>
                  <a:pt x="648841" y="0"/>
                </a:lnTo>
                <a:lnTo>
                  <a:pt x="609203" y="0"/>
                </a:lnTo>
                <a:lnTo>
                  <a:pt x="566589" y="0"/>
                </a:lnTo>
                <a:lnTo>
                  <a:pt x="520700" y="0"/>
                </a:lnTo>
                <a:lnTo>
                  <a:pt x="471239" y="0"/>
                </a:lnTo>
                <a:lnTo>
                  <a:pt x="417909" y="0"/>
                </a:lnTo>
                <a:lnTo>
                  <a:pt x="360412" y="0"/>
                </a:lnTo>
                <a:lnTo>
                  <a:pt x="298450" y="0"/>
                </a:lnTo>
                <a:lnTo>
                  <a:pt x="231725" y="0"/>
                </a:lnTo>
                <a:lnTo>
                  <a:pt x="159941" y="0"/>
                </a:lnTo>
                <a:lnTo>
                  <a:pt x="82798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!!ramoP">
            <a:extLst>
              <a:ext uri="{FF2B5EF4-FFF2-40B4-BE49-F238E27FC236}">
                <a16:creationId xmlns:a16="http://schemas.microsoft.com/office/drawing/2014/main" id="{BE557CB2-C24B-C3ED-03B7-4805E81ABC14}"/>
              </a:ext>
            </a:extLst>
          </p:cNvPr>
          <p:cNvSpPr/>
          <p:nvPr/>
        </p:nvSpPr>
        <p:spPr>
          <a:xfrm>
            <a:off x="7799655" y="1594088"/>
            <a:ext cx="1863191" cy="2463325"/>
          </a:xfrm>
          <a:custGeom>
            <a:avLst/>
            <a:gdLst/>
            <a:ahLst/>
            <a:cxnLst/>
            <a:rect l="0" t="0" r="0" b="0"/>
            <a:pathLst>
              <a:path w="1863191" h="2463325">
                <a:moveTo>
                  <a:pt x="21690" y="2463324"/>
                </a:moveTo>
                <a:lnTo>
                  <a:pt x="127487" y="2457609"/>
                </a:lnTo>
                <a:lnTo>
                  <a:pt x="228763" y="2442408"/>
                </a:lnTo>
                <a:lnTo>
                  <a:pt x="325027" y="2417874"/>
                </a:lnTo>
                <a:lnTo>
                  <a:pt x="415651" y="2384443"/>
                </a:lnTo>
                <a:lnTo>
                  <a:pt x="500033" y="2342864"/>
                </a:lnTo>
                <a:lnTo>
                  <a:pt x="577753" y="2294139"/>
                </a:lnTo>
                <a:lnTo>
                  <a:pt x="648680" y="2239395"/>
                </a:lnTo>
                <a:lnTo>
                  <a:pt x="712984" y="2179741"/>
                </a:lnTo>
                <a:lnTo>
                  <a:pt x="771083" y="2116162"/>
                </a:lnTo>
                <a:lnTo>
                  <a:pt x="823541" y="2049476"/>
                </a:lnTo>
                <a:lnTo>
                  <a:pt x="870993" y="1980336"/>
                </a:lnTo>
                <a:lnTo>
                  <a:pt x="914080" y="1909260"/>
                </a:lnTo>
                <a:lnTo>
                  <a:pt x="953408" y="1836673"/>
                </a:lnTo>
                <a:lnTo>
                  <a:pt x="989543" y="1762938"/>
                </a:lnTo>
                <a:lnTo>
                  <a:pt x="1022996" y="1688388"/>
                </a:lnTo>
                <a:lnTo>
                  <a:pt x="1054229" y="1613339"/>
                </a:lnTo>
                <a:lnTo>
                  <a:pt x="1083669" y="1538112"/>
                </a:lnTo>
                <a:lnTo>
                  <a:pt x="1111699" y="1463032"/>
                </a:lnTo>
                <a:lnTo>
                  <a:pt x="1138672" y="1388437"/>
                </a:lnTo>
                <a:lnTo>
                  <a:pt x="1164916" y="1314679"/>
                </a:lnTo>
                <a:lnTo>
                  <a:pt x="1190726" y="1242129"/>
                </a:lnTo>
                <a:lnTo>
                  <a:pt x="1216374" y="1171172"/>
                </a:lnTo>
                <a:lnTo>
                  <a:pt x="1242100" y="1102206"/>
                </a:lnTo>
                <a:lnTo>
                  <a:pt x="1268116" y="1035645"/>
                </a:lnTo>
                <a:lnTo>
                  <a:pt x="1294591" y="971909"/>
                </a:lnTo>
                <a:lnTo>
                  <a:pt x="1321659" y="911417"/>
                </a:lnTo>
                <a:lnTo>
                  <a:pt x="1349402" y="854575"/>
                </a:lnTo>
                <a:lnTo>
                  <a:pt x="1377852" y="801758"/>
                </a:lnTo>
                <a:lnTo>
                  <a:pt x="1406997" y="753281"/>
                </a:lnTo>
                <a:lnTo>
                  <a:pt x="1436791" y="709362"/>
                </a:lnTo>
                <a:lnTo>
                  <a:pt x="1467196" y="670086"/>
                </a:lnTo>
                <a:lnTo>
                  <a:pt x="1498240" y="635375"/>
                </a:lnTo>
                <a:lnTo>
                  <a:pt x="1530104" y="604981"/>
                </a:lnTo>
                <a:lnTo>
                  <a:pt x="1563211" y="578534"/>
                </a:lnTo>
                <a:lnTo>
                  <a:pt x="1598289" y="555645"/>
                </a:lnTo>
                <a:lnTo>
                  <a:pt x="1636351" y="536050"/>
                </a:lnTo>
                <a:lnTo>
                  <a:pt x="1678597" y="519737"/>
                </a:lnTo>
                <a:lnTo>
                  <a:pt x="1726248" y="507010"/>
                </a:lnTo>
                <a:lnTo>
                  <a:pt x="1780392" y="498454"/>
                </a:lnTo>
                <a:lnTo>
                  <a:pt x="1863190" y="494824"/>
                </a:lnTo>
                <a:lnTo>
                  <a:pt x="1841500" y="0"/>
                </a:lnTo>
                <a:lnTo>
                  <a:pt x="1758702" y="3629"/>
                </a:lnTo>
                <a:lnTo>
                  <a:pt x="1658561" y="16357"/>
                </a:lnTo>
                <a:lnTo>
                  <a:pt x="1562643" y="38202"/>
                </a:lnTo>
                <a:lnTo>
                  <a:pt x="1471439" y="69010"/>
                </a:lnTo>
                <a:lnTo>
                  <a:pt x="1385577" y="108347"/>
                </a:lnTo>
                <a:lnTo>
                  <a:pt x="1305660" y="155463"/>
                </a:lnTo>
                <a:lnTo>
                  <a:pt x="1232107" y="209355"/>
                </a:lnTo>
                <a:lnTo>
                  <a:pt x="1165050" y="268897"/>
                </a:lnTo>
                <a:lnTo>
                  <a:pt x="1104317" y="332980"/>
                </a:lnTo>
                <a:lnTo>
                  <a:pt x="1049492" y="400619"/>
                </a:lnTo>
                <a:lnTo>
                  <a:pt x="1000011" y="470995"/>
                </a:lnTo>
                <a:lnTo>
                  <a:pt x="955238" y="543458"/>
                </a:lnTo>
                <a:lnTo>
                  <a:pt x="914532" y="617486"/>
                </a:lnTo>
                <a:lnTo>
                  <a:pt x="877287" y="692657"/>
                </a:lnTo>
                <a:lnTo>
                  <a:pt x="842938" y="768607"/>
                </a:lnTo>
                <a:lnTo>
                  <a:pt x="810974" y="845003"/>
                </a:lnTo>
                <a:lnTo>
                  <a:pt x="780931" y="921527"/>
                </a:lnTo>
                <a:lnTo>
                  <a:pt x="752385" y="997862"/>
                </a:lnTo>
                <a:lnTo>
                  <a:pt x="724950" y="1073680"/>
                </a:lnTo>
                <a:lnTo>
                  <a:pt x="698274" y="1148645"/>
                </a:lnTo>
                <a:lnTo>
                  <a:pt x="672031" y="1222402"/>
                </a:lnTo>
                <a:lnTo>
                  <a:pt x="645923" y="1294583"/>
                </a:lnTo>
                <a:lnTo>
                  <a:pt x="619680" y="1364802"/>
                </a:lnTo>
                <a:lnTo>
                  <a:pt x="593061" y="1432661"/>
                </a:lnTo>
                <a:lnTo>
                  <a:pt x="565855" y="1497745"/>
                </a:lnTo>
                <a:lnTo>
                  <a:pt x="537890" y="1559636"/>
                </a:lnTo>
                <a:lnTo>
                  <a:pt x="509037" y="1617914"/>
                </a:lnTo>
                <a:lnTo>
                  <a:pt x="479210" y="1672172"/>
                </a:lnTo>
                <a:lnTo>
                  <a:pt x="448379" y="1722036"/>
                </a:lnTo>
                <a:lnTo>
                  <a:pt x="416555" y="1767191"/>
                </a:lnTo>
                <a:lnTo>
                  <a:pt x="383784" y="1807419"/>
                </a:lnTo>
                <a:lnTo>
                  <a:pt x="350106" y="1842635"/>
                </a:lnTo>
                <a:lnTo>
                  <a:pt x="315489" y="1872917"/>
                </a:lnTo>
                <a:lnTo>
                  <a:pt x="279756" y="1898512"/>
                </a:lnTo>
                <a:lnTo>
                  <a:pt x="242481" y="1919792"/>
                </a:lnTo>
                <a:lnTo>
                  <a:pt x="202939" y="1937145"/>
                </a:lnTo>
                <a:lnTo>
                  <a:pt x="160114" y="1950835"/>
                </a:lnTo>
                <a:lnTo>
                  <a:pt x="112809" y="1960873"/>
                </a:lnTo>
                <a:lnTo>
                  <a:pt x="59799" y="1966956"/>
                </a:lnTo>
                <a:lnTo>
                  <a:pt x="0" y="1968500"/>
                </a:lnTo>
                <a:close/>
              </a:path>
            </a:pathLst>
          </a:custGeom>
          <a:blipFill>
            <a:blip r:embed="rId4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!!ramoA">
            <a:extLst>
              <a:ext uri="{FF2B5EF4-FFF2-40B4-BE49-F238E27FC236}">
                <a16:creationId xmlns:a16="http://schemas.microsoft.com/office/drawing/2014/main" id="{E00A342B-15C1-5053-81DC-7950A2D59D39}"/>
              </a:ext>
            </a:extLst>
          </p:cNvPr>
          <p:cNvSpPr/>
          <p:nvPr/>
        </p:nvSpPr>
        <p:spPr>
          <a:xfrm>
            <a:off x="7800703" y="3562544"/>
            <a:ext cx="1861095" cy="2272913"/>
          </a:xfrm>
          <a:custGeom>
            <a:avLst/>
            <a:gdLst/>
            <a:ahLst/>
            <a:cxnLst/>
            <a:rect l="0" t="0" r="0" b="0"/>
            <a:pathLst>
              <a:path w="1861095" h="2272913">
                <a:moveTo>
                  <a:pt x="0" y="494912"/>
                </a:moveTo>
                <a:lnTo>
                  <a:pt x="61974" y="496484"/>
                </a:lnTo>
                <a:lnTo>
                  <a:pt x="117104" y="502339"/>
                </a:lnTo>
                <a:lnTo>
                  <a:pt x="166273" y="511901"/>
                </a:lnTo>
                <a:lnTo>
                  <a:pt x="210509" y="524788"/>
                </a:lnTo>
                <a:lnTo>
                  <a:pt x="250886" y="540863"/>
                </a:lnTo>
                <a:lnTo>
                  <a:pt x="288403" y="560226"/>
                </a:lnTo>
                <a:lnTo>
                  <a:pt x="323871" y="583141"/>
                </a:lnTo>
                <a:lnTo>
                  <a:pt x="357860" y="609927"/>
                </a:lnTo>
                <a:lnTo>
                  <a:pt x="390709" y="640859"/>
                </a:lnTo>
                <a:lnTo>
                  <a:pt x="422582" y="676101"/>
                </a:lnTo>
                <a:lnTo>
                  <a:pt x="453533" y="715676"/>
                </a:lnTo>
                <a:lnTo>
                  <a:pt x="483577" y="759481"/>
                </a:lnTo>
                <a:lnTo>
                  <a:pt x="512725" y="807306"/>
                </a:lnTo>
                <a:lnTo>
                  <a:pt x="541019" y="858869"/>
                </a:lnTo>
                <a:lnTo>
                  <a:pt x="568536" y="913839"/>
                </a:lnTo>
                <a:lnTo>
                  <a:pt x="595400" y="971861"/>
                </a:lnTo>
                <a:lnTo>
                  <a:pt x="621774" y="1032572"/>
                </a:lnTo>
                <a:lnTo>
                  <a:pt x="647857" y="1095605"/>
                </a:lnTo>
                <a:lnTo>
                  <a:pt x="673887" y="1160605"/>
                </a:lnTo>
                <a:lnTo>
                  <a:pt x="700131" y="1227224"/>
                </a:lnTo>
                <a:lnTo>
                  <a:pt x="726885" y="1295130"/>
                </a:lnTo>
                <a:lnTo>
                  <a:pt x="754479" y="1364002"/>
                </a:lnTo>
                <a:lnTo>
                  <a:pt x="783271" y="1433530"/>
                </a:lnTo>
                <a:lnTo>
                  <a:pt x="813656" y="1503412"/>
                </a:lnTo>
                <a:lnTo>
                  <a:pt x="846067" y="1573347"/>
                </a:lnTo>
                <a:lnTo>
                  <a:pt x="880976" y="1643022"/>
                </a:lnTo>
                <a:lnTo>
                  <a:pt x="918900" y="1712100"/>
                </a:lnTo>
                <a:lnTo>
                  <a:pt x="960392" y="1780198"/>
                </a:lnTo>
                <a:lnTo>
                  <a:pt x="1006038" y="1846858"/>
                </a:lnTo>
                <a:lnTo>
                  <a:pt x="1056418" y="1911518"/>
                </a:lnTo>
                <a:lnTo>
                  <a:pt x="1112072" y="1973486"/>
                </a:lnTo>
                <a:lnTo>
                  <a:pt x="1173431" y="2031933"/>
                </a:lnTo>
                <a:lnTo>
                  <a:pt x="1240754" y="2085917"/>
                </a:lnTo>
                <a:lnTo>
                  <a:pt x="1314065" y="2134451"/>
                </a:lnTo>
                <a:lnTo>
                  <a:pt x="1393147" y="2176605"/>
                </a:lnTo>
                <a:lnTo>
                  <a:pt x="1477598" y="2211613"/>
                </a:lnTo>
                <a:lnTo>
                  <a:pt x="1566938" y="2238945"/>
                </a:lnTo>
                <a:lnTo>
                  <a:pt x="1660735" y="2258315"/>
                </a:lnTo>
                <a:lnTo>
                  <a:pt x="1758702" y="2269634"/>
                </a:lnTo>
                <a:lnTo>
                  <a:pt x="1841500" y="2272912"/>
                </a:lnTo>
                <a:lnTo>
                  <a:pt x="1861094" y="1778000"/>
                </a:lnTo>
                <a:lnTo>
                  <a:pt x="1778296" y="1774722"/>
                </a:lnTo>
                <a:lnTo>
                  <a:pt x="1721978" y="1766816"/>
                </a:lnTo>
                <a:lnTo>
                  <a:pt x="1672205" y="1754960"/>
                </a:lnTo>
                <a:lnTo>
                  <a:pt x="1628096" y="1739731"/>
                </a:lnTo>
                <a:lnTo>
                  <a:pt x="1588623" y="1721510"/>
                </a:lnTo>
                <a:lnTo>
                  <a:pt x="1552711" y="1700434"/>
                </a:lnTo>
                <a:lnTo>
                  <a:pt x="1519361" y="1676404"/>
                </a:lnTo>
                <a:lnTo>
                  <a:pt x="1487763" y="1649155"/>
                </a:lnTo>
                <a:lnTo>
                  <a:pt x="1457345" y="1618369"/>
                </a:lnTo>
                <a:lnTo>
                  <a:pt x="1427770" y="1583769"/>
                </a:lnTo>
                <a:lnTo>
                  <a:pt x="1398874" y="1545193"/>
                </a:lnTo>
                <a:lnTo>
                  <a:pt x="1370602" y="1502618"/>
                </a:lnTo>
                <a:lnTo>
                  <a:pt x="1342939" y="1456146"/>
                </a:lnTo>
                <a:lnTo>
                  <a:pt x="1315875" y="1405987"/>
                </a:lnTo>
                <a:lnTo>
                  <a:pt x="1289367" y="1352425"/>
                </a:lnTo>
                <a:lnTo>
                  <a:pt x="1263338" y="1295788"/>
                </a:lnTo>
                <a:lnTo>
                  <a:pt x="1237665" y="1236432"/>
                </a:lnTo>
                <a:lnTo>
                  <a:pt x="1212184" y="1174721"/>
                </a:lnTo>
                <a:lnTo>
                  <a:pt x="1186696" y="1111021"/>
                </a:lnTo>
                <a:lnTo>
                  <a:pt x="1160963" y="1045688"/>
                </a:lnTo>
                <a:lnTo>
                  <a:pt x="1134720" y="979069"/>
                </a:lnTo>
                <a:lnTo>
                  <a:pt x="1107668" y="911496"/>
                </a:lnTo>
                <a:lnTo>
                  <a:pt x="1079479" y="843291"/>
                </a:lnTo>
                <a:lnTo>
                  <a:pt x="1049794" y="774763"/>
                </a:lnTo>
                <a:lnTo>
                  <a:pt x="1018218" y="706214"/>
                </a:lnTo>
                <a:lnTo>
                  <a:pt x="984319" y="637947"/>
                </a:lnTo>
                <a:lnTo>
                  <a:pt x="947624" y="570272"/>
                </a:lnTo>
                <a:lnTo>
                  <a:pt x="907617" y="503527"/>
                </a:lnTo>
                <a:lnTo>
                  <a:pt x="863743" y="438096"/>
                </a:lnTo>
                <a:lnTo>
                  <a:pt x="815418" y="374436"/>
                </a:lnTo>
                <a:lnTo>
                  <a:pt x="762062" y="313110"/>
                </a:lnTo>
                <a:lnTo>
                  <a:pt x="703134" y="254809"/>
                </a:lnTo>
                <a:lnTo>
                  <a:pt x="638202" y="200363"/>
                </a:lnTo>
                <a:lnTo>
                  <a:pt x="567010" y="150713"/>
                </a:lnTo>
                <a:lnTo>
                  <a:pt x="489532" y="106846"/>
                </a:lnTo>
                <a:lnTo>
                  <a:pt x="405985" y="69692"/>
                </a:lnTo>
                <a:lnTo>
                  <a:pt x="316771" y="40019"/>
                </a:lnTo>
                <a:lnTo>
                  <a:pt x="222371" y="18354"/>
                </a:lnTo>
                <a:lnTo>
                  <a:pt x="123216" y="4985"/>
                </a:lnTo>
                <a:lnTo>
                  <a:pt x="19594" y="0"/>
                </a:ln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!!troncoP">
            <a:extLst>
              <a:ext uri="{FF2B5EF4-FFF2-40B4-BE49-F238E27FC236}">
                <a16:creationId xmlns:a16="http://schemas.microsoft.com/office/drawing/2014/main" id="{533EE1E8-2B03-5572-083F-5080CC9EB58C}"/>
              </a:ext>
            </a:extLst>
          </p:cNvPr>
          <p:cNvSpPr/>
          <p:nvPr/>
        </p:nvSpPr>
        <p:spPr>
          <a:xfrm>
            <a:off x="381000" y="3460750"/>
            <a:ext cx="2552700" cy="6985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!!troncoI">
            <a:extLst>
              <a:ext uri="{FF2B5EF4-FFF2-40B4-BE49-F238E27FC236}">
                <a16:creationId xmlns:a16="http://schemas.microsoft.com/office/drawing/2014/main" id="{74668243-DF4B-04D6-1BB2-A3AC7EAF4FDD}"/>
              </a:ext>
            </a:extLst>
          </p:cNvPr>
          <p:cNvSpPr/>
          <p:nvPr/>
        </p:nvSpPr>
        <p:spPr>
          <a:xfrm>
            <a:off x="2921000" y="3460750"/>
            <a:ext cx="2552700" cy="6985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!!troncoA">
            <a:extLst>
              <a:ext uri="{FF2B5EF4-FFF2-40B4-BE49-F238E27FC236}">
                <a16:creationId xmlns:a16="http://schemas.microsoft.com/office/drawing/2014/main" id="{0EC0141D-CF74-7E5C-3E77-9A9311AA75B3}"/>
              </a:ext>
            </a:extLst>
          </p:cNvPr>
          <p:cNvSpPr/>
          <p:nvPr/>
        </p:nvSpPr>
        <p:spPr>
          <a:xfrm>
            <a:off x="5461000" y="3460750"/>
            <a:ext cx="2552700" cy="6985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!!kick">
            <a:extLst>
              <a:ext uri="{FF2B5EF4-FFF2-40B4-BE49-F238E27FC236}">
                <a16:creationId xmlns:a16="http://schemas.microsoft.com/office/drawing/2014/main" id="{9F51DA3C-6541-6131-0E85-A240900BECB1}"/>
              </a:ext>
            </a:extLst>
          </p:cNvPr>
          <p:cNvSpPr txBox="1"/>
          <p:nvPr/>
        </p:nvSpPr>
        <p:spPr>
          <a:xfrm>
            <a:off x="439078" y="304800"/>
            <a:ext cx="2413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2400" dirty="0">
                <a:solidFill>
                  <a:srgbClr val="F1C130"/>
                </a:solidFill>
                <a:latin typeface="Segoe UI Black" panose="020B0A02040204020203" pitchFamily="34" charset="0"/>
              </a:rPr>
              <a:t>CONCLUSÃO</a:t>
            </a:r>
          </a:p>
        </p:txBody>
      </p:sp>
      <p:sp>
        <p:nvSpPr>
          <p:cNvPr id="9" name="!!tit">
            <a:extLst>
              <a:ext uri="{FF2B5EF4-FFF2-40B4-BE49-F238E27FC236}">
                <a16:creationId xmlns:a16="http://schemas.microsoft.com/office/drawing/2014/main" id="{4B413D3C-50AB-EAC2-6552-94445DA5FBCF}"/>
              </a:ext>
            </a:extLst>
          </p:cNvPr>
          <p:cNvSpPr txBox="1"/>
          <p:nvPr/>
        </p:nvSpPr>
        <p:spPr>
          <a:xfrm>
            <a:off x="439078" y="940784"/>
            <a:ext cx="8890000" cy="584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3400" dirty="0">
                <a:solidFill>
                  <a:srgbClr val="FFFFFF"/>
                </a:solidFill>
                <a:latin typeface="Segoe UI Black" panose="020B0A02040204020203" pitchFamily="34" charset="0"/>
              </a:rPr>
              <a:t>Antes de pavimentar, sete perguntas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AD4CB292-383A-906F-E99C-57527B8B3229}"/>
              </a:ext>
            </a:extLst>
          </p:cNvPr>
          <p:cNvCxnSpPr/>
          <p:nvPr/>
        </p:nvCxnSpPr>
        <p:spPr>
          <a:xfrm flipV="1">
            <a:off x="1206500" y="33782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4FC2401D-A45B-4A9E-27AC-82D55D4DB0D7}"/>
              </a:ext>
            </a:extLst>
          </p:cNvPr>
          <p:cNvSpPr/>
          <p:nvPr/>
        </p:nvSpPr>
        <p:spPr>
          <a:xfrm>
            <a:off x="9652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1</a:t>
            </a:r>
          </a:p>
        </p:txBody>
      </p:sp>
      <p:sp>
        <p:nvSpPr>
          <p:cNvPr id="12" name="!!lab0">
            <a:extLst>
              <a:ext uri="{FF2B5EF4-FFF2-40B4-BE49-F238E27FC236}">
                <a16:creationId xmlns:a16="http://schemas.microsoft.com/office/drawing/2014/main" id="{2E4A19F4-9CE4-9BBD-FF24-800D57A7B036}"/>
              </a:ext>
            </a:extLst>
          </p:cNvPr>
          <p:cNvSpPr txBox="1"/>
          <p:nvPr/>
        </p:nvSpPr>
        <p:spPr>
          <a:xfrm>
            <a:off x="444500" y="2946400"/>
            <a:ext cx="1524000" cy="4318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Custo</a:t>
            </a:r>
          </a:p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na vida útil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FF3A9FB6-2F71-FEBF-3EFD-AA49FD172CE5}"/>
              </a:ext>
            </a:extLst>
          </p:cNvPr>
          <p:cNvCxnSpPr/>
          <p:nvPr/>
        </p:nvCxnSpPr>
        <p:spPr>
          <a:xfrm>
            <a:off x="2159000" y="40513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3E30164E-0A9F-8477-275B-E3930979453B}"/>
              </a:ext>
            </a:extLst>
          </p:cNvPr>
          <p:cNvSpPr/>
          <p:nvPr/>
        </p:nvSpPr>
        <p:spPr>
          <a:xfrm>
            <a:off x="19177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2</a:t>
            </a:r>
          </a:p>
        </p:txBody>
      </p:sp>
      <p:sp>
        <p:nvSpPr>
          <p:cNvPr id="15" name="!!lab1">
            <a:extLst>
              <a:ext uri="{FF2B5EF4-FFF2-40B4-BE49-F238E27FC236}">
                <a16:creationId xmlns:a16="http://schemas.microsoft.com/office/drawing/2014/main" id="{20E523D8-BADF-5A22-6FC7-2E5B39C3C76C}"/>
              </a:ext>
            </a:extLst>
          </p:cNvPr>
          <p:cNvSpPr txBox="1"/>
          <p:nvPr/>
        </p:nvSpPr>
        <p:spPr>
          <a:xfrm>
            <a:off x="1397000" y="4267200"/>
            <a:ext cx="1524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Capacidade</a:t>
            </a:r>
          </a:p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de manter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032ADFC-BD1E-8484-A9F7-D23567CBF240}"/>
              </a:ext>
            </a:extLst>
          </p:cNvPr>
          <p:cNvCxnSpPr/>
          <p:nvPr/>
        </p:nvCxnSpPr>
        <p:spPr>
          <a:xfrm flipV="1">
            <a:off x="3111500" y="33782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CC26BD7C-11FB-B981-F610-EA2993FA3684}"/>
              </a:ext>
            </a:extLst>
          </p:cNvPr>
          <p:cNvSpPr/>
          <p:nvPr/>
        </p:nvSpPr>
        <p:spPr>
          <a:xfrm>
            <a:off x="28702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3</a:t>
            </a:r>
          </a:p>
        </p:txBody>
      </p:sp>
      <p:sp>
        <p:nvSpPr>
          <p:cNvPr id="18" name="!!lab2">
            <a:extLst>
              <a:ext uri="{FF2B5EF4-FFF2-40B4-BE49-F238E27FC236}">
                <a16:creationId xmlns:a16="http://schemas.microsoft.com/office/drawing/2014/main" id="{C4543C50-5BE7-DC12-3F2D-677E0CD05CE2}"/>
              </a:ext>
            </a:extLst>
          </p:cNvPr>
          <p:cNvSpPr txBox="1"/>
          <p:nvPr/>
        </p:nvSpPr>
        <p:spPr>
          <a:xfrm>
            <a:off x="2349500" y="2946400"/>
            <a:ext cx="1524000" cy="4318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Facilidade</a:t>
            </a:r>
          </a:p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de conserto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60062A30-92B9-C8B2-1265-76A13AC81320}"/>
              </a:ext>
            </a:extLst>
          </p:cNvPr>
          <p:cNvCxnSpPr/>
          <p:nvPr/>
        </p:nvCxnSpPr>
        <p:spPr>
          <a:xfrm>
            <a:off x="4064000" y="40513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>
            <a:extLst>
              <a:ext uri="{FF2B5EF4-FFF2-40B4-BE49-F238E27FC236}">
                <a16:creationId xmlns:a16="http://schemas.microsoft.com/office/drawing/2014/main" id="{D191E78C-334F-987F-1361-E9F367D9F4ED}"/>
              </a:ext>
            </a:extLst>
          </p:cNvPr>
          <p:cNvSpPr/>
          <p:nvPr/>
        </p:nvSpPr>
        <p:spPr>
          <a:xfrm>
            <a:off x="38227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4</a:t>
            </a:r>
          </a:p>
        </p:txBody>
      </p:sp>
      <p:sp>
        <p:nvSpPr>
          <p:cNvPr id="21" name="!!lab3">
            <a:extLst>
              <a:ext uri="{FF2B5EF4-FFF2-40B4-BE49-F238E27FC236}">
                <a16:creationId xmlns:a16="http://schemas.microsoft.com/office/drawing/2014/main" id="{3562A35F-815C-1F17-9A0F-39BD9B982360}"/>
              </a:ext>
            </a:extLst>
          </p:cNvPr>
          <p:cNvSpPr txBox="1"/>
          <p:nvPr/>
        </p:nvSpPr>
        <p:spPr>
          <a:xfrm>
            <a:off x="3302000" y="4267200"/>
            <a:ext cx="1524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Redes</a:t>
            </a:r>
          </a:p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embaixo da rua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B14E57FD-0E3B-EE5E-12FB-29062FAA6AFE}"/>
              </a:ext>
            </a:extLst>
          </p:cNvPr>
          <p:cNvCxnSpPr/>
          <p:nvPr/>
        </p:nvCxnSpPr>
        <p:spPr>
          <a:xfrm flipV="1">
            <a:off x="5016500" y="33782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2128AE4F-3D80-AA6A-3ED7-35CEF23D3ECF}"/>
              </a:ext>
            </a:extLst>
          </p:cNvPr>
          <p:cNvSpPr/>
          <p:nvPr/>
        </p:nvSpPr>
        <p:spPr>
          <a:xfrm>
            <a:off x="47752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5</a:t>
            </a:r>
          </a:p>
        </p:txBody>
      </p:sp>
      <p:sp>
        <p:nvSpPr>
          <p:cNvPr id="24" name="!!lab4">
            <a:extLst>
              <a:ext uri="{FF2B5EF4-FFF2-40B4-BE49-F238E27FC236}">
                <a16:creationId xmlns:a16="http://schemas.microsoft.com/office/drawing/2014/main" id="{0D0DDB27-3D25-AEF5-52C0-59F3315AD465}"/>
              </a:ext>
            </a:extLst>
          </p:cNvPr>
          <p:cNvSpPr txBox="1"/>
          <p:nvPr/>
        </p:nvSpPr>
        <p:spPr>
          <a:xfrm>
            <a:off x="4254500" y="3162300"/>
            <a:ext cx="1524000" cy="2159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Tráfego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1CE358D-573F-3B7F-21B3-78A98FF56F8D}"/>
              </a:ext>
            </a:extLst>
          </p:cNvPr>
          <p:cNvCxnSpPr/>
          <p:nvPr/>
        </p:nvCxnSpPr>
        <p:spPr>
          <a:xfrm>
            <a:off x="5969000" y="40513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559262AE-31C5-7255-4518-B03800790D19}"/>
              </a:ext>
            </a:extLst>
          </p:cNvPr>
          <p:cNvSpPr/>
          <p:nvPr/>
        </p:nvSpPr>
        <p:spPr>
          <a:xfrm>
            <a:off x="57277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6</a:t>
            </a:r>
          </a:p>
        </p:txBody>
      </p:sp>
      <p:sp>
        <p:nvSpPr>
          <p:cNvPr id="27" name="!!lab5">
            <a:extLst>
              <a:ext uri="{FF2B5EF4-FFF2-40B4-BE49-F238E27FC236}">
                <a16:creationId xmlns:a16="http://schemas.microsoft.com/office/drawing/2014/main" id="{7C427ACB-3132-492A-E979-B4BD01B8E3DC}"/>
              </a:ext>
            </a:extLst>
          </p:cNvPr>
          <p:cNvSpPr txBox="1"/>
          <p:nvPr/>
        </p:nvSpPr>
        <p:spPr>
          <a:xfrm>
            <a:off x="5207000" y="4267200"/>
            <a:ext cx="1524000" cy="4318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Água</a:t>
            </a:r>
          </a:p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da chuva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E35763B1-E4D5-B736-5AD3-E34DEEBB2070}"/>
              </a:ext>
            </a:extLst>
          </p:cNvPr>
          <p:cNvCxnSpPr/>
          <p:nvPr/>
        </p:nvCxnSpPr>
        <p:spPr>
          <a:xfrm flipV="1">
            <a:off x="6921500" y="3378200"/>
            <a:ext cx="0" cy="190500"/>
          </a:xfrm>
          <a:prstGeom prst="line">
            <a:avLst/>
          </a:prstGeom>
          <a:ln w="19050">
            <a:solidFill>
              <a:srgbClr val="AAB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5095F9BA-9C95-3CCD-7978-FF806D8B6E7F}"/>
              </a:ext>
            </a:extLst>
          </p:cNvPr>
          <p:cNvSpPr/>
          <p:nvPr/>
        </p:nvSpPr>
        <p:spPr>
          <a:xfrm>
            <a:off x="6680200" y="3568700"/>
            <a:ext cx="482600" cy="482600"/>
          </a:xfrm>
          <a:prstGeom prst="ellipse">
            <a:avLst/>
          </a:prstGeom>
          <a:solidFill>
            <a:srgbClr val="36488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700">
                <a:solidFill>
                  <a:srgbClr val="FFFFFF"/>
                </a:solidFill>
                <a:latin typeface="Segoe UI Black" panose="020B0A02040204020203" pitchFamily="34" charset="0"/>
              </a:rPr>
              <a:t>7</a:t>
            </a:r>
          </a:p>
        </p:txBody>
      </p:sp>
      <p:sp>
        <p:nvSpPr>
          <p:cNvPr id="30" name="!!lab6">
            <a:extLst>
              <a:ext uri="{FF2B5EF4-FFF2-40B4-BE49-F238E27FC236}">
                <a16:creationId xmlns:a16="http://schemas.microsoft.com/office/drawing/2014/main" id="{A5324931-107E-E3EA-2049-E237A0D12243}"/>
              </a:ext>
            </a:extLst>
          </p:cNvPr>
          <p:cNvSpPr txBox="1"/>
          <p:nvPr/>
        </p:nvSpPr>
        <p:spPr>
          <a:xfrm>
            <a:off x="6159500" y="3162300"/>
            <a:ext cx="1524000" cy="2159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pt-BR" sz="1300">
                <a:solidFill>
                  <a:srgbClr val="FFFFFF"/>
                </a:solidFill>
                <a:latin typeface="Segoe UI Semibold" panose="020B0702040204020203" pitchFamily="34" charset="0"/>
              </a:rPr>
              <a:t>Calor</a:t>
            </a:r>
            <a:endParaRPr lang="pt-BR" sz="1300" dirty="0">
              <a:solidFill>
                <a:srgbClr val="FFFFFF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33" name="!!destP">
            <a:extLst>
              <a:ext uri="{FF2B5EF4-FFF2-40B4-BE49-F238E27FC236}">
                <a16:creationId xmlns:a16="http://schemas.microsoft.com/office/drawing/2014/main" id="{84F8D1AC-1EE0-CFFF-E9BC-26B247E07DA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4700" y="1092200"/>
            <a:ext cx="1498600" cy="1498600"/>
          </a:xfrm>
          <a:prstGeom prst="ellipse">
            <a:avLst/>
          </a:prstGeom>
          <a:ln w="50800">
            <a:solidFill>
              <a:srgbClr val="F1C130"/>
            </a:solidFill>
          </a:ln>
        </p:spPr>
      </p:pic>
      <p:sp>
        <p:nvSpPr>
          <p:cNvPr id="34" name="!!rotP">
            <a:extLst>
              <a:ext uri="{FF2B5EF4-FFF2-40B4-BE49-F238E27FC236}">
                <a16:creationId xmlns:a16="http://schemas.microsoft.com/office/drawing/2014/main" id="{ECAE2E7B-BBC8-AC1D-44AA-20173CEE7E4F}"/>
              </a:ext>
            </a:extLst>
          </p:cNvPr>
          <p:cNvSpPr/>
          <p:nvPr/>
        </p:nvSpPr>
        <p:spPr>
          <a:xfrm>
            <a:off x="9512300" y="2425700"/>
            <a:ext cx="1803400" cy="292100"/>
          </a:xfrm>
          <a:prstGeom prst="roundRect">
            <a:avLst>
              <a:gd name="adj" fmla="val 50000"/>
            </a:avLst>
          </a:prstGeom>
          <a:solidFill>
            <a:srgbClr val="000F54"/>
          </a:solidFill>
          <a:ln w="19050" cap="flat" cmpd="sng" algn="ctr">
            <a:solidFill>
              <a:srgbClr val="F1C13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PARALELEPÍPEDO</a:t>
            </a:r>
          </a:p>
        </p:txBody>
      </p:sp>
      <p:pic>
        <p:nvPicPr>
          <p:cNvPr id="36" name="!!destI">
            <a:extLst>
              <a:ext uri="{FF2B5EF4-FFF2-40B4-BE49-F238E27FC236}">
                <a16:creationId xmlns:a16="http://schemas.microsoft.com/office/drawing/2014/main" id="{34072E52-B880-5092-1912-DECEEA758DB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4700" y="3060700"/>
            <a:ext cx="1498600" cy="1498600"/>
          </a:xfrm>
          <a:prstGeom prst="ellipse">
            <a:avLst/>
          </a:prstGeom>
          <a:ln w="50800">
            <a:solidFill>
              <a:srgbClr val="F1C130"/>
            </a:solidFill>
          </a:ln>
        </p:spPr>
      </p:pic>
      <p:sp>
        <p:nvSpPr>
          <p:cNvPr id="37" name="!!rotI">
            <a:extLst>
              <a:ext uri="{FF2B5EF4-FFF2-40B4-BE49-F238E27FC236}">
                <a16:creationId xmlns:a16="http://schemas.microsoft.com/office/drawing/2014/main" id="{28F1A30A-8D4B-AC7A-74E2-98AC89A2228B}"/>
              </a:ext>
            </a:extLst>
          </p:cNvPr>
          <p:cNvSpPr/>
          <p:nvPr/>
        </p:nvSpPr>
        <p:spPr>
          <a:xfrm>
            <a:off x="9969500" y="4394200"/>
            <a:ext cx="889000" cy="292100"/>
          </a:xfrm>
          <a:prstGeom prst="roundRect">
            <a:avLst>
              <a:gd name="adj" fmla="val 50000"/>
            </a:avLst>
          </a:prstGeom>
          <a:solidFill>
            <a:srgbClr val="000F54"/>
          </a:solidFill>
          <a:ln w="19050" cap="flat" cmpd="sng" algn="ctr">
            <a:solidFill>
              <a:srgbClr val="F1C13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PAVER</a:t>
            </a:r>
          </a:p>
        </p:txBody>
      </p:sp>
      <p:pic>
        <p:nvPicPr>
          <p:cNvPr id="39" name="!!destA">
            <a:extLst>
              <a:ext uri="{FF2B5EF4-FFF2-40B4-BE49-F238E27FC236}">
                <a16:creationId xmlns:a16="http://schemas.microsoft.com/office/drawing/2014/main" id="{EE4D954A-2EA9-318F-C54C-A797BD96720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4700" y="4838700"/>
            <a:ext cx="1498600" cy="1498600"/>
          </a:xfrm>
          <a:prstGeom prst="ellipse">
            <a:avLst/>
          </a:prstGeom>
          <a:ln w="50800">
            <a:solidFill>
              <a:srgbClr val="F1C130"/>
            </a:solidFill>
          </a:ln>
        </p:spPr>
      </p:pic>
      <p:sp>
        <p:nvSpPr>
          <p:cNvPr id="40" name="!!rotA">
            <a:extLst>
              <a:ext uri="{FF2B5EF4-FFF2-40B4-BE49-F238E27FC236}">
                <a16:creationId xmlns:a16="http://schemas.microsoft.com/office/drawing/2014/main" id="{119C4CFC-7D39-5432-019A-B499D767CA40}"/>
              </a:ext>
            </a:extLst>
          </p:cNvPr>
          <p:cNvSpPr/>
          <p:nvPr/>
        </p:nvSpPr>
        <p:spPr>
          <a:xfrm>
            <a:off x="9893300" y="6172200"/>
            <a:ext cx="1041400" cy="292100"/>
          </a:xfrm>
          <a:prstGeom prst="roundRect">
            <a:avLst>
              <a:gd name="adj" fmla="val 50000"/>
            </a:avLst>
          </a:prstGeom>
          <a:solidFill>
            <a:srgbClr val="000F54"/>
          </a:solidFill>
          <a:ln w="19050" cap="flat" cmpd="sng" algn="ctr">
            <a:solidFill>
              <a:srgbClr val="F1C13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t-BR" sz="1100">
                <a:solidFill>
                  <a:srgbClr val="FFFFFF"/>
                </a:solidFill>
                <a:latin typeface="Segoe UI Black" panose="020B0A02040204020203" pitchFamily="34" charset="0"/>
              </a:rPr>
              <a:t>ASFALTO</a:t>
            </a:r>
          </a:p>
        </p:txBody>
      </p:sp>
      <p:sp>
        <p:nvSpPr>
          <p:cNvPr id="41" name="!!faixa">
            <a:extLst>
              <a:ext uri="{FF2B5EF4-FFF2-40B4-BE49-F238E27FC236}">
                <a16:creationId xmlns:a16="http://schemas.microsoft.com/office/drawing/2014/main" id="{CEEE9352-4E0B-83E1-8048-C93C4E96EF76}"/>
              </a:ext>
            </a:extLst>
          </p:cNvPr>
          <p:cNvSpPr/>
          <p:nvPr/>
        </p:nvSpPr>
        <p:spPr>
          <a:xfrm>
            <a:off x="491067" y="5021629"/>
            <a:ext cx="7302500" cy="914400"/>
          </a:xfrm>
          <a:prstGeom prst="roundRect">
            <a:avLst>
              <a:gd name="adj" fmla="val 15000"/>
            </a:avLst>
          </a:prstGeom>
          <a:solidFill>
            <a:srgbClr val="F1C13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!!faixatxt">
            <a:extLst>
              <a:ext uri="{FF2B5EF4-FFF2-40B4-BE49-F238E27FC236}">
                <a16:creationId xmlns:a16="http://schemas.microsoft.com/office/drawing/2014/main" id="{D473DAAA-31D1-E53E-C535-C03407F6793F}"/>
              </a:ext>
            </a:extLst>
          </p:cNvPr>
          <p:cNvSpPr txBox="1"/>
          <p:nvPr/>
        </p:nvSpPr>
        <p:spPr>
          <a:xfrm>
            <a:off x="745067" y="5021629"/>
            <a:ext cx="6921500" cy="914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2000" dirty="0">
                <a:solidFill>
                  <a:srgbClr val="000F54"/>
                </a:solidFill>
                <a:latin typeface="Segoe UI Black" panose="020B0A02040204020203" pitchFamily="34" charset="0"/>
              </a:rPr>
              <a:t>Cada rua pede o seu pavimento.</a:t>
            </a:r>
          </a:p>
          <a:p>
            <a:r>
              <a:rPr lang="pt-BR" sz="2000" dirty="0">
                <a:solidFill>
                  <a:srgbClr val="000F54"/>
                </a:solidFill>
                <a:latin typeface="Segoe UI Black" panose="020B0A02040204020203" pitchFamily="34" charset="0"/>
              </a:rPr>
              <a:t>E a conta vale pela vida inteira da obra.</a:t>
            </a:r>
          </a:p>
        </p:txBody>
      </p:sp>
      <p:sp>
        <p:nvSpPr>
          <p:cNvPr id="43" name="!!pergunta">
            <a:extLst>
              <a:ext uri="{FF2B5EF4-FFF2-40B4-BE49-F238E27FC236}">
                <a16:creationId xmlns:a16="http://schemas.microsoft.com/office/drawing/2014/main" id="{DEF0A2BB-E1BB-5F9E-0FDD-33A977EE45D4}"/>
              </a:ext>
            </a:extLst>
          </p:cNvPr>
          <p:cNvSpPr txBox="1"/>
          <p:nvPr/>
        </p:nvSpPr>
        <p:spPr>
          <a:xfrm>
            <a:off x="491067" y="6063029"/>
            <a:ext cx="7112000" cy="254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pt-BR" sz="1500">
                <a:solidFill>
                  <a:srgbClr val="D7DCEB"/>
                </a:solidFill>
                <a:latin typeface="Segoe UI Semibold" panose="020B0702040204020203" pitchFamily="34" charset="0"/>
              </a:rPr>
              <a:t>E a sua escolha do começo? Continua a mesma?</a:t>
            </a:r>
            <a:endParaRPr lang="pt-BR" sz="1500" dirty="0">
              <a:solidFill>
                <a:srgbClr val="D7DCEB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F8C020F3-BEDA-1206-4234-63E591B8CC5B}"/>
              </a:ext>
            </a:extLst>
          </p:cNvPr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gradFill flip="none" rotWithShape="1">
            <a:gsLst>
              <a:gs pos="0">
                <a:srgbClr val="0C7849"/>
              </a:gs>
              <a:gs pos="100000">
                <a:srgbClr val="F1C130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!!etpchave">
            <a:extLst>
              <a:ext uri="{FF2B5EF4-FFF2-40B4-BE49-F238E27FC236}">
                <a16:creationId xmlns:a16="http://schemas.microsoft.com/office/drawing/2014/main" id="{EE49E8D5-76FF-AB09-D4A9-0235998DAEB3}"/>
              </a:ext>
            </a:extLst>
          </p:cNvPr>
          <p:cNvSpPr/>
          <p:nvPr/>
        </p:nvSpPr>
        <p:spPr>
          <a:xfrm>
            <a:off x="11341100" y="1092200"/>
            <a:ext cx="228600" cy="5372100"/>
          </a:xfrm>
          <a:prstGeom prst="rightBrace">
            <a:avLst>
              <a:gd name="adj1" fmla="val 6000"/>
              <a:gd name="adj2" fmla="val 50000"/>
            </a:avLst>
          </a:prstGeom>
          <a:ln w="38100">
            <a:solidFill>
              <a:srgbClr val="F1C1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!!etptxt">
            <a:extLst>
              <a:ext uri="{FF2B5EF4-FFF2-40B4-BE49-F238E27FC236}">
                <a16:creationId xmlns:a16="http://schemas.microsoft.com/office/drawing/2014/main" id="{0CE51C3F-2A42-A4A2-E637-16D73F6F317C}"/>
              </a:ext>
            </a:extLst>
          </p:cNvPr>
          <p:cNvSpPr txBox="1"/>
          <p:nvPr/>
        </p:nvSpPr>
        <p:spPr>
          <a:xfrm rot="5400000">
            <a:off x="9220200" y="3632200"/>
            <a:ext cx="5080000" cy="279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pt-BR" sz="1400">
                <a:solidFill>
                  <a:srgbClr val="F1C130"/>
                </a:solidFill>
                <a:latin typeface="Segoe UI Black" panose="020B0A02040204020203" pitchFamily="34" charset="0"/>
              </a:rPr>
              <a:t>ESCOLHA FUNDAMENTADA NO ETP</a:t>
            </a:r>
            <a:endParaRPr lang="pt-BR" sz="1400" dirty="0">
              <a:solidFill>
                <a:srgbClr val="F1C130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555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75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1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45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7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 animBg="1"/>
      <p:bldP spid="15" grpId="0"/>
      <p:bldP spid="17" grpId="0" animBg="1"/>
      <p:bldP spid="18" grpId="0"/>
      <p:bldP spid="20" grpId="0" animBg="1"/>
      <p:bldP spid="21" grpId="0"/>
      <p:bldP spid="23" grpId="0" animBg="1"/>
      <p:bldP spid="24" grpId="0"/>
      <p:bldP spid="26" grpId="0" animBg="1"/>
      <p:bldP spid="27" grpId="0"/>
      <p:bldP spid="29" grpId="0" animBg="1"/>
      <p:bldP spid="30" grpId="0"/>
      <p:bldP spid="34" grpId="0" animBg="1"/>
      <p:bldP spid="37" grpId="0" animBg="1"/>
      <p:bldP spid="40" grpId="0" animBg="1"/>
      <p:bldP spid="41" grpId="0" animBg="1"/>
      <p:bldP spid="42" grpId="0"/>
      <p:bldP spid="43" grpId="0"/>
      <p:bldP spid="32" grpId="0" animBg="1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9" y="1492925"/>
            <a:ext cx="7178040" cy="71404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lang="pt-BR" sz="4400" b="0" i="0" noProof="0" dirty="0">
                <a:solidFill>
                  <a:srgbClr val="F1C130"/>
                </a:solidFill>
                <a:latin typeface="Segoe UI Black"/>
              </a:rPr>
              <a:t>Obrigado</a:t>
            </a:r>
            <a:r>
              <a:rPr lang="pt-BR" sz="4400" noProof="0" dirty="0">
                <a:solidFill>
                  <a:srgbClr val="F1C130"/>
                </a:solidFill>
                <a:latin typeface="Segoe UI Black"/>
              </a:rPr>
              <a:t>!</a:t>
            </a:r>
            <a:endParaRPr lang="pt-BR" sz="4400" b="0" i="0" noProof="0" dirty="0">
              <a:solidFill>
                <a:srgbClr val="F1C130"/>
              </a:solidFill>
              <a:latin typeface="Segoe UI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3360" y="2240280"/>
            <a:ext cx="7726679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2000" b="0" i="0" noProof="0" dirty="0">
                <a:solidFill>
                  <a:srgbClr val="FFFFFF"/>
                </a:solidFill>
                <a:latin typeface="Segoe UI Semibold"/>
              </a:rPr>
              <a:t>Decisão bem fundamentada é recurso público bem empregado.</a:t>
            </a:r>
          </a:p>
        </p:txBody>
      </p:sp>
      <p:pic>
        <p:nvPicPr>
          <p:cNvPr id="4" name="Picture 3" descr="logo_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19" y="3145536"/>
            <a:ext cx="2788920" cy="5669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9" y="4343400"/>
            <a:ext cx="7178040" cy="4370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lang="pt-BR" sz="1300" b="0" i="0" noProof="0" dirty="0">
                <a:solidFill>
                  <a:srgbClr val="DDE1F0"/>
                </a:solidFill>
                <a:latin typeface="Segoe UI"/>
              </a:rPr>
              <a:t>Nota Técnica nº 01/2026 · Critérios para a escolha de soluções de pavimentação em vias urbanas</a:t>
            </a:r>
          </a:p>
          <a:p>
            <a:pPr algn="r"/>
            <a:r>
              <a:rPr lang="pt-BR" sz="1300" b="0" i="0" noProof="0" dirty="0">
                <a:solidFill>
                  <a:srgbClr val="DDE1F0"/>
                </a:solidFill>
                <a:latin typeface="Segoe UI"/>
              </a:rPr>
              <a:t>Publicada no Diário Oficial do TCE-PI de 24/03/2026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39" y="2834640"/>
            <a:ext cx="4343400" cy="1463040"/>
          </a:xfrm>
          <a:prstGeom prst="roundRect">
            <a:avLst>
              <a:gd name="adj" fmla="val 8000"/>
            </a:avLst>
          </a:prstGeom>
          <a:solidFill>
            <a:srgbClr val="3648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5943599" y="3017520"/>
            <a:ext cx="274320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600" b="0" noProof="0" dirty="0">
                <a:solidFill>
                  <a:srgbClr val="F1C130"/>
                </a:solidFill>
                <a:latin typeface="Segoe UI Semibold"/>
              </a:rPr>
              <a:t>Acesse a Nota Técnica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599" y="3429000"/>
            <a:ext cx="2743200" cy="7315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pt-BR" sz="1300" b="0" noProof="0" dirty="0">
                <a:solidFill>
                  <a:srgbClr val="DDE1F0"/>
                </a:solidFill>
                <a:latin typeface="Segoe UI"/>
              </a:rPr>
              <a:t>DFINFRA@tce.pi.gov.br</a:t>
            </a:r>
          </a:p>
          <a:p>
            <a:pPr algn="l"/>
            <a:r>
              <a:rPr lang="pt-BR" sz="1300" b="0" noProof="0" dirty="0">
                <a:solidFill>
                  <a:srgbClr val="DDE1F0"/>
                </a:solidFill>
                <a:latin typeface="Segoe UI"/>
              </a:rPr>
              <a:t>(86) 3215-3972</a:t>
            </a:r>
          </a:p>
        </p:txBody>
      </p:sp>
      <p:pic>
        <p:nvPicPr>
          <p:cNvPr id="10" name="Picture 9" descr="qr_no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944368"/>
            <a:ext cx="1234440" cy="1234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9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A6476884BD6B4BB58DE83D74E0EB2A" ma:contentTypeVersion="5" ma:contentTypeDescription="Create a new document." ma:contentTypeScope="" ma:versionID="d915b9dccb9d70b4d6f682cb41f209da">
  <xsd:schema xmlns:xsd="http://www.w3.org/2001/XMLSchema" xmlns:xs="http://www.w3.org/2001/XMLSchema" xmlns:p="http://schemas.microsoft.com/office/2006/metadata/properties" xmlns:ns3="82adfb89-ad9d-4014-9a54-96cd06375f96" xmlns:ns4="ed70e173-88c1-4c95-be06-588442b79dd6" targetNamespace="http://schemas.microsoft.com/office/2006/metadata/properties" ma:root="true" ma:fieldsID="c434d0733750010d001f6a3ea2d02663" ns3:_="" ns4:_="">
    <xsd:import namespace="82adfb89-ad9d-4014-9a54-96cd06375f96"/>
    <xsd:import namespace="ed70e173-88c1-4c95-be06-588442b79d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fb89-ad9d-4014-9a54-96cd06375f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0e173-88c1-4c95-be06-588442b79d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DCDC8C-2562-4A45-8C47-80C1139DD8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0B9A77-6479-453F-9F50-667C69ACB9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dfb89-ad9d-4014-9a54-96cd06375f96"/>
    <ds:schemaRef ds:uri="ed70e173-88c1-4c95-be06-588442b79d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507009-130C-4947-B945-9DC5D2F92D6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2182</TotalTime>
  <Words>9112</Words>
  <Application>Microsoft Office PowerPoint</Application>
  <PresentationFormat>Widescreen</PresentationFormat>
  <Paragraphs>860</Paragraphs>
  <Slides>34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0" baseType="lpstr">
      <vt:lpstr>Arial</vt:lpstr>
      <vt:lpstr>Calibri</vt:lpstr>
      <vt:lpstr>Segoe UI</vt:lpstr>
      <vt:lpstr>Segoe UI Black</vt:lpstr>
      <vt:lpstr>Segoe UI Semibold</vt:lpstr>
      <vt:lpstr>Tema do Office</vt:lpstr>
      <vt:lpstr>Apresentação do PowerPoint</vt:lpstr>
      <vt:lpstr>Apresentação do PowerPoint</vt:lpstr>
      <vt:lpstr>Qual a função de uma Nota Técnica?</vt:lpstr>
      <vt:lpstr>Esta Nota Técnica vem em dois documentos</vt:lpstr>
      <vt:lpstr>O que motivou a Nota?</vt:lpstr>
      <vt:lpstr>O que motivou a Nota?</vt:lpstr>
      <vt:lpstr>O que motivou a Nota?</vt:lpstr>
      <vt:lpstr>O que motivou a Nota?</vt:lpstr>
      <vt:lpstr>O que motivou a Nota?</vt:lpstr>
      <vt:lpstr>Quais são as falhas mais comuns em cada pavimento?</vt:lpstr>
      <vt:lpstr>Paralelepípedo no Piauí: o desafio da resistência da rocha</vt:lpstr>
      <vt:lpstr>Apresentação do PowerPoint</vt:lpstr>
      <vt:lpstr>Apresentação do PowerPoint</vt:lpstr>
      <vt:lpstr>Apresentação do PowerPoint</vt:lpstr>
      <vt:lpstr>Situação constatada: escolher o pavimento sem critério</vt:lpstr>
      <vt:lpstr>A escolha precisa estar no papel: o Estudo Técnico Preliminar</vt:lpstr>
      <vt:lpstr>Apresentação do PowerPoint</vt:lpstr>
      <vt:lpstr>Pergunta 1 · Quanto custa na vida inteira da obra?</vt:lpstr>
      <vt:lpstr>Pergunta 1 · Quanto custa na vida inteira da obra?</vt:lpstr>
      <vt:lpstr>Pergunta 1 · Quanto custa na vida inteira da obra?</vt:lpstr>
      <vt:lpstr>Pergunta 2 · A prefeitura consegue manter?</vt:lpstr>
      <vt:lpstr>Pergunta 3 · É fácil consertar?</vt:lpstr>
      <vt:lpstr>Pergunta 4 · O que há, ou haverá, embaixo da rua?</vt:lpstr>
      <vt:lpstr>Pergunta 5 · Quanto tráfego a rua recebe?</vt:lpstr>
      <vt:lpstr>Apresentação do PowerPoint</vt:lpstr>
      <vt:lpstr>Pergunta 6 · Para onde vai a água da chuva?</vt:lpstr>
      <vt:lpstr>Apresentação do PowerPoint</vt:lpstr>
      <vt:lpstr>Pergunta 7 · Quanto calor o pavimento acumula?</vt:lpstr>
      <vt:lpstr>Apresentação do PowerPoint</vt:lpstr>
      <vt:lpstr>Nenhum pavimento é campeão em tudo: cada um tem o seu lugar</vt:lpstr>
      <vt:lpstr>Fluxograma Recomendatório</vt:lpstr>
      <vt:lpstr>Exemplo hipotético – aplicação</vt:lpstr>
      <vt:lpstr>Apresentação do PowerPoint</vt:lpstr>
      <vt:lpstr>Apresentação do PowerPoint</vt:lpstr>
    </vt:vector>
  </TitlesOfParts>
  <Company>TCU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Franca de Araujo</dc:creator>
  <cp:lastModifiedBy>Vinícius Cavalcanti Amorim Amorim</cp:lastModifiedBy>
  <cp:revision>44</cp:revision>
  <dcterms:created xsi:type="dcterms:W3CDTF">2017-08-17T18:26:50Z</dcterms:created>
  <dcterms:modified xsi:type="dcterms:W3CDTF">2026-10-29T00:37:06Z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0x01010051A6476884BD6B4BB58DE83D74E0EB2A</vt:lpwstr>
  </property>
</Properties>
</file>