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64" r:id="rId4"/>
  </p:sldMasterIdLst>
  <p:notesMasterIdLst>
    <p:notesMasterId r:id="rId50"/>
  </p:notesMasterIdLst>
  <p:sldIdLst>
    <p:sldId id="258" r:id="rId5"/>
    <p:sldId id="397" r:id="rId6"/>
    <p:sldId id="398" r:id="rId7"/>
    <p:sldId id="399" r:id="rId8"/>
    <p:sldId id="425" r:id="rId9"/>
    <p:sldId id="434" r:id="rId10"/>
    <p:sldId id="439" r:id="rId11"/>
    <p:sldId id="389" r:id="rId12"/>
    <p:sldId id="410" r:id="rId13"/>
    <p:sldId id="415" r:id="rId14"/>
    <p:sldId id="453" r:id="rId15"/>
    <p:sldId id="257" r:id="rId16"/>
    <p:sldId id="383" r:id="rId17"/>
    <p:sldId id="384" r:id="rId18"/>
    <p:sldId id="385" r:id="rId19"/>
    <p:sldId id="386" r:id="rId20"/>
    <p:sldId id="387" r:id="rId21"/>
    <p:sldId id="381" r:id="rId22"/>
    <p:sldId id="272" r:id="rId23"/>
    <p:sldId id="418" r:id="rId24"/>
    <p:sldId id="419" r:id="rId25"/>
    <p:sldId id="420" r:id="rId26"/>
    <p:sldId id="421" r:id="rId27"/>
    <p:sldId id="423" r:id="rId28"/>
    <p:sldId id="297" r:id="rId29"/>
    <p:sldId id="437" r:id="rId30"/>
    <p:sldId id="435" r:id="rId31"/>
    <p:sldId id="432" r:id="rId32"/>
    <p:sldId id="436" r:id="rId33"/>
    <p:sldId id="431" r:id="rId34"/>
    <p:sldId id="452" r:id="rId35"/>
    <p:sldId id="440" r:id="rId36"/>
    <p:sldId id="441" r:id="rId37"/>
    <p:sldId id="442" r:id="rId38"/>
    <p:sldId id="451" r:id="rId39"/>
    <p:sldId id="443" r:id="rId40"/>
    <p:sldId id="444" r:id="rId41"/>
    <p:sldId id="448" r:id="rId42"/>
    <p:sldId id="447" r:id="rId43"/>
    <p:sldId id="449" r:id="rId44"/>
    <p:sldId id="454" r:id="rId45"/>
    <p:sldId id="450" r:id="rId46"/>
    <p:sldId id="455" r:id="rId47"/>
    <p:sldId id="320" r:id="rId48"/>
    <p:sldId id="321" r:id="rId4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hn Fitzgerald" initials="JJF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18" autoAdjust="0"/>
  </p:normalViewPr>
  <p:slideViewPr>
    <p:cSldViewPr snapToGrid="0">
      <p:cViewPr varScale="1">
        <p:scale>
          <a:sx n="104" d="100"/>
          <a:sy n="104" d="100"/>
        </p:scale>
        <p:origin x="732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377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FA22DB-49B8-492B-A31A-684D60CEF6D9}" type="doc">
      <dgm:prSet loTypeId="urn:microsoft.com/office/officeart/2005/8/layout/venn1" loCatId="relationship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02DF8C69-3874-4A41-ADA0-29C996557EAD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508CBEA-DF9C-4222-BB7A-4F1AE8F57057}" type="parTrans" cxnId="{F94F4BA0-BC34-4314-9255-E0EB85A61D2B}">
      <dgm:prSet/>
      <dgm:spPr/>
      <dgm:t>
        <a:bodyPr/>
        <a:lstStyle/>
        <a:p>
          <a:endParaRPr lang="pt-BR"/>
        </a:p>
      </dgm:t>
    </dgm:pt>
    <dgm:pt modelId="{1556B2C6-F46E-43C8-8F18-A6FF4E71036D}" type="sibTrans" cxnId="{F94F4BA0-BC34-4314-9255-E0EB85A61D2B}">
      <dgm:prSet/>
      <dgm:spPr/>
      <dgm:t>
        <a:bodyPr/>
        <a:lstStyle/>
        <a:p>
          <a:endParaRPr lang="pt-BR"/>
        </a:p>
      </dgm:t>
    </dgm:pt>
    <dgm:pt modelId="{34365B74-7C8A-40ED-A825-8610619B4174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3BB4E33-9DBD-4CA0-A285-30F62DE73A28}" type="parTrans" cxnId="{1B8810FB-BBA7-4D36-9ADE-DC16511D0F98}">
      <dgm:prSet/>
      <dgm:spPr/>
      <dgm:t>
        <a:bodyPr/>
        <a:lstStyle/>
        <a:p>
          <a:endParaRPr lang="pt-BR"/>
        </a:p>
      </dgm:t>
    </dgm:pt>
    <dgm:pt modelId="{B03DB45A-4589-4264-B55F-6B25EA7E97A3}" type="sibTrans" cxnId="{1B8810FB-BBA7-4D36-9ADE-DC16511D0F98}">
      <dgm:prSet/>
      <dgm:spPr/>
      <dgm:t>
        <a:bodyPr/>
        <a:lstStyle/>
        <a:p>
          <a:endParaRPr lang="pt-BR"/>
        </a:p>
      </dgm:t>
    </dgm:pt>
    <dgm:pt modelId="{BC730783-10E1-41B2-B794-1E21084CC224}">
      <dgm:prSet/>
      <dgm:spPr/>
      <dgm:t>
        <a:bodyPr/>
        <a:lstStyle/>
        <a:p>
          <a:endParaRPr lang="pt-BR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E584505-1992-473B-BDE7-7C85D872713B}" type="sibTrans" cxnId="{B80BDEDF-8641-4F3B-B896-10D1F0E460EA}">
      <dgm:prSet/>
      <dgm:spPr/>
      <dgm:t>
        <a:bodyPr/>
        <a:lstStyle/>
        <a:p>
          <a:endParaRPr lang="pt-BR"/>
        </a:p>
      </dgm:t>
    </dgm:pt>
    <dgm:pt modelId="{F7CF83EB-9FDB-4544-B3DC-7B921237E38C}" type="parTrans" cxnId="{B80BDEDF-8641-4F3B-B896-10D1F0E460EA}">
      <dgm:prSet/>
      <dgm:spPr/>
      <dgm:t>
        <a:bodyPr/>
        <a:lstStyle/>
        <a:p>
          <a:endParaRPr lang="pt-BR"/>
        </a:p>
      </dgm:t>
    </dgm:pt>
    <dgm:pt modelId="{696F8D3D-40A0-4F9D-94BA-79FE7D12EE04}">
      <dgm:prSet custT="1"/>
      <dgm:spPr/>
      <dgm:t>
        <a:bodyPr/>
        <a:lstStyle/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sz="2200" b="1" i="0" u="none" strike="noStrike" cap="none" normalizeH="0" baseline="0" dirty="0">
            <a:ln>
              <a:noFill/>
            </a:ln>
            <a:solidFill>
              <a:schemeClr val="tx2"/>
            </a:solidFill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30BDCED-9A09-4204-AE5D-DC510081437F}" type="sibTrans" cxnId="{57C8F3CD-B418-49CF-990B-A6631C4F6FAA}">
      <dgm:prSet/>
      <dgm:spPr/>
      <dgm:t>
        <a:bodyPr/>
        <a:lstStyle/>
        <a:p>
          <a:endParaRPr lang="pt-BR"/>
        </a:p>
      </dgm:t>
    </dgm:pt>
    <dgm:pt modelId="{C407A778-B29A-4B2B-BED7-6833FCD08482}" type="parTrans" cxnId="{57C8F3CD-B418-49CF-990B-A6631C4F6FAA}">
      <dgm:prSet/>
      <dgm:spPr/>
      <dgm:t>
        <a:bodyPr/>
        <a:lstStyle/>
        <a:p>
          <a:endParaRPr lang="pt-BR"/>
        </a:p>
      </dgm:t>
    </dgm:pt>
    <dgm:pt modelId="{A8EDD440-193B-4CD8-B9AB-04ABD53DAD52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sz="2000" b="1" i="0" u="none" strike="noStrike" cap="none" normalizeH="0" baseline="0" dirty="0">
            <a:ln>
              <a:noFill/>
            </a:ln>
            <a:solidFill>
              <a:schemeClr val="tx2"/>
            </a:solidFill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EA51E07-D4BB-4C90-B77F-BF4C6B9BE675}" type="sibTrans" cxnId="{246E462D-9DDB-4332-AC88-7CB0D149170A}">
      <dgm:prSet/>
      <dgm:spPr/>
      <dgm:t>
        <a:bodyPr/>
        <a:lstStyle/>
        <a:p>
          <a:endParaRPr lang="pt-BR"/>
        </a:p>
      </dgm:t>
    </dgm:pt>
    <dgm:pt modelId="{136E7AFE-06BC-4575-AB60-E0002D4CE245}" type="parTrans" cxnId="{246E462D-9DDB-4332-AC88-7CB0D149170A}">
      <dgm:prSet/>
      <dgm:spPr/>
      <dgm:t>
        <a:bodyPr/>
        <a:lstStyle/>
        <a:p>
          <a:endParaRPr lang="pt-BR"/>
        </a:p>
      </dgm:t>
    </dgm:pt>
    <dgm:pt modelId="{E1BE0902-C74F-4E3C-996C-BB15A5B5F358}">
      <dgm:prSet custT="1"/>
      <dgm:spPr/>
      <dgm:t>
        <a:bodyPr/>
        <a:lstStyle/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sz="1400" b="1" i="0" u="none" strike="noStrike" cap="none" normalizeH="0" baseline="0" dirty="0">
            <a:ln>
              <a:noFill/>
            </a:ln>
            <a:solidFill>
              <a:schemeClr val="tx2"/>
            </a:solidFill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CA6B339-D6BA-4E29-BB18-4F9D2F84E59A}" type="sibTrans" cxnId="{32792A19-FB4B-4FB3-8C12-B344E2EF12E1}">
      <dgm:prSet/>
      <dgm:spPr/>
      <dgm:t>
        <a:bodyPr/>
        <a:lstStyle/>
        <a:p>
          <a:endParaRPr lang="pt-BR"/>
        </a:p>
      </dgm:t>
    </dgm:pt>
    <dgm:pt modelId="{30013DBF-4D4C-4CA3-972F-E5217A77799B}" type="parTrans" cxnId="{32792A19-FB4B-4FB3-8C12-B344E2EF12E1}">
      <dgm:prSet/>
      <dgm:spPr/>
      <dgm:t>
        <a:bodyPr/>
        <a:lstStyle/>
        <a:p>
          <a:endParaRPr lang="pt-BR"/>
        </a:p>
      </dgm:t>
    </dgm:pt>
    <dgm:pt modelId="{F61FA35E-F2B7-43DE-A5F8-B78AA08A0B68}" type="pres">
      <dgm:prSet presAssocID="{16FA22DB-49B8-492B-A31A-684D60CEF6D9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D05038C-206F-4F71-BED9-6F3BD0384B89}" type="pres">
      <dgm:prSet presAssocID="{E1BE0902-C74F-4E3C-996C-BB15A5B5F358}" presName="circ1" presStyleLbl="vennNode1" presStyleIdx="0" presStyleCnt="6" custScaleX="86569" custScaleY="65785" custLinFactNeighborX="26525" custLinFactNeighborY="-59358"/>
      <dgm:spPr>
        <a:solidFill>
          <a:schemeClr val="tx2">
            <a:lumMod val="40000"/>
            <a:lumOff val="60000"/>
          </a:schemeClr>
        </a:solidFill>
        <a:ln>
          <a:solidFill>
            <a:srgbClr val="002060"/>
          </a:solidFill>
        </a:ln>
      </dgm:spPr>
    </dgm:pt>
    <dgm:pt modelId="{E1597C15-C247-4DB9-B1C3-97258AEAAAC1}" type="pres">
      <dgm:prSet presAssocID="{E1BE0902-C74F-4E3C-996C-BB15A5B5F35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93D4062-5C61-4EA7-8EB0-900B620ADA59}" type="pres">
      <dgm:prSet presAssocID="{A8EDD440-193B-4CD8-B9AB-04ABD53DAD52}" presName="circ2" presStyleLbl="vennNode1" presStyleIdx="1" presStyleCnt="6" custScaleX="86569" custScaleY="65785" custLinFactNeighborX="26525" custLinFactNeighborY="-59358"/>
      <dgm:spPr>
        <a:solidFill>
          <a:schemeClr val="tx2">
            <a:lumMod val="60000"/>
            <a:lumOff val="40000"/>
          </a:schemeClr>
        </a:solidFill>
        <a:ln>
          <a:solidFill>
            <a:srgbClr val="002060"/>
          </a:solidFill>
        </a:ln>
      </dgm:spPr>
    </dgm:pt>
    <dgm:pt modelId="{BF63013B-4F8C-4DB7-B0D0-C075B8A5DE14}" type="pres">
      <dgm:prSet presAssocID="{A8EDD440-193B-4CD8-B9AB-04ABD53DAD5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6A026A7-D747-4485-B978-8E3BFEA89A53}" type="pres">
      <dgm:prSet presAssocID="{696F8D3D-40A0-4F9D-94BA-79FE7D12EE04}" presName="circ3" presStyleLbl="vennNode1" presStyleIdx="2" presStyleCnt="6" custScaleX="86569" custScaleY="65785" custLinFactNeighborX="26525" custLinFactNeighborY="-59358"/>
      <dgm:spPr>
        <a:solidFill>
          <a:schemeClr val="accent1">
            <a:lumMod val="75000"/>
          </a:schemeClr>
        </a:solidFill>
        <a:ln>
          <a:solidFill>
            <a:srgbClr val="002060"/>
          </a:solidFill>
        </a:ln>
      </dgm:spPr>
    </dgm:pt>
    <dgm:pt modelId="{7167A238-83AE-4D73-B0AA-41578FFE4E54}" type="pres">
      <dgm:prSet presAssocID="{696F8D3D-40A0-4F9D-94BA-79FE7D12EE0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811F783-1708-4485-9DE1-CD5FF5B99C71}" type="pres">
      <dgm:prSet presAssocID="{BC730783-10E1-41B2-B794-1E21084CC224}" presName="circ4" presStyleLbl="vennNode1" presStyleIdx="3" presStyleCnt="6" custScaleX="86569" custScaleY="65785" custLinFactNeighborX="26525" custLinFactNeighborY="-62214"/>
      <dgm:spPr>
        <a:solidFill>
          <a:srgbClr val="000066"/>
        </a:solidFill>
        <a:ln>
          <a:solidFill>
            <a:srgbClr val="002060"/>
          </a:solidFill>
        </a:ln>
      </dgm:spPr>
    </dgm:pt>
    <dgm:pt modelId="{8297F687-6402-471D-8C6B-A8ED4D31DE7E}" type="pres">
      <dgm:prSet presAssocID="{BC730783-10E1-41B2-B794-1E21084CC224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09228FC-2606-41A2-97C6-2D1152A4703E}" type="pres">
      <dgm:prSet presAssocID="{02DF8C69-3874-4A41-ADA0-29C996557EAD}" presName="circ5" presStyleLbl="vennNode1" presStyleIdx="4" presStyleCnt="6" custScaleX="86569" custScaleY="65785" custLinFactNeighborX="23823" custLinFactNeighborY="-61232"/>
      <dgm:spPr>
        <a:solidFill>
          <a:schemeClr val="tx2">
            <a:lumMod val="20000"/>
            <a:lumOff val="80000"/>
          </a:schemeClr>
        </a:solidFill>
        <a:ln>
          <a:solidFill>
            <a:srgbClr val="002060"/>
          </a:solidFill>
        </a:ln>
      </dgm:spPr>
    </dgm:pt>
    <dgm:pt modelId="{F2ECB685-C64D-45C3-B730-6CDB4F984F59}" type="pres">
      <dgm:prSet presAssocID="{02DF8C69-3874-4A41-ADA0-29C996557EAD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41473EE-6682-41CA-AFB2-0FA896BB8C8D}" type="pres">
      <dgm:prSet presAssocID="{34365B74-7C8A-40ED-A825-8610619B4174}" presName="circ6" presStyleLbl="vennNode1" presStyleIdx="5" presStyleCnt="6" custScaleX="86569" custScaleY="65785" custLinFactNeighborX="26525" custLinFactNeighborY="-59358"/>
      <dgm:spPr>
        <a:solidFill>
          <a:schemeClr val="accent1">
            <a:lumMod val="20000"/>
            <a:lumOff val="80000"/>
          </a:schemeClr>
        </a:solidFill>
        <a:ln>
          <a:solidFill>
            <a:srgbClr val="002060"/>
          </a:solidFill>
        </a:ln>
      </dgm:spPr>
    </dgm:pt>
    <dgm:pt modelId="{8D082F01-1CBB-4459-A969-29CF3D393D8F}" type="pres">
      <dgm:prSet presAssocID="{34365B74-7C8A-40ED-A825-8610619B4174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C5C0903-28B5-414B-B087-BBA724D63432}" type="presOf" srcId="{A8EDD440-193B-4CD8-B9AB-04ABD53DAD52}" destId="{BF63013B-4F8C-4DB7-B0D0-C075B8A5DE14}" srcOrd="0" destOrd="0" presId="urn:microsoft.com/office/officeart/2005/8/layout/venn1"/>
    <dgm:cxn modelId="{F94F4BA0-BC34-4314-9255-E0EB85A61D2B}" srcId="{16FA22DB-49B8-492B-A31A-684D60CEF6D9}" destId="{02DF8C69-3874-4A41-ADA0-29C996557EAD}" srcOrd="4" destOrd="0" parTransId="{1508CBEA-DF9C-4222-BB7A-4F1AE8F57057}" sibTransId="{1556B2C6-F46E-43C8-8F18-A6FF4E71036D}"/>
    <dgm:cxn modelId="{DE3C5C56-5039-4DBD-9C26-4A16FAA988A6}" type="presOf" srcId="{E1BE0902-C74F-4E3C-996C-BB15A5B5F358}" destId="{E1597C15-C247-4DB9-B1C3-97258AEAAAC1}" srcOrd="0" destOrd="0" presId="urn:microsoft.com/office/officeart/2005/8/layout/venn1"/>
    <dgm:cxn modelId="{5B35AAC6-8866-4BF2-9E6E-C873F8CA9963}" type="presOf" srcId="{16FA22DB-49B8-492B-A31A-684D60CEF6D9}" destId="{F61FA35E-F2B7-43DE-A5F8-B78AA08A0B68}" srcOrd="0" destOrd="0" presId="urn:microsoft.com/office/officeart/2005/8/layout/venn1"/>
    <dgm:cxn modelId="{02C97F3B-C15C-412C-A70A-DE432961DE35}" type="presOf" srcId="{696F8D3D-40A0-4F9D-94BA-79FE7D12EE04}" destId="{7167A238-83AE-4D73-B0AA-41578FFE4E54}" srcOrd="0" destOrd="0" presId="urn:microsoft.com/office/officeart/2005/8/layout/venn1"/>
    <dgm:cxn modelId="{F2A2280D-52EC-4FA0-BF9F-92D420ADBA06}" type="presOf" srcId="{02DF8C69-3874-4A41-ADA0-29C996557EAD}" destId="{F2ECB685-C64D-45C3-B730-6CDB4F984F59}" srcOrd="0" destOrd="0" presId="urn:microsoft.com/office/officeart/2005/8/layout/venn1"/>
    <dgm:cxn modelId="{B80BDEDF-8641-4F3B-B896-10D1F0E460EA}" srcId="{16FA22DB-49B8-492B-A31A-684D60CEF6D9}" destId="{BC730783-10E1-41B2-B794-1E21084CC224}" srcOrd="3" destOrd="0" parTransId="{F7CF83EB-9FDB-4544-B3DC-7B921237E38C}" sibTransId="{9E584505-1992-473B-BDE7-7C85D872713B}"/>
    <dgm:cxn modelId="{1B8810FB-BBA7-4D36-9ADE-DC16511D0F98}" srcId="{16FA22DB-49B8-492B-A31A-684D60CEF6D9}" destId="{34365B74-7C8A-40ED-A825-8610619B4174}" srcOrd="5" destOrd="0" parTransId="{53BB4E33-9DBD-4CA0-A285-30F62DE73A28}" sibTransId="{B03DB45A-4589-4264-B55F-6B25EA7E97A3}"/>
    <dgm:cxn modelId="{32792A19-FB4B-4FB3-8C12-B344E2EF12E1}" srcId="{16FA22DB-49B8-492B-A31A-684D60CEF6D9}" destId="{E1BE0902-C74F-4E3C-996C-BB15A5B5F358}" srcOrd="0" destOrd="0" parTransId="{30013DBF-4D4C-4CA3-972F-E5217A77799B}" sibTransId="{0CA6B339-D6BA-4E29-BB18-4F9D2F84E59A}"/>
    <dgm:cxn modelId="{EB78D9E9-7466-4985-A288-AFE93F22C360}" type="presOf" srcId="{BC730783-10E1-41B2-B794-1E21084CC224}" destId="{8297F687-6402-471D-8C6B-A8ED4D31DE7E}" srcOrd="0" destOrd="0" presId="urn:microsoft.com/office/officeart/2005/8/layout/venn1"/>
    <dgm:cxn modelId="{57C8F3CD-B418-49CF-990B-A6631C4F6FAA}" srcId="{16FA22DB-49B8-492B-A31A-684D60CEF6D9}" destId="{696F8D3D-40A0-4F9D-94BA-79FE7D12EE04}" srcOrd="2" destOrd="0" parTransId="{C407A778-B29A-4B2B-BED7-6833FCD08482}" sibTransId="{F30BDCED-9A09-4204-AE5D-DC510081437F}"/>
    <dgm:cxn modelId="{246E462D-9DDB-4332-AC88-7CB0D149170A}" srcId="{16FA22DB-49B8-492B-A31A-684D60CEF6D9}" destId="{A8EDD440-193B-4CD8-B9AB-04ABD53DAD52}" srcOrd="1" destOrd="0" parTransId="{136E7AFE-06BC-4575-AB60-E0002D4CE245}" sibTransId="{7EA51E07-D4BB-4C90-B77F-BF4C6B9BE675}"/>
    <dgm:cxn modelId="{F510C952-F7BB-4490-A157-64A73150CA61}" type="presOf" srcId="{34365B74-7C8A-40ED-A825-8610619B4174}" destId="{8D082F01-1CBB-4459-A969-29CF3D393D8F}" srcOrd="0" destOrd="0" presId="urn:microsoft.com/office/officeart/2005/8/layout/venn1"/>
    <dgm:cxn modelId="{F6B3E863-E890-4313-96E3-EDACA21E14EE}" type="presParOf" srcId="{F61FA35E-F2B7-43DE-A5F8-B78AA08A0B68}" destId="{AD05038C-206F-4F71-BED9-6F3BD0384B89}" srcOrd="0" destOrd="0" presId="urn:microsoft.com/office/officeart/2005/8/layout/venn1"/>
    <dgm:cxn modelId="{572CF8F8-7957-4BBB-8CCA-2ACDFEFA7627}" type="presParOf" srcId="{F61FA35E-F2B7-43DE-A5F8-B78AA08A0B68}" destId="{E1597C15-C247-4DB9-B1C3-97258AEAAAC1}" srcOrd="1" destOrd="0" presId="urn:microsoft.com/office/officeart/2005/8/layout/venn1"/>
    <dgm:cxn modelId="{3FD08E3F-0B46-4320-A0E3-A22D05226910}" type="presParOf" srcId="{F61FA35E-F2B7-43DE-A5F8-B78AA08A0B68}" destId="{A93D4062-5C61-4EA7-8EB0-900B620ADA59}" srcOrd="2" destOrd="0" presId="urn:microsoft.com/office/officeart/2005/8/layout/venn1"/>
    <dgm:cxn modelId="{1A37D1EC-5E82-4E41-95C6-4EB01D006912}" type="presParOf" srcId="{F61FA35E-F2B7-43DE-A5F8-B78AA08A0B68}" destId="{BF63013B-4F8C-4DB7-B0D0-C075B8A5DE14}" srcOrd="3" destOrd="0" presId="urn:microsoft.com/office/officeart/2005/8/layout/venn1"/>
    <dgm:cxn modelId="{37E6B5E9-5F3F-48A0-9BBC-002675073895}" type="presParOf" srcId="{F61FA35E-F2B7-43DE-A5F8-B78AA08A0B68}" destId="{C6A026A7-D747-4485-B978-8E3BFEA89A53}" srcOrd="4" destOrd="0" presId="urn:microsoft.com/office/officeart/2005/8/layout/venn1"/>
    <dgm:cxn modelId="{54AE74A1-4FE0-4C26-8826-25CCD1AC77E6}" type="presParOf" srcId="{F61FA35E-F2B7-43DE-A5F8-B78AA08A0B68}" destId="{7167A238-83AE-4D73-B0AA-41578FFE4E54}" srcOrd="5" destOrd="0" presId="urn:microsoft.com/office/officeart/2005/8/layout/venn1"/>
    <dgm:cxn modelId="{DD6F654D-5542-445F-B01B-4AB876852756}" type="presParOf" srcId="{F61FA35E-F2B7-43DE-A5F8-B78AA08A0B68}" destId="{5811F783-1708-4485-9DE1-CD5FF5B99C71}" srcOrd="6" destOrd="0" presId="urn:microsoft.com/office/officeart/2005/8/layout/venn1"/>
    <dgm:cxn modelId="{9B572407-A953-47A8-B596-4767EB7E8B26}" type="presParOf" srcId="{F61FA35E-F2B7-43DE-A5F8-B78AA08A0B68}" destId="{8297F687-6402-471D-8C6B-A8ED4D31DE7E}" srcOrd="7" destOrd="0" presId="urn:microsoft.com/office/officeart/2005/8/layout/venn1"/>
    <dgm:cxn modelId="{2E3FF2B4-C4FF-4242-88CC-D41032F592F6}" type="presParOf" srcId="{F61FA35E-F2B7-43DE-A5F8-B78AA08A0B68}" destId="{809228FC-2606-41A2-97C6-2D1152A4703E}" srcOrd="8" destOrd="0" presId="urn:microsoft.com/office/officeart/2005/8/layout/venn1"/>
    <dgm:cxn modelId="{22AB24F3-B4DC-4DAD-9E64-6E65659652AA}" type="presParOf" srcId="{F61FA35E-F2B7-43DE-A5F8-B78AA08A0B68}" destId="{F2ECB685-C64D-45C3-B730-6CDB4F984F59}" srcOrd="9" destOrd="0" presId="urn:microsoft.com/office/officeart/2005/8/layout/venn1"/>
    <dgm:cxn modelId="{ED9AEF27-F32D-4FF1-8FB5-DCE912556B46}" type="presParOf" srcId="{F61FA35E-F2B7-43DE-A5F8-B78AA08A0B68}" destId="{D41473EE-6682-41CA-AFB2-0FA896BB8C8D}" srcOrd="10" destOrd="0" presId="urn:microsoft.com/office/officeart/2005/8/layout/venn1"/>
    <dgm:cxn modelId="{FA80B5AA-FEA3-4ECA-9FAE-4A46C6B86590}" type="presParOf" srcId="{F61FA35E-F2B7-43DE-A5F8-B78AA08A0B68}" destId="{8D082F01-1CBB-4459-A969-29CF3D393D8F}" srcOrd="11" destOrd="0" presId="urn:microsoft.com/office/officeart/2005/8/layout/venn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18F687-4C56-4ABE-872A-F3B1A8C46238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D5897700-476F-422F-8331-6581BC2D4E5A}">
      <dgm:prSet phldrT="[Texto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pt-BR" sz="36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Transtornos Depressivos </a:t>
          </a:r>
        </a:p>
      </dgm:t>
    </dgm:pt>
    <dgm:pt modelId="{6134763E-7FCE-4090-91D6-EBE3CE3D86A0}" type="parTrans" cxnId="{33F0A789-0E6A-4A37-BCC0-028403FB32F7}">
      <dgm:prSet/>
      <dgm:spPr/>
      <dgm:t>
        <a:bodyPr/>
        <a:lstStyle/>
        <a:p>
          <a:endParaRPr lang="pt-BR" sz="2800"/>
        </a:p>
      </dgm:t>
    </dgm:pt>
    <dgm:pt modelId="{B3E64078-9896-4226-8486-B9D46E4A7A33}" type="sibTrans" cxnId="{33F0A789-0E6A-4A37-BCC0-028403FB32F7}">
      <dgm:prSet/>
      <dgm:spPr/>
      <dgm:t>
        <a:bodyPr/>
        <a:lstStyle/>
        <a:p>
          <a:endParaRPr lang="pt-BR" sz="2800"/>
        </a:p>
      </dgm:t>
    </dgm:pt>
    <dgm:pt modelId="{4DAC775E-61AD-47DC-825A-F563026B05B7}">
      <dgm:prSet phldrT="[Texto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pt-BR" sz="200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T. Disruptivo da Desregulação do Humor</a:t>
          </a:r>
        </a:p>
      </dgm:t>
    </dgm:pt>
    <dgm:pt modelId="{A0AA2201-2520-4950-ACC5-A28B11B8E67F}" type="parTrans" cxnId="{5C9E9BB8-A4B4-4E47-A99E-C2BEE95DB600}">
      <dgm:prSet custT="1"/>
      <dgm:spPr/>
      <dgm:t>
        <a:bodyPr/>
        <a:lstStyle/>
        <a:p>
          <a:endParaRPr lang="pt-BR" sz="1100"/>
        </a:p>
      </dgm:t>
    </dgm:pt>
    <dgm:pt modelId="{F4709056-329C-4547-948B-8CAF384FFF49}" type="sibTrans" cxnId="{5C9E9BB8-A4B4-4E47-A99E-C2BEE95DB600}">
      <dgm:prSet/>
      <dgm:spPr/>
      <dgm:t>
        <a:bodyPr/>
        <a:lstStyle/>
        <a:p>
          <a:endParaRPr lang="pt-BR" sz="2800"/>
        </a:p>
      </dgm:t>
    </dgm:pt>
    <dgm:pt modelId="{5CD92B87-826F-4F1D-9E9D-F22C40532F4F}">
      <dgm:prSet phldrT="[Texto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pt-BR" sz="200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T. Depressivo Maior </a:t>
          </a:r>
        </a:p>
      </dgm:t>
    </dgm:pt>
    <dgm:pt modelId="{6B1F7692-8268-4C63-B729-5AEA0CCAE211}" type="parTrans" cxnId="{17ACD0ED-8E69-477C-A783-8D469DE44DA1}">
      <dgm:prSet custT="1"/>
      <dgm:spPr/>
      <dgm:t>
        <a:bodyPr/>
        <a:lstStyle/>
        <a:p>
          <a:endParaRPr lang="pt-BR" sz="900"/>
        </a:p>
      </dgm:t>
    </dgm:pt>
    <dgm:pt modelId="{C0904025-FF21-4B24-B294-08399EEF37AC}" type="sibTrans" cxnId="{17ACD0ED-8E69-477C-A783-8D469DE44DA1}">
      <dgm:prSet/>
      <dgm:spPr/>
      <dgm:t>
        <a:bodyPr/>
        <a:lstStyle/>
        <a:p>
          <a:endParaRPr lang="pt-BR" sz="2800"/>
        </a:p>
      </dgm:t>
    </dgm:pt>
    <dgm:pt modelId="{E7EBFF32-DB64-44AE-88A9-6351F39A152D}">
      <dgm:prSet phldrT="[Texto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pt-BR" sz="200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T. Depressivo Persistente (Distimia)</a:t>
          </a:r>
        </a:p>
      </dgm:t>
    </dgm:pt>
    <dgm:pt modelId="{CF51026D-29EF-4C71-BA66-0BA932F35731}" type="parTrans" cxnId="{769FE457-3BF7-4CE1-AAB2-A8F0920C5981}">
      <dgm:prSet custT="1"/>
      <dgm:spPr/>
      <dgm:t>
        <a:bodyPr/>
        <a:lstStyle/>
        <a:p>
          <a:endParaRPr lang="pt-BR" sz="800"/>
        </a:p>
      </dgm:t>
    </dgm:pt>
    <dgm:pt modelId="{34124BE2-33B8-4766-9ED4-94623B4D722B}" type="sibTrans" cxnId="{769FE457-3BF7-4CE1-AAB2-A8F0920C5981}">
      <dgm:prSet/>
      <dgm:spPr/>
      <dgm:t>
        <a:bodyPr/>
        <a:lstStyle/>
        <a:p>
          <a:endParaRPr lang="pt-BR" sz="2800"/>
        </a:p>
      </dgm:t>
    </dgm:pt>
    <dgm:pt modelId="{8EE7696E-7CB4-4CBF-B0A3-11A85A86AF68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pt-BR" sz="200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Induzido por substância/ medicamento</a:t>
          </a:r>
        </a:p>
      </dgm:t>
    </dgm:pt>
    <dgm:pt modelId="{C1AF432D-ECB2-44C4-87F6-4B9E63213640}" type="parTrans" cxnId="{A0D2937E-D7B7-46E9-A7C5-B19EA601D000}">
      <dgm:prSet custT="1"/>
      <dgm:spPr/>
      <dgm:t>
        <a:bodyPr/>
        <a:lstStyle/>
        <a:p>
          <a:endParaRPr lang="pt-BR" sz="800"/>
        </a:p>
      </dgm:t>
    </dgm:pt>
    <dgm:pt modelId="{AAFB3D42-BBBB-4E81-B702-21B226A04EF6}" type="sibTrans" cxnId="{A0D2937E-D7B7-46E9-A7C5-B19EA601D000}">
      <dgm:prSet/>
      <dgm:spPr/>
      <dgm:t>
        <a:bodyPr/>
        <a:lstStyle/>
        <a:p>
          <a:endParaRPr lang="pt-BR" sz="2800"/>
        </a:p>
      </dgm:t>
    </dgm:pt>
    <dgm:pt modelId="{1F1F63E2-1B7A-4546-B0A4-015C54042AAA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pt-BR" sz="200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Outro T. Depressivo Especificado</a:t>
          </a:r>
        </a:p>
      </dgm:t>
    </dgm:pt>
    <dgm:pt modelId="{87D7FD76-9B2C-4AAB-A70C-8514624A04CA}" type="parTrans" cxnId="{F873DE84-60E3-40FC-BEE2-6452E190B5A0}">
      <dgm:prSet custT="1"/>
      <dgm:spPr/>
      <dgm:t>
        <a:bodyPr/>
        <a:lstStyle/>
        <a:p>
          <a:endParaRPr lang="pt-BR" sz="900"/>
        </a:p>
      </dgm:t>
    </dgm:pt>
    <dgm:pt modelId="{5F24A93B-E10A-4CCC-8BFF-D0B576A9EFF1}" type="sibTrans" cxnId="{F873DE84-60E3-40FC-BEE2-6452E190B5A0}">
      <dgm:prSet/>
      <dgm:spPr/>
      <dgm:t>
        <a:bodyPr/>
        <a:lstStyle/>
        <a:p>
          <a:endParaRPr lang="pt-BR" sz="2800"/>
        </a:p>
      </dgm:t>
    </dgm:pt>
    <dgm:pt modelId="{2E4BF353-58B6-4A3D-88C0-2951F33155A2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pt-BR" sz="200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Devido a outra condição médica</a:t>
          </a:r>
        </a:p>
      </dgm:t>
    </dgm:pt>
    <dgm:pt modelId="{8424327B-EF22-455E-8116-CF8F74498238}" type="parTrans" cxnId="{272AC65D-B448-4083-A7AC-7469EE1BBC40}">
      <dgm:prSet custT="1"/>
      <dgm:spPr/>
      <dgm:t>
        <a:bodyPr/>
        <a:lstStyle/>
        <a:p>
          <a:endParaRPr lang="pt-BR" sz="800"/>
        </a:p>
      </dgm:t>
    </dgm:pt>
    <dgm:pt modelId="{E6E2EFA9-44FC-43CD-90E7-6986ACE527F7}" type="sibTrans" cxnId="{272AC65D-B448-4083-A7AC-7469EE1BBC40}">
      <dgm:prSet/>
      <dgm:spPr/>
      <dgm:t>
        <a:bodyPr/>
        <a:lstStyle/>
        <a:p>
          <a:endParaRPr lang="pt-BR" sz="2800"/>
        </a:p>
      </dgm:t>
    </dgm:pt>
    <dgm:pt modelId="{99B519E9-8896-49BF-93F5-EC66FB897B14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200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T. Depressivo não especificado</a:t>
          </a:r>
        </a:p>
        <a:p>
          <a:pPr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000" b="1" dirty="0">
            <a:solidFill>
              <a:schemeClr val="tx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988B9024-6EF1-4939-A59A-4EA2CB6F1523}" type="parTrans" cxnId="{9751FAD2-488E-4A34-93D0-607C69452ACE}">
      <dgm:prSet custT="1"/>
      <dgm:spPr/>
      <dgm:t>
        <a:bodyPr/>
        <a:lstStyle/>
        <a:p>
          <a:endParaRPr lang="pt-BR" sz="1100"/>
        </a:p>
      </dgm:t>
    </dgm:pt>
    <dgm:pt modelId="{B6E36E94-AC2C-4FFA-A17E-5E6B1D30AB41}" type="sibTrans" cxnId="{9751FAD2-488E-4A34-93D0-607C69452ACE}">
      <dgm:prSet/>
      <dgm:spPr/>
      <dgm:t>
        <a:bodyPr/>
        <a:lstStyle/>
        <a:p>
          <a:endParaRPr lang="pt-BR" sz="2800"/>
        </a:p>
      </dgm:t>
    </dgm:pt>
    <dgm:pt modelId="{567819C6-DD24-4FFB-A1D3-5041D0E5B1FF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pt-BR" sz="200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T. Disfórico Pré-menstrual</a:t>
          </a:r>
        </a:p>
      </dgm:t>
    </dgm:pt>
    <dgm:pt modelId="{7AD944E2-950F-4F7B-A00B-258508CE4749}" type="parTrans" cxnId="{3813BC6F-2957-431D-BBF6-3F1219780293}">
      <dgm:prSet custT="1"/>
      <dgm:spPr/>
      <dgm:t>
        <a:bodyPr/>
        <a:lstStyle/>
        <a:p>
          <a:endParaRPr lang="pt-BR" sz="800"/>
        </a:p>
      </dgm:t>
    </dgm:pt>
    <dgm:pt modelId="{2E11E35D-D31D-4CD2-8192-6DAA49D4192F}" type="sibTrans" cxnId="{3813BC6F-2957-431D-BBF6-3F1219780293}">
      <dgm:prSet/>
      <dgm:spPr/>
      <dgm:t>
        <a:bodyPr/>
        <a:lstStyle/>
        <a:p>
          <a:endParaRPr lang="pt-BR" sz="2800"/>
        </a:p>
      </dgm:t>
    </dgm:pt>
    <dgm:pt modelId="{80DD74A7-9C34-48BC-BABF-F12BA22E7654}" type="pres">
      <dgm:prSet presAssocID="{9218F687-4C56-4ABE-872A-F3B1A8C4623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7E0D7381-B09D-43C9-AE7E-61D72524E59A}" type="pres">
      <dgm:prSet presAssocID="{D5897700-476F-422F-8331-6581BC2D4E5A}" presName="root1" presStyleCnt="0"/>
      <dgm:spPr/>
    </dgm:pt>
    <dgm:pt modelId="{E3A623BD-4CDB-4D6E-BB3D-9100F59735A4}" type="pres">
      <dgm:prSet presAssocID="{D5897700-476F-422F-8331-6581BC2D4E5A}" presName="LevelOneTextNode" presStyleLbl="node0" presStyleIdx="0" presStyleCnt="1" custScaleX="173957" custScaleY="184971" custLinFactNeighborX="16315" custLinFactNeighborY="-359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F053D55D-B446-44BC-AACA-3A1F6FC96E9F}" type="pres">
      <dgm:prSet presAssocID="{D5897700-476F-422F-8331-6581BC2D4E5A}" presName="level2hierChild" presStyleCnt="0"/>
      <dgm:spPr/>
    </dgm:pt>
    <dgm:pt modelId="{F357C253-E846-4EBF-A53A-7D8ED0557CAA}" type="pres">
      <dgm:prSet presAssocID="{A0AA2201-2520-4950-ACC5-A28B11B8E67F}" presName="conn2-1" presStyleLbl="parChTrans1D2" presStyleIdx="0" presStyleCnt="8"/>
      <dgm:spPr/>
      <dgm:t>
        <a:bodyPr/>
        <a:lstStyle/>
        <a:p>
          <a:endParaRPr lang="pt-BR"/>
        </a:p>
      </dgm:t>
    </dgm:pt>
    <dgm:pt modelId="{DF22D2AA-8474-46CB-AD0E-77935C85656A}" type="pres">
      <dgm:prSet presAssocID="{A0AA2201-2520-4950-ACC5-A28B11B8E67F}" presName="connTx" presStyleLbl="parChTrans1D2" presStyleIdx="0" presStyleCnt="8"/>
      <dgm:spPr/>
      <dgm:t>
        <a:bodyPr/>
        <a:lstStyle/>
        <a:p>
          <a:endParaRPr lang="pt-BR"/>
        </a:p>
      </dgm:t>
    </dgm:pt>
    <dgm:pt modelId="{6258AF0A-B69F-4E85-8748-119DE5DB3482}" type="pres">
      <dgm:prSet presAssocID="{4DAC775E-61AD-47DC-825A-F563026B05B7}" presName="root2" presStyleCnt="0"/>
      <dgm:spPr/>
    </dgm:pt>
    <dgm:pt modelId="{47368E7B-E3FD-450F-8556-5F6389607A99}" type="pres">
      <dgm:prSet presAssocID="{4DAC775E-61AD-47DC-825A-F563026B05B7}" presName="LevelTwoTextNode" presStyleLbl="node2" presStyleIdx="0" presStyleCnt="8" custScaleX="281609" custLinFactNeighborX="-159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AE99BA92-C0DC-45EB-A10D-D87BF1E6701A}" type="pres">
      <dgm:prSet presAssocID="{4DAC775E-61AD-47DC-825A-F563026B05B7}" presName="level3hierChild" presStyleCnt="0"/>
      <dgm:spPr/>
    </dgm:pt>
    <dgm:pt modelId="{A823E797-0D66-45AC-ABB7-1039036994E6}" type="pres">
      <dgm:prSet presAssocID="{6B1F7692-8268-4C63-B729-5AEA0CCAE211}" presName="conn2-1" presStyleLbl="parChTrans1D2" presStyleIdx="1" presStyleCnt="8"/>
      <dgm:spPr/>
      <dgm:t>
        <a:bodyPr/>
        <a:lstStyle/>
        <a:p>
          <a:endParaRPr lang="pt-BR"/>
        </a:p>
      </dgm:t>
    </dgm:pt>
    <dgm:pt modelId="{48820688-2D5B-4D49-B94D-972EB7CF588D}" type="pres">
      <dgm:prSet presAssocID="{6B1F7692-8268-4C63-B729-5AEA0CCAE211}" presName="connTx" presStyleLbl="parChTrans1D2" presStyleIdx="1" presStyleCnt="8"/>
      <dgm:spPr/>
      <dgm:t>
        <a:bodyPr/>
        <a:lstStyle/>
        <a:p>
          <a:endParaRPr lang="pt-BR"/>
        </a:p>
      </dgm:t>
    </dgm:pt>
    <dgm:pt modelId="{28BE4DA6-FFB1-4C44-A234-0AF8CAA53711}" type="pres">
      <dgm:prSet presAssocID="{5CD92B87-826F-4F1D-9E9D-F22C40532F4F}" presName="root2" presStyleCnt="0"/>
      <dgm:spPr/>
    </dgm:pt>
    <dgm:pt modelId="{E8AC77DA-F8B7-4D71-B4D9-C1C14F83235D}" type="pres">
      <dgm:prSet presAssocID="{5CD92B87-826F-4F1D-9E9D-F22C40532F4F}" presName="LevelTwoTextNode" presStyleLbl="node2" presStyleIdx="1" presStyleCnt="8" custScaleX="281609" custLinFactNeighborX="-159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4DA16FF4-13A4-4589-A314-F9D5D4DBA756}" type="pres">
      <dgm:prSet presAssocID="{5CD92B87-826F-4F1D-9E9D-F22C40532F4F}" presName="level3hierChild" presStyleCnt="0"/>
      <dgm:spPr/>
    </dgm:pt>
    <dgm:pt modelId="{70C8AD17-76B5-4417-AD60-81345E3EB500}" type="pres">
      <dgm:prSet presAssocID="{CF51026D-29EF-4C71-BA66-0BA932F35731}" presName="conn2-1" presStyleLbl="parChTrans1D2" presStyleIdx="2" presStyleCnt="8"/>
      <dgm:spPr/>
      <dgm:t>
        <a:bodyPr/>
        <a:lstStyle/>
        <a:p>
          <a:endParaRPr lang="pt-BR"/>
        </a:p>
      </dgm:t>
    </dgm:pt>
    <dgm:pt modelId="{7F218E52-D2E0-4F69-8936-6FB450E59DCE}" type="pres">
      <dgm:prSet presAssocID="{CF51026D-29EF-4C71-BA66-0BA932F35731}" presName="connTx" presStyleLbl="parChTrans1D2" presStyleIdx="2" presStyleCnt="8"/>
      <dgm:spPr/>
      <dgm:t>
        <a:bodyPr/>
        <a:lstStyle/>
        <a:p>
          <a:endParaRPr lang="pt-BR"/>
        </a:p>
      </dgm:t>
    </dgm:pt>
    <dgm:pt modelId="{21AE7451-D445-40AE-B278-96156E54E374}" type="pres">
      <dgm:prSet presAssocID="{E7EBFF32-DB64-44AE-88A9-6351F39A152D}" presName="root2" presStyleCnt="0"/>
      <dgm:spPr/>
    </dgm:pt>
    <dgm:pt modelId="{2F7C4C0E-3B38-4016-BFC5-9099F64055CA}" type="pres">
      <dgm:prSet presAssocID="{E7EBFF32-DB64-44AE-88A9-6351F39A152D}" presName="LevelTwoTextNode" presStyleLbl="node2" presStyleIdx="2" presStyleCnt="8" custScaleX="283456" custLinFactNeighborX="-159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CF9A4279-2C91-40D1-959F-5FB11F1AE0D2}" type="pres">
      <dgm:prSet presAssocID="{E7EBFF32-DB64-44AE-88A9-6351F39A152D}" presName="level3hierChild" presStyleCnt="0"/>
      <dgm:spPr/>
    </dgm:pt>
    <dgm:pt modelId="{CD7E5C36-DE60-41F0-A1BD-52610441342C}" type="pres">
      <dgm:prSet presAssocID="{7AD944E2-950F-4F7B-A00B-258508CE4749}" presName="conn2-1" presStyleLbl="parChTrans1D2" presStyleIdx="3" presStyleCnt="8"/>
      <dgm:spPr/>
      <dgm:t>
        <a:bodyPr/>
        <a:lstStyle/>
        <a:p>
          <a:endParaRPr lang="pt-BR"/>
        </a:p>
      </dgm:t>
    </dgm:pt>
    <dgm:pt modelId="{0AF92237-23D6-4AE6-94D3-142DD35697FE}" type="pres">
      <dgm:prSet presAssocID="{7AD944E2-950F-4F7B-A00B-258508CE4749}" presName="connTx" presStyleLbl="parChTrans1D2" presStyleIdx="3" presStyleCnt="8"/>
      <dgm:spPr/>
      <dgm:t>
        <a:bodyPr/>
        <a:lstStyle/>
        <a:p>
          <a:endParaRPr lang="pt-BR"/>
        </a:p>
      </dgm:t>
    </dgm:pt>
    <dgm:pt modelId="{36AD58F7-2397-498F-A361-CFE2D885471D}" type="pres">
      <dgm:prSet presAssocID="{567819C6-DD24-4FFB-A1D3-5041D0E5B1FF}" presName="root2" presStyleCnt="0"/>
      <dgm:spPr/>
    </dgm:pt>
    <dgm:pt modelId="{B9EA5503-D5DB-4BAB-BB93-7A6AE8699953}" type="pres">
      <dgm:prSet presAssocID="{567819C6-DD24-4FFB-A1D3-5041D0E5B1FF}" presName="LevelTwoTextNode" presStyleLbl="node2" presStyleIdx="3" presStyleCnt="8" custScaleX="279184" custLinFactNeighborX="-159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378C7616-135B-4F86-B1DB-D6C80FB3A640}" type="pres">
      <dgm:prSet presAssocID="{567819C6-DD24-4FFB-A1D3-5041D0E5B1FF}" presName="level3hierChild" presStyleCnt="0"/>
      <dgm:spPr/>
    </dgm:pt>
    <dgm:pt modelId="{2C8D0251-795E-4595-9BFE-F5951BF3CE20}" type="pres">
      <dgm:prSet presAssocID="{C1AF432D-ECB2-44C4-87F6-4B9E63213640}" presName="conn2-1" presStyleLbl="parChTrans1D2" presStyleIdx="4" presStyleCnt="8"/>
      <dgm:spPr/>
      <dgm:t>
        <a:bodyPr/>
        <a:lstStyle/>
        <a:p>
          <a:endParaRPr lang="pt-BR"/>
        </a:p>
      </dgm:t>
    </dgm:pt>
    <dgm:pt modelId="{19D788BC-A2EC-4A80-A74F-C4CD1B490EA5}" type="pres">
      <dgm:prSet presAssocID="{C1AF432D-ECB2-44C4-87F6-4B9E63213640}" presName="connTx" presStyleLbl="parChTrans1D2" presStyleIdx="4" presStyleCnt="8"/>
      <dgm:spPr/>
      <dgm:t>
        <a:bodyPr/>
        <a:lstStyle/>
        <a:p>
          <a:endParaRPr lang="pt-BR"/>
        </a:p>
      </dgm:t>
    </dgm:pt>
    <dgm:pt modelId="{684865D4-0074-430F-A1EB-C51B96E1AA85}" type="pres">
      <dgm:prSet presAssocID="{8EE7696E-7CB4-4CBF-B0A3-11A85A86AF68}" presName="root2" presStyleCnt="0"/>
      <dgm:spPr/>
    </dgm:pt>
    <dgm:pt modelId="{4B9706DE-D68A-4911-838E-65EA1BAA1AD6}" type="pres">
      <dgm:prSet presAssocID="{8EE7696E-7CB4-4CBF-B0A3-11A85A86AF68}" presName="LevelTwoTextNode" presStyleLbl="node2" presStyleIdx="4" presStyleCnt="8" custScaleX="279184" custLinFactNeighborX="-159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0A0F2E6E-09C4-42C9-AC9C-91E8EEBF0756}" type="pres">
      <dgm:prSet presAssocID="{8EE7696E-7CB4-4CBF-B0A3-11A85A86AF68}" presName="level3hierChild" presStyleCnt="0"/>
      <dgm:spPr/>
    </dgm:pt>
    <dgm:pt modelId="{1DA73E2E-8A41-4D7E-B5CC-44DE8B47F996}" type="pres">
      <dgm:prSet presAssocID="{8424327B-EF22-455E-8116-CF8F74498238}" presName="conn2-1" presStyleLbl="parChTrans1D2" presStyleIdx="5" presStyleCnt="8"/>
      <dgm:spPr/>
      <dgm:t>
        <a:bodyPr/>
        <a:lstStyle/>
        <a:p>
          <a:endParaRPr lang="pt-BR"/>
        </a:p>
      </dgm:t>
    </dgm:pt>
    <dgm:pt modelId="{827B94E2-96F6-4FAB-8B08-D5B0543EAE90}" type="pres">
      <dgm:prSet presAssocID="{8424327B-EF22-455E-8116-CF8F74498238}" presName="connTx" presStyleLbl="parChTrans1D2" presStyleIdx="5" presStyleCnt="8"/>
      <dgm:spPr/>
      <dgm:t>
        <a:bodyPr/>
        <a:lstStyle/>
        <a:p>
          <a:endParaRPr lang="pt-BR"/>
        </a:p>
      </dgm:t>
    </dgm:pt>
    <dgm:pt modelId="{ED614DF4-F687-4B4E-ADBE-E9D653349F88}" type="pres">
      <dgm:prSet presAssocID="{2E4BF353-58B6-4A3D-88C0-2951F33155A2}" presName="root2" presStyleCnt="0"/>
      <dgm:spPr/>
    </dgm:pt>
    <dgm:pt modelId="{BA048D56-C54B-40CC-9885-D55A1812FF38}" type="pres">
      <dgm:prSet presAssocID="{2E4BF353-58B6-4A3D-88C0-2951F33155A2}" presName="LevelTwoTextNode" presStyleLbl="node2" presStyleIdx="5" presStyleCnt="8" custScaleX="279184" custLinFactNeighborX="-159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8AEA1D83-FB5D-4F27-9C96-7AE839ECB84A}" type="pres">
      <dgm:prSet presAssocID="{2E4BF353-58B6-4A3D-88C0-2951F33155A2}" presName="level3hierChild" presStyleCnt="0"/>
      <dgm:spPr/>
    </dgm:pt>
    <dgm:pt modelId="{1F436EA9-C549-492A-9D9D-378E30E1354B}" type="pres">
      <dgm:prSet presAssocID="{87D7FD76-9B2C-4AAB-A70C-8514624A04CA}" presName="conn2-1" presStyleLbl="parChTrans1D2" presStyleIdx="6" presStyleCnt="8"/>
      <dgm:spPr/>
      <dgm:t>
        <a:bodyPr/>
        <a:lstStyle/>
        <a:p>
          <a:endParaRPr lang="pt-BR"/>
        </a:p>
      </dgm:t>
    </dgm:pt>
    <dgm:pt modelId="{5E5B88F7-D8D8-4A02-B29E-C1F265B849CD}" type="pres">
      <dgm:prSet presAssocID="{87D7FD76-9B2C-4AAB-A70C-8514624A04CA}" presName="connTx" presStyleLbl="parChTrans1D2" presStyleIdx="6" presStyleCnt="8"/>
      <dgm:spPr/>
      <dgm:t>
        <a:bodyPr/>
        <a:lstStyle/>
        <a:p>
          <a:endParaRPr lang="pt-BR"/>
        </a:p>
      </dgm:t>
    </dgm:pt>
    <dgm:pt modelId="{93B25DCB-30B4-465B-97AA-71A96E58CF9E}" type="pres">
      <dgm:prSet presAssocID="{1F1F63E2-1B7A-4546-B0A4-015C54042AAA}" presName="root2" presStyleCnt="0"/>
      <dgm:spPr/>
    </dgm:pt>
    <dgm:pt modelId="{B53DBFB2-CD59-4006-AC4B-582C704482EC}" type="pres">
      <dgm:prSet presAssocID="{1F1F63E2-1B7A-4546-B0A4-015C54042AAA}" presName="LevelTwoTextNode" presStyleLbl="node2" presStyleIdx="6" presStyleCnt="8" custScaleX="27918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9DD5E9FD-4596-482B-A9CE-8898C38FE3F1}" type="pres">
      <dgm:prSet presAssocID="{1F1F63E2-1B7A-4546-B0A4-015C54042AAA}" presName="level3hierChild" presStyleCnt="0"/>
      <dgm:spPr/>
    </dgm:pt>
    <dgm:pt modelId="{A372BA93-4BDC-4988-B0A5-15408D5A59A4}" type="pres">
      <dgm:prSet presAssocID="{988B9024-6EF1-4939-A59A-4EA2CB6F1523}" presName="conn2-1" presStyleLbl="parChTrans1D2" presStyleIdx="7" presStyleCnt="8"/>
      <dgm:spPr/>
      <dgm:t>
        <a:bodyPr/>
        <a:lstStyle/>
        <a:p>
          <a:endParaRPr lang="pt-BR"/>
        </a:p>
      </dgm:t>
    </dgm:pt>
    <dgm:pt modelId="{60BB40BB-78E5-4045-999E-E8FDB6081F40}" type="pres">
      <dgm:prSet presAssocID="{988B9024-6EF1-4939-A59A-4EA2CB6F1523}" presName="connTx" presStyleLbl="parChTrans1D2" presStyleIdx="7" presStyleCnt="8"/>
      <dgm:spPr/>
      <dgm:t>
        <a:bodyPr/>
        <a:lstStyle/>
        <a:p>
          <a:endParaRPr lang="pt-BR"/>
        </a:p>
      </dgm:t>
    </dgm:pt>
    <dgm:pt modelId="{5DE6DE78-3D57-4D6C-8AB5-AF08B5A95837}" type="pres">
      <dgm:prSet presAssocID="{99B519E9-8896-49BF-93F5-EC66FB897B14}" presName="root2" presStyleCnt="0"/>
      <dgm:spPr/>
    </dgm:pt>
    <dgm:pt modelId="{0B5BBFE2-5A55-45FE-9A38-2DADE9396C0B}" type="pres">
      <dgm:prSet presAssocID="{99B519E9-8896-49BF-93F5-EC66FB897B14}" presName="LevelTwoTextNode" presStyleLbl="node2" presStyleIdx="7" presStyleCnt="8" custScaleX="27918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352F36D8-7D1A-4895-A9A6-CE66F20B154C}" type="pres">
      <dgm:prSet presAssocID="{99B519E9-8896-49BF-93F5-EC66FB897B14}" presName="level3hierChild" presStyleCnt="0"/>
      <dgm:spPr/>
    </dgm:pt>
  </dgm:ptLst>
  <dgm:cxnLst>
    <dgm:cxn modelId="{272AC65D-B448-4083-A7AC-7469EE1BBC40}" srcId="{D5897700-476F-422F-8331-6581BC2D4E5A}" destId="{2E4BF353-58B6-4A3D-88C0-2951F33155A2}" srcOrd="5" destOrd="0" parTransId="{8424327B-EF22-455E-8116-CF8F74498238}" sibTransId="{E6E2EFA9-44FC-43CD-90E7-6986ACE527F7}"/>
    <dgm:cxn modelId="{AE7AB728-D503-4747-B058-7DD9081102CF}" type="presOf" srcId="{87D7FD76-9B2C-4AAB-A70C-8514624A04CA}" destId="{1F436EA9-C549-492A-9D9D-378E30E1354B}" srcOrd="0" destOrd="0" presId="urn:microsoft.com/office/officeart/2008/layout/HorizontalMultiLevelHierarchy"/>
    <dgm:cxn modelId="{D29D96A6-9465-4249-8E83-32FFCF4BAE8F}" type="presOf" srcId="{8424327B-EF22-455E-8116-CF8F74498238}" destId="{827B94E2-96F6-4FAB-8B08-D5B0543EAE90}" srcOrd="1" destOrd="0" presId="urn:microsoft.com/office/officeart/2008/layout/HorizontalMultiLevelHierarchy"/>
    <dgm:cxn modelId="{3813BC6F-2957-431D-BBF6-3F1219780293}" srcId="{D5897700-476F-422F-8331-6581BC2D4E5A}" destId="{567819C6-DD24-4FFB-A1D3-5041D0E5B1FF}" srcOrd="3" destOrd="0" parTransId="{7AD944E2-950F-4F7B-A00B-258508CE4749}" sibTransId="{2E11E35D-D31D-4CD2-8192-6DAA49D4192F}"/>
    <dgm:cxn modelId="{769FE457-3BF7-4CE1-AAB2-A8F0920C5981}" srcId="{D5897700-476F-422F-8331-6581BC2D4E5A}" destId="{E7EBFF32-DB64-44AE-88A9-6351F39A152D}" srcOrd="2" destOrd="0" parTransId="{CF51026D-29EF-4C71-BA66-0BA932F35731}" sibTransId="{34124BE2-33B8-4766-9ED4-94623B4D722B}"/>
    <dgm:cxn modelId="{48F61AC1-F09D-485E-99C6-41E101F9BC2E}" type="presOf" srcId="{A0AA2201-2520-4950-ACC5-A28B11B8E67F}" destId="{F357C253-E846-4EBF-A53A-7D8ED0557CAA}" srcOrd="0" destOrd="0" presId="urn:microsoft.com/office/officeart/2008/layout/HorizontalMultiLevelHierarchy"/>
    <dgm:cxn modelId="{D0AE9FB3-32CA-4E58-AFBB-56F4D80B7242}" type="presOf" srcId="{9218F687-4C56-4ABE-872A-F3B1A8C46238}" destId="{80DD74A7-9C34-48BC-BABF-F12BA22E7654}" srcOrd="0" destOrd="0" presId="urn:microsoft.com/office/officeart/2008/layout/HorizontalMultiLevelHierarchy"/>
    <dgm:cxn modelId="{5C9E9BB8-A4B4-4E47-A99E-C2BEE95DB600}" srcId="{D5897700-476F-422F-8331-6581BC2D4E5A}" destId="{4DAC775E-61AD-47DC-825A-F563026B05B7}" srcOrd="0" destOrd="0" parTransId="{A0AA2201-2520-4950-ACC5-A28B11B8E67F}" sibTransId="{F4709056-329C-4547-948B-8CAF384FFF49}"/>
    <dgm:cxn modelId="{735A7F8E-53AE-4BCD-AFB6-69B255914520}" type="presOf" srcId="{7AD944E2-950F-4F7B-A00B-258508CE4749}" destId="{0AF92237-23D6-4AE6-94D3-142DD35697FE}" srcOrd="1" destOrd="0" presId="urn:microsoft.com/office/officeart/2008/layout/HorizontalMultiLevelHierarchy"/>
    <dgm:cxn modelId="{530EE2AB-9872-4AA7-872F-69964556D415}" type="presOf" srcId="{1F1F63E2-1B7A-4546-B0A4-015C54042AAA}" destId="{B53DBFB2-CD59-4006-AC4B-582C704482EC}" srcOrd="0" destOrd="0" presId="urn:microsoft.com/office/officeart/2008/layout/HorizontalMultiLevelHierarchy"/>
    <dgm:cxn modelId="{F873DE84-60E3-40FC-BEE2-6452E190B5A0}" srcId="{D5897700-476F-422F-8331-6581BC2D4E5A}" destId="{1F1F63E2-1B7A-4546-B0A4-015C54042AAA}" srcOrd="6" destOrd="0" parTransId="{87D7FD76-9B2C-4AAB-A70C-8514624A04CA}" sibTransId="{5F24A93B-E10A-4CCC-8BFF-D0B576A9EFF1}"/>
    <dgm:cxn modelId="{44C1999B-27CE-464A-A3ED-89637E857FB6}" type="presOf" srcId="{988B9024-6EF1-4939-A59A-4EA2CB6F1523}" destId="{A372BA93-4BDC-4988-B0A5-15408D5A59A4}" srcOrd="0" destOrd="0" presId="urn:microsoft.com/office/officeart/2008/layout/HorizontalMultiLevelHierarchy"/>
    <dgm:cxn modelId="{A98BB010-4DAA-4C6A-9BD5-FA26A01D2BDE}" type="presOf" srcId="{87D7FD76-9B2C-4AAB-A70C-8514624A04CA}" destId="{5E5B88F7-D8D8-4A02-B29E-C1F265B849CD}" srcOrd="1" destOrd="0" presId="urn:microsoft.com/office/officeart/2008/layout/HorizontalMultiLevelHierarchy"/>
    <dgm:cxn modelId="{0E098993-3680-48ED-AB92-41EDF3495E6F}" type="presOf" srcId="{6B1F7692-8268-4C63-B729-5AEA0CCAE211}" destId="{48820688-2D5B-4D49-B94D-972EB7CF588D}" srcOrd="1" destOrd="0" presId="urn:microsoft.com/office/officeart/2008/layout/HorizontalMultiLevelHierarchy"/>
    <dgm:cxn modelId="{80F2DB09-D015-4ABA-8928-1CD592255897}" type="presOf" srcId="{2E4BF353-58B6-4A3D-88C0-2951F33155A2}" destId="{BA048D56-C54B-40CC-9885-D55A1812FF38}" srcOrd="0" destOrd="0" presId="urn:microsoft.com/office/officeart/2008/layout/HorizontalMultiLevelHierarchy"/>
    <dgm:cxn modelId="{AE0B9139-FEC2-48B1-A94F-F57C6097BCEA}" type="presOf" srcId="{CF51026D-29EF-4C71-BA66-0BA932F35731}" destId="{7F218E52-D2E0-4F69-8936-6FB450E59DCE}" srcOrd="1" destOrd="0" presId="urn:microsoft.com/office/officeart/2008/layout/HorizontalMultiLevelHierarchy"/>
    <dgm:cxn modelId="{33F0A789-0E6A-4A37-BCC0-028403FB32F7}" srcId="{9218F687-4C56-4ABE-872A-F3B1A8C46238}" destId="{D5897700-476F-422F-8331-6581BC2D4E5A}" srcOrd="0" destOrd="0" parTransId="{6134763E-7FCE-4090-91D6-EBE3CE3D86A0}" sibTransId="{B3E64078-9896-4226-8486-B9D46E4A7A33}"/>
    <dgm:cxn modelId="{A8B9D8B4-7829-406E-AF5F-1D8F653042A8}" type="presOf" srcId="{C1AF432D-ECB2-44C4-87F6-4B9E63213640}" destId="{2C8D0251-795E-4595-9BFE-F5951BF3CE20}" srcOrd="0" destOrd="0" presId="urn:microsoft.com/office/officeart/2008/layout/HorizontalMultiLevelHierarchy"/>
    <dgm:cxn modelId="{EF7FC93E-7B14-482D-A1C6-7A786D603829}" type="presOf" srcId="{CF51026D-29EF-4C71-BA66-0BA932F35731}" destId="{70C8AD17-76B5-4417-AD60-81345E3EB500}" srcOrd="0" destOrd="0" presId="urn:microsoft.com/office/officeart/2008/layout/HorizontalMultiLevelHierarchy"/>
    <dgm:cxn modelId="{C03F37F9-B0FB-4C05-91C6-AC7C494A614C}" type="presOf" srcId="{988B9024-6EF1-4939-A59A-4EA2CB6F1523}" destId="{60BB40BB-78E5-4045-999E-E8FDB6081F40}" srcOrd="1" destOrd="0" presId="urn:microsoft.com/office/officeart/2008/layout/HorizontalMultiLevelHierarchy"/>
    <dgm:cxn modelId="{85173EF7-DA6A-461C-BAA9-576FD7C0178F}" type="presOf" srcId="{99B519E9-8896-49BF-93F5-EC66FB897B14}" destId="{0B5BBFE2-5A55-45FE-9A38-2DADE9396C0B}" srcOrd="0" destOrd="0" presId="urn:microsoft.com/office/officeart/2008/layout/HorizontalMultiLevelHierarchy"/>
    <dgm:cxn modelId="{9751FAD2-488E-4A34-93D0-607C69452ACE}" srcId="{D5897700-476F-422F-8331-6581BC2D4E5A}" destId="{99B519E9-8896-49BF-93F5-EC66FB897B14}" srcOrd="7" destOrd="0" parTransId="{988B9024-6EF1-4939-A59A-4EA2CB6F1523}" sibTransId="{B6E36E94-AC2C-4FFA-A17E-5E6B1D30AB41}"/>
    <dgm:cxn modelId="{C92DEE43-F168-4E92-88A8-091DD371A7C0}" type="presOf" srcId="{8EE7696E-7CB4-4CBF-B0A3-11A85A86AF68}" destId="{4B9706DE-D68A-4911-838E-65EA1BAA1AD6}" srcOrd="0" destOrd="0" presId="urn:microsoft.com/office/officeart/2008/layout/HorizontalMultiLevelHierarchy"/>
    <dgm:cxn modelId="{A0D2937E-D7B7-46E9-A7C5-B19EA601D000}" srcId="{D5897700-476F-422F-8331-6581BC2D4E5A}" destId="{8EE7696E-7CB4-4CBF-B0A3-11A85A86AF68}" srcOrd="4" destOrd="0" parTransId="{C1AF432D-ECB2-44C4-87F6-4B9E63213640}" sibTransId="{AAFB3D42-BBBB-4E81-B702-21B226A04EF6}"/>
    <dgm:cxn modelId="{E3CA5059-2188-47B1-B514-064F456706AE}" type="presOf" srcId="{5CD92B87-826F-4F1D-9E9D-F22C40532F4F}" destId="{E8AC77DA-F8B7-4D71-B4D9-C1C14F83235D}" srcOrd="0" destOrd="0" presId="urn:microsoft.com/office/officeart/2008/layout/HorizontalMultiLevelHierarchy"/>
    <dgm:cxn modelId="{66421D26-57ED-43DA-992D-001C0EF2B3EE}" type="presOf" srcId="{C1AF432D-ECB2-44C4-87F6-4B9E63213640}" destId="{19D788BC-A2EC-4A80-A74F-C4CD1B490EA5}" srcOrd="1" destOrd="0" presId="urn:microsoft.com/office/officeart/2008/layout/HorizontalMultiLevelHierarchy"/>
    <dgm:cxn modelId="{72BE7BF4-E779-4B09-BDFF-186E1E1D3984}" type="presOf" srcId="{7AD944E2-950F-4F7B-A00B-258508CE4749}" destId="{CD7E5C36-DE60-41F0-A1BD-52610441342C}" srcOrd="0" destOrd="0" presId="urn:microsoft.com/office/officeart/2008/layout/HorizontalMultiLevelHierarchy"/>
    <dgm:cxn modelId="{A3C1B929-FB80-4B3A-ACFA-FF18DCD7A546}" type="presOf" srcId="{8424327B-EF22-455E-8116-CF8F74498238}" destId="{1DA73E2E-8A41-4D7E-B5CC-44DE8B47F996}" srcOrd="0" destOrd="0" presId="urn:microsoft.com/office/officeart/2008/layout/HorizontalMultiLevelHierarchy"/>
    <dgm:cxn modelId="{DE76A098-6E6F-42FE-8144-D91C01EB731F}" type="presOf" srcId="{4DAC775E-61AD-47DC-825A-F563026B05B7}" destId="{47368E7B-E3FD-450F-8556-5F6389607A99}" srcOrd="0" destOrd="0" presId="urn:microsoft.com/office/officeart/2008/layout/HorizontalMultiLevelHierarchy"/>
    <dgm:cxn modelId="{2F00C946-11A2-44E8-AE96-5B4DB490264D}" type="presOf" srcId="{567819C6-DD24-4FFB-A1D3-5041D0E5B1FF}" destId="{B9EA5503-D5DB-4BAB-BB93-7A6AE8699953}" srcOrd="0" destOrd="0" presId="urn:microsoft.com/office/officeart/2008/layout/HorizontalMultiLevelHierarchy"/>
    <dgm:cxn modelId="{3A6B63EB-20B9-4495-B0F8-DD3B52C2E863}" type="presOf" srcId="{6B1F7692-8268-4C63-B729-5AEA0CCAE211}" destId="{A823E797-0D66-45AC-ABB7-1039036994E6}" srcOrd="0" destOrd="0" presId="urn:microsoft.com/office/officeart/2008/layout/HorizontalMultiLevelHierarchy"/>
    <dgm:cxn modelId="{17ACD0ED-8E69-477C-A783-8D469DE44DA1}" srcId="{D5897700-476F-422F-8331-6581BC2D4E5A}" destId="{5CD92B87-826F-4F1D-9E9D-F22C40532F4F}" srcOrd="1" destOrd="0" parTransId="{6B1F7692-8268-4C63-B729-5AEA0CCAE211}" sibTransId="{C0904025-FF21-4B24-B294-08399EEF37AC}"/>
    <dgm:cxn modelId="{15EA4679-A4E3-4720-AD59-FEADB42CDBE8}" type="presOf" srcId="{D5897700-476F-422F-8331-6581BC2D4E5A}" destId="{E3A623BD-4CDB-4D6E-BB3D-9100F59735A4}" srcOrd="0" destOrd="0" presId="urn:microsoft.com/office/officeart/2008/layout/HorizontalMultiLevelHierarchy"/>
    <dgm:cxn modelId="{570141EB-9474-4D84-A2EA-3A6DB697A086}" type="presOf" srcId="{E7EBFF32-DB64-44AE-88A9-6351F39A152D}" destId="{2F7C4C0E-3B38-4016-BFC5-9099F64055CA}" srcOrd="0" destOrd="0" presId="urn:microsoft.com/office/officeart/2008/layout/HorizontalMultiLevelHierarchy"/>
    <dgm:cxn modelId="{814F9AE1-8E2C-4E02-9666-7A715BCDBB1F}" type="presOf" srcId="{A0AA2201-2520-4950-ACC5-A28B11B8E67F}" destId="{DF22D2AA-8474-46CB-AD0E-77935C85656A}" srcOrd="1" destOrd="0" presId="urn:microsoft.com/office/officeart/2008/layout/HorizontalMultiLevelHierarchy"/>
    <dgm:cxn modelId="{826082F3-CD17-4E50-BE40-40F309B3B137}" type="presParOf" srcId="{80DD74A7-9C34-48BC-BABF-F12BA22E7654}" destId="{7E0D7381-B09D-43C9-AE7E-61D72524E59A}" srcOrd="0" destOrd="0" presId="urn:microsoft.com/office/officeart/2008/layout/HorizontalMultiLevelHierarchy"/>
    <dgm:cxn modelId="{0E63F87E-2515-4106-8390-7E2DC8BB0FD4}" type="presParOf" srcId="{7E0D7381-B09D-43C9-AE7E-61D72524E59A}" destId="{E3A623BD-4CDB-4D6E-BB3D-9100F59735A4}" srcOrd="0" destOrd="0" presId="urn:microsoft.com/office/officeart/2008/layout/HorizontalMultiLevelHierarchy"/>
    <dgm:cxn modelId="{280BCE67-7B16-49A0-A396-58AA8B3D44D9}" type="presParOf" srcId="{7E0D7381-B09D-43C9-AE7E-61D72524E59A}" destId="{F053D55D-B446-44BC-AACA-3A1F6FC96E9F}" srcOrd="1" destOrd="0" presId="urn:microsoft.com/office/officeart/2008/layout/HorizontalMultiLevelHierarchy"/>
    <dgm:cxn modelId="{0282F4F9-F1AA-4608-B290-BA44BE963699}" type="presParOf" srcId="{F053D55D-B446-44BC-AACA-3A1F6FC96E9F}" destId="{F357C253-E846-4EBF-A53A-7D8ED0557CAA}" srcOrd="0" destOrd="0" presId="urn:microsoft.com/office/officeart/2008/layout/HorizontalMultiLevelHierarchy"/>
    <dgm:cxn modelId="{BEEDB235-17E1-4113-BA3C-86B8952A393B}" type="presParOf" srcId="{F357C253-E846-4EBF-A53A-7D8ED0557CAA}" destId="{DF22D2AA-8474-46CB-AD0E-77935C85656A}" srcOrd="0" destOrd="0" presId="urn:microsoft.com/office/officeart/2008/layout/HorizontalMultiLevelHierarchy"/>
    <dgm:cxn modelId="{EE1B3941-736C-4AD7-9B9F-F05E049AEB81}" type="presParOf" srcId="{F053D55D-B446-44BC-AACA-3A1F6FC96E9F}" destId="{6258AF0A-B69F-4E85-8748-119DE5DB3482}" srcOrd="1" destOrd="0" presId="urn:microsoft.com/office/officeart/2008/layout/HorizontalMultiLevelHierarchy"/>
    <dgm:cxn modelId="{A1E0082F-576C-486E-A10A-729AA5667C6B}" type="presParOf" srcId="{6258AF0A-B69F-4E85-8748-119DE5DB3482}" destId="{47368E7B-E3FD-450F-8556-5F6389607A99}" srcOrd="0" destOrd="0" presId="urn:microsoft.com/office/officeart/2008/layout/HorizontalMultiLevelHierarchy"/>
    <dgm:cxn modelId="{C36E0068-95ED-4ED7-8C2E-CA49B99403E8}" type="presParOf" srcId="{6258AF0A-B69F-4E85-8748-119DE5DB3482}" destId="{AE99BA92-C0DC-45EB-A10D-D87BF1E6701A}" srcOrd="1" destOrd="0" presId="urn:microsoft.com/office/officeart/2008/layout/HorizontalMultiLevelHierarchy"/>
    <dgm:cxn modelId="{F5A921DE-62C9-4569-85C6-198DE0A100FE}" type="presParOf" srcId="{F053D55D-B446-44BC-AACA-3A1F6FC96E9F}" destId="{A823E797-0D66-45AC-ABB7-1039036994E6}" srcOrd="2" destOrd="0" presId="urn:microsoft.com/office/officeart/2008/layout/HorizontalMultiLevelHierarchy"/>
    <dgm:cxn modelId="{BE5AC8EA-2967-4D6D-AE46-2F7F438B70DF}" type="presParOf" srcId="{A823E797-0D66-45AC-ABB7-1039036994E6}" destId="{48820688-2D5B-4D49-B94D-972EB7CF588D}" srcOrd="0" destOrd="0" presId="urn:microsoft.com/office/officeart/2008/layout/HorizontalMultiLevelHierarchy"/>
    <dgm:cxn modelId="{DE96EA07-E385-41FF-8F77-9F338271D98D}" type="presParOf" srcId="{F053D55D-B446-44BC-AACA-3A1F6FC96E9F}" destId="{28BE4DA6-FFB1-4C44-A234-0AF8CAA53711}" srcOrd="3" destOrd="0" presId="urn:microsoft.com/office/officeart/2008/layout/HorizontalMultiLevelHierarchy"/>
    <dgm:cxn modelId="{82625172-A446-4F2F-B33F-B5C37A692A67}" type="presParOf" srcId="{28BE4DA6-FFB1-4C44-A234-0AF8CAA53711}" destId="{E8AC77DA-F8B7-4D71-B4D9-C1C14F83235D}" srcOrd="0" destOrd="0" presId="urn:microsoft.com/office/officeart/2008/layout/HorizontalMultiLevelHierarchy"/>
    <dgm:cxn modelId="{9D9F938C-E5C7-483D-AF29-D46B31954837}" type="presParOf" srcId="{28BE4DA6-FFB1-4C44-A234-0AF8CAA53711}" destId="{4DA16FF4-13A4-4589-A314-F9D5D4DBA756}" srcOrd="1" destOrd="0" presId="urn:microsoft.com/office/officeart/2008/layout/HorizontalMultiLevelHierarchy"/>
    <dgm:cxn modelId="{B1B2FD7F-4C6B-4795-80DE-F35E67029CC4}" type="presParOf" srcId="{F053D55D-B446-44BC-AACA-3A1F6FC96E9F}" destId="{70C8AD17-76B5-4417-AD60-81345E3EB500}" srcOrd="4" destOrd="0" presId="urn:microsoft.com/office/officeart/2008/layout/HorizontalMultiLevelHierarchy"/>
    <dgm:cxn modelId="{E721BD00-EA11-4E34-9D00-5383B3254C70}" type="presParOf" srcId="{70C8AD17-76B5-4417-AD60-81345E3EB500}" destId="{7F218E52-D2E0-4F69-8936-6FB450E59DCE}" srcOrd="0" destOrd="0" presId="urn:microsoft.com/office/officeart/2008/layout/HorizontalMultiLevelHierarchy"/>
    <dgm:cxn modelId="{1D19ACE3-3338-4B40-81FA-1F927E082BA7}" type="presParOf" srcId="{F053D55D-B446-44BC-AACA-3A1F6FC96E9F}" destId="{21AE7451-D445-40AE-B278-96156E54E374}" srcOrd="5" destOrd="0" presId="urn:microsoft.com/office/officeart/2008/layout/HorizontalMultiLevelHierarchy"/>
    <dgm:cxn modelId="{4AE26958-CAED-4F22-974E-4353FAEC53BE}" type="presParOf" srcId="{21AE7451-D445-40AE-B278-96156E54E374}" destId="{2F7C4C0E-3B38-4016-BFC5-9099F64055CA}" srcOrd="0" destOrd="0" presId="urn:microsoft.com/office/officeart/2008/layout/HorizontalMultiLevelHierarchy"/>
    <dgm:cxn modelId="{7701F277-494C-40E4-BA31-5AE7685C125B}" type="presParOf" srcId="{21AE7451-D445-40AE-B278-96156E54E374}" destId="{CF9A4279-2C91-40D1-959F-5FB11F1AE0D2}" srcOrd="1" destOrd="0" presId="urn:microsoft.com/office/officeart/2008/layout/HorizontalMultiLevelHierarchy"/>
    <dgm:cxn modelId="{5FA48A77-A0B1-4554-A1B5-48C31C1F02C6}" type="presParOf" srcId="{F053D55D-B446-44BC-AACA-3A1F6FC96E9F}" destId="{CD7E5C36-DE60-41F0-A1BD-52610441342C}" srcOrd="6" destOrd="0" presId="urn:microsoft.com/office/officeart/2008/layout/HorizontalMultiLevelHierarchy"/>
    <dgm:cxn modelId="{8887493B-60FB-4205-A8E7-41A119A59FA1}" type="presParOf" srcId="{CD7E5C36-DE60-41F0-A1BD-52610441342C}" destId="{0AF92237-23D6-4AE6-94D3-142DD35697FE}" srcOrd="0" destOrd="0" presId="urn:microsoft.com/office/officeart/2008/layout/HorizontalMultiLevelHierarchy"/>
    <dgm:cxn modelId="{B82A4A39-695F-496B-A5B8-8832AF15A7E5}" type="presParOf" srcId="{F053D55D-B446-44BC-AACA-3A1F6FC96E9F}" destId="{36AD58F7-2397-498F-A361-CFE2D885471D}" srcOrd="7" destOrd="0" presId="urn:microsoft.com/office/officeart/2008/layout/HorizontalMultiLevelHierarchy"/>
    <dgm:cxn modelId="{1FA2AEE8-9FCF-46A0-98C5-114194804672}" type="presParOf" srcId="{36AD58F7-2397-498F-A361-CFE2D885471D}" destId="{B9EA5503-D5DB-4BAB-BB93-7A6AE8699953}" srcOrd="0" destOrd="0" presId="urn:microsoft.com/office/officeart/2008/layout/HorizontalMultiLevelHierarchy"/>
    <dgm:cxn modelId="{1F276795-40F2-448F-AEBA-BCD5E52E5879}" type="presParOf" srcId="{36AD58F7-2397-498F-A361-CFE2D885471D}" destId="{378C7616-135B-4F86-B1DB-D6C80FB3A640}" srcOrd="1" destOrd="0" presId="urn:microsoft.com/office/officeart/2008/layout/HorizontalMultiLevelHierarchy"/>
    <dgm:cxn modelId="{5DEF4F24-8A29-4306-BA23-B32A29232B1E}" type="presParOf" srcId="{F053D55D-B446-44BC-AACA-3A1F6FC96E9F}" destId="{2C8D0251-795E-4595-9BFE-F5951BF3CE20}" srcOrd="8" destOrd="0" presId="urn:microsoft.com/office/officeart/2008/layout/HorizontalMultiLevelHierarchy"/>
    <dgm:cxn modelId="{67D4ED14-A943-47FD-AD1F-08DD5A9713E3}" type="presParOf" srcId="{2C8D0251-795E-4595-9BFE-F5951BF3CE20}" destId="{19D788BC-A2EC-4A80-A74F-C4CD1B490EA5}" srcOrd="0" destOrd="0" presId="urn:microsoft.com/office/officeart/2008/layout/HorizontalMultiLevelHierarchy"/>
    <dgm:cxn modelId="{4CD57C2B-51C7-4AAF-9092-D59E17C5877A}" type="presParOf" srcId="{F053D55D-B446-44BC-AACA-3A1F6FC96E9F}" destId="{684865D4-0074-430F-A1EB-C51B96E1AA85}" srcOrd="9" destOrd="0" presId="urn:microsoft.com/office/officeart/2008/layout/HorizontalMultiLevelHierarchy"/>
    <dgm:cxn modelId="{CCFFCBD5-4866-45D6-BCEF-3ADB19735465}" type="presParOf" srcId="{684865D4-0074-430F-A1EB-C51B96E1AA85}" destId="{4B9706DE-D68A-4911-838E-65EA1BAA1AD6}" srcOrd="0" destOrd="0" presId="urn:microsoft.com/office/officeart/2008/layout/HorizontalMultiLevelHierarchy"/>
    <dgm:cxn modelId="{58BC6132-8AFE-4DD6-8A65-18297C29B261}" type="presParOf" srcId="{684865D4-0074-430F-A1EB-C51B96E1AA85}" destId="{0A0F2E6E-09C4-42C9-AC9C-91E8EEBF0756}" srcOrd="1" destOrd="0" presId="urn:microsoft.com/office/officeart/2008/layout/HorizontalMultiLevelHierarchy"/>
    <dgm:cxn modelId="{7DFE20C7-036E-46FC-ACC9-490FEAEE955E}" type="presParOf" srcId="{F053D55D-B446-44BC-AACA-3A1F6FC96E9F}" destId="{1DA73E2E-8A41-4D7E-B5CC-44DE8B47F996}" srcOrd="10" destOrd="0" presId="urn:microsoft.com/office/officeart/2008/layout/HorizontalMultiLevelHierarchy"/>
    <dgm:cxn modelId="{CF0FF9AD-36AE-4391-87AC-80CAF897A453}" type="presParOf" srcId="{1DA73E2E-8A41-4D7E-B5CC-44DE8B47F996}" destId="{827B94E2-96F6-4FAB-8B08-D5B0543EAE90}" srcOrd="0" destOrd="0" presId="urn:microsoft.com/office/officeart/2008/layout/HorizontalMultiLevelHierarchy"/>
    <dgm:cxn modelId="{850DAAB8-12E3-43C1-AD8D-209E0F693BE7}" type="presParOf" srcId="{F053D55D-B446-44BC-AACA-3A1F6FC96E9F}" destId="{ED614DF4-F687-4B4E-ADBE-E9D653349F88}" srcOrd="11" destOrd="0" presId="urn:microsoft.com/office/officeart/2008/layout/HorizontalMultiLevelHierarchy"/>
    <dgm:cxn modelId="{829C3E70-346A-4F0F-A4B4-103F855DEBA9}" type="presParOf" srcId="{ED614DF4-F687-4B4E-ADBE-E9D653349F88}" destId="{BA048D56-C54B-40CC-9885-D55A1812FF38}" srcOrd="0" destOrd="0" presId="urn:microsoft.com/office/officeart/2008/layout/HorizontalMultiLevelHierarchy"/>
    <dgm:cxn modelId="{C3F3D0D5-FD03-43C4-BB63-C1D3F1E423DA}" type="presParOf" srcId="{ED614DF4-F687-4B4E-ADBE-E9D653349F88}" destId="{8AEA1D83-FB5D-4F27-9C96-7AE839ECB84A}" srcOrd="1" destOrd="0" presId="urn:microsoft.com/office/officeart/2008/layout/HorizontalMultiLevelHierarchy"/>
    <dgm:cxn modelId="{8D0F7539-AF5C-4E4C-8953-DA0376FCAC80}" type="presParOf" srcId="{F053D55D-B446-44BC-AACA-3A1F6FC96E9F}" destId="{1F436EA9-C549-492A-9D9D-378E30E1354B}" srcOrd="12" destOrd="0" presId="urn:microsoft.com/office/officeart/2008/layout/HorizontalMultiLevelHierarchy"/>
    <dgm:cxn modelId="{62BFCC58-C984-4F68-97BB-DC25DFFAA422}" type="presParOf" srcId="{1F436EA9-C549-492A-9D9D-378E30E1354B}" destId="{5E5B88F7-D8D8-4A02-B29E-C1F265B849CD}" srcOrd="0" destOrd="0" presId="urn:microsoft.com/office/officeart/2008/layout/HorizontalMultiLevelHierarchy"/>
    <dgm:cxn modelId="{0E1B32DC-219E-4B0C-8001-D2567F9B6440}" type="presParOf" srcId="{F053D55D-B446-44BC-AACA-3A1F6FC96E9F}" destId="{93B25DCB-30B4-465B-97AA-71A96E58CF9E}" srcOrd="13" destOrd="0" presId="urn:microsoft.com/office/officeart/2008/layout/HorizontalMultiLevelHierarchy"/>
    <dgm:cxn modelId="{0CB8B24A-B301-4543-85C2-ADB901319420}" type="presParOf" srcId="{93B25DCB-30B4-465B-97AA-71A96E58CF9E}" destId="{B53DBFB2-CD59-4006-AC4B-582C704482EC}" srcOrd="0" destOrd="0" presId="urn:microsoft.com/office/officeart/2008/layout/HorizontalMultiLevelHierarchy"/>
    <dgm:cxn modelId="{CE36825D-BE88-477F-AE94-F5D43DF76915}" type="presParOf" srcId="{93B25DCB-30B4-465B-97AA-71A96E58CF9E}" destId="{9DD5E9FD-4596-482B-A9CE-8898C38FE3F1}" srcOrd="1" destOrd="0" presId="urn:microsoft.com/office/officeart/2008/layout/HorizontalMultiLevelHierarchy"/>
    <dgm:cxn modelId="{5361B503-8785-4063-969D-7E81CE39FBB2}" type="presParOf" srcId="{F053D55D-B446-44BC-AACA-3A1F6FC96E9F}" destId="{A372BA93-4BDC-4988-B0A5-15408D5A59A4}" srcOrd="14" destOrd="0" presId="urn:microsoft.com/office/officeart/2008/layout/HorizontalMultiLevelHierarchy"/>
    <dgm:cxn modelId="{455DCBC0-E746-40AD-AD62-DB1FC3D10D78}" type="presParOf" srcId="{A372BA93-4BDC-4988-B0A5-15408D5A59A4}" destId="{60BB40BB-78E5-4045-999E-E8FDB6081F40}" srcOrd="0" destOrd="0" presId="urn:microsoft.com/office/officeart/2008/layout/HorizontalMultiLevelHierarchy"/>
    <dgm:cxn modelId="{B7118D3A-5F50-4FBB-B5F2-439093B562B8}" type="presParOf" srcId="{F053D55D-B446-44BC-AACA-3A1F6FC96E9F}" destId="{5DE6DE78-3D57-4D6C-8AB5-AF08B5A95837}" srcOrd="15" destOrd="0" presId="urn:microsoft.com/office/officeart/2008/layout/HorizontalMultiLevelHierarchy"/>
    <dgm:cxn modelId="{C42EC249-361C-414D-A306-E583D62ADEEE}" type="presParOf" srcId="{5DE6DE78-3D57-4D6C-8AB5-AF08B5A95837}" destId="{0B5BBFE2-5A55-45FE-9A38-2DADE9396C0B}" srcOrd="0" destOrd="0" presId="urn:microsoft.com/office/officeart/2008/layout/HorizontalMultiLevelHierarchy"/>
    <dgm:cxn modelId="{F63C4159-A4AD-4CB9-85DF-F219C3C3B338}" type="presParOf" srcId="{5DE6DE78-3D57-4D6C-8AB5-AF08B5A95837}" destId="{352F36D8-7D1A-4895-A9A6-CE66F20B154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FA22DB-49B8-492B-A31A-684D60CEF6D9}" type="doc">
      <dgm:prSet loTypeId="urn:microsoft.com/office/officeart/2005/8/layout/venn1" loCatId="relationship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02DF8C69-3874-4A41-ADA0-29C996557EAD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508CBEA-DF9C-4222-BB7A-4F1AE8F57057}" type="parTrans" cxnId="{F94F4BA0-BC34-4314-9255-E0EB85A61D2B}">
      <dgm:prSet/>
      <dgm:spPr/>
      <dgm:t>
        <a:bodyPr/>
        <a:lstStyle/>
        <a:p>
          <a:endParaRPr lang="pt-BR"/>
        </a:p>
      </dgm:t>
    </dgm:pt>
    <dgm:pt modelId="{1556B2C6-F46E-43C8-8F18-A6FF4E71036D}" type="sibTrans" cxnId="{F94F4BA0-BC34-4314-9255-E0EB85A61D2B}">
      <dgm:prSet/>
      <dgm:spPr/>
      <dgm:t>
        <a:bodyPr/>
        <a:lstStyle/>
        <a:p>
          <a:endParaRPr lang="pt-BR"/>
        </a:p>
      </dgm:t>
    </dgm:pt>
    <dgm:pt modelId="{34365B74-7C8A-40ED-A825-8610619B4174}">
      <dgm:prSet/>
      <dgm:spPr/>
      <dgm:t>
        <a:bodyPr/>
        <a:lstStyle/>
        <a:p>
          <a:endParaRPr lang="pt-BR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3BB4E33-9DBD-4CA0-A285-30F62DE73A28}" type="parTrans" cxnId="{1B8810FB-BBA7-4D36-9ADE-DC16511D0F98}">
      <dgm:prSet/>
      <dgm:spPr/>
      <dgm:t>
        <a:bodyPr/>
        <a:lstStyle/>
        <a:p>
          <a:endParaRPr lang="pt-BR"/>
        </a:p>
      </dgm:t>
    </dgm:pt>
    <dgm:pt modelId="{B03DB45A-4589-4264-B55F-6B25EA7E97A3}" type="sibTrans" cxnId="{1B8810FB-BBA7-4D36-9ADE-DC16511D0F98}">
      <dgm:prSet/>
      <dgm:spPr/>
      <dgm:t>
        <a:bodyPr/>
        <a:lstStyle/>
        <a:p>
          <a:endParaRPr lang="pt-BR"/>
        </a:p>
      </dgm:t>
    </dgm:pt>
    <dgm:pt modelId="{BC730783-10E1-41B2-B794-1E21084CC224}">
      <dgm:prSet/>
      <dgm:spPr/>
      <dgm:t>
        <a:bodyPr/>
        <a:lstStyle/>
        <a:p>
          <a:endParaRPr lang="pt-BR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E584505-1992-473B-BDE7-7C85D872713B}" type="sibTrans" cxnId="{B80BDEDF-8641-4F3B-B896-10D1F0E460EA}">
      <dgm:prSet/>
      <dgm:spPr/>
      <dgm:t>
        <a:bodyPr/>
        <a:lstStyle/>
        <a:p>
          <a:endParaRPr lang="pt-BR"/>
        </a:p>
      </dgm:t>
    </dgm:pt>
    <dgm:pt modelId="{F7CF83EB-9FDB-4544-B3DC-7B921237E38C}" type="parTrans" cxnId="{B80BDEDF-8641-4F3B-B896-10D1F0E460EA}">
      <dgm:prSet/>
      <dgm:spPr/>
      <dgm:t>
        <a:bodyPr/>
        <a:lstStyle/>
        <a:p>
          <a:endParaRPr lang="pt-BR"/>
        </a:p>
      </dgm:t>
    </dgm:pt>
    <dgm:pt modelId="{696F8D3D-40A0-4F9D-94BA-79FE7D12EE04}">
      <dgm:prSet custT="1"/>
      <dgm:spPr/>
      <dgm:t>
        <a:bodyPr/>
        <a:lstStyle/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sz="2200" b="1" i="0" u="none" strike="noStrike" cap="none" normalizeH="0" baseline="0" dirty="0">
            <a:ln>
              <a:noFill/>
            </a:ln>
            <a:solidFill>
              <a:schemeClr val="tx2"/>
            </a:solidFill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30BDCED-9A09-4204-AE5D-DC510081437F}" type="sibTrans" cxnId="{57C8F3CD-B418-49CF-990B-A6631C4F6FAA}">
      <dgm:prSet/>
      <dgm:spPr/>
      <dgm:t>
        <a:bodyPr/>
        <a:lstStyle/>
        <a:p>
          <a:endParaRPr lang="pt-BR"/>
        </a:p>
      </dgm:t>
    </dgm:pt>
    <dgm:pt modelId="{C407A778-B29A-4B2B-BED7-6833FCD08482}" type="parTrans" cxnId="{57C8F3CD-B418-49CF-990B-A6631C4F6FAA}">
      <dgm:prSet/>
      <dgm:spPr/>
      <dgm:t>
        <a:bodyPr/>
        <a:lstStyle/>
        <a:p>
          <a:endParaRPr lang="pt-BR"/>
        </a:p>
      </dgm:t>
    </dgm:pt>
    <dgm:pt modelId="{A8EDD440-193B-4CD8-B9AB-04ABD53DAD52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sz="2000" b="1" i="0" u="none" strike="noStrike" cap="none" normalizeH="0" baseline="0" dirty="0">
            <a:ln>
              <a:noFill/>
            </a:ln>
            <a:solidFill>
              <a:schemeClr val="tx2"/>
            </a:solidFill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EA51E07-D4BB-4C90-B77F-BF4C6B9BE675}" type="sibTrans" cxnId="{246E462D-9DDB-4332-AC88-7CB0D149170A}">
      <dgm:prSet/>
      <dgm:spPr/>
      <dgm:t>
        <a:bodyPr/>
        <a:lstStyle/>
        <a:p>
          <a:endParaRPr lang="pt-BR"/>
        </a:p>
      </dgm:t>
    </dgm:pt>
    <dgm:pt modelId="{136E7AFE-06BC-4575-AB60-E0002D4CE245}" type="parTrans" cxnId="{246E462D-9DDB-4332-AC88-7CB0D149170A}">
      <dgm:prSet/>
      <dgm:spPr/>
      <dgm:t>
        <a:bodyPr/>
        <a:lstStyle/>
        <a:p>
          <a:endParaRPr lang="pt-BR"/>
        </a:p>
      </dgm:t>
    </dgm:pt>
    <dgm:pt modelId="{E1BE0902-C74F-4E3C-996C-BB15A5B5F358}">
      <dgm:prSet custT="1"/>
      <dgm:spPr/>
      <dgm:t>
        <a:bodyPr/>
        <a:lstStyle/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sz="1400" b="1" i="0" u="none" strike="noStrike" cap="none" normalizeH="0" baseline="0" dirty="0">
            <a:ln>
              <a:noFill/>
            </a:ln>
            <a:solidFill>
              <a:schemeClr val="tx2"/>
            </a:solidFill>
            <a:effectLst/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CA6B339-D6BA-4E29-BB18-4F9D2F84E59A}" type="sibTrans" cxnId="{32792A19-FB4B-4FB3-8C12-B344E2EF12E1}">
      <dgm:prSet/>
      <dgm:spPr/>
      <dgm:t>
        <a:bodyPr/>
        <a:lstStyle/>
        <a:p>
          <a:endParaRPr lang="pt-BR"/>
        </a:p>
      </dgm:t>
    </dgm:pt>
    <dgm:pt modelId="{30013DBF-4D4C-4CA3-972F-E5217A77799B}" type="parTrans" cxnId="{32792A19-FB4B-4FB3-8C12-B344E2EF12E1}">
      <dgm:prSet/>
      <dgm:spPr/>
      <dgm:t>
        <a:bodyPr/>
        <a:lstStyle/>
        <a:p>
          <a:endParaRPr lang="pt-BR"/>
        </a:p>
      </dgm:t>
    </dgm:pt>
    <dgm:pt modelId="{F61FA35E-F2B7-43DE-A5F8-B78AA08A0B68}" type="pres">
      <dgm:prSet presAssocID="{16FA22DB-49B8-492B-A31A-684D60CEF6D9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D05038C-206F-4F71-BED9-6F3BD0384B89}" type="pres">
      <dgm:prSet presAssocID="{E1BE0902-C74F-4E3C-996C-BB15A5B5F358}" presName="circ1" presStyleLbl="vennNode1" presStyleIdx="0" presStyleCnt="6" custScaleX="86569" custScaleY="65785" custLinFactNeighborX="26525" custLinFactNeighborY="-59358"/>
      <dgm:spPr>
        <a:solidFill>
          <a:schemeClr val="tx2">
            <a:lumMod val="40000"/>
            <a:lumOff val="60000"/>
          </a:schemeClr>
        </a:solidFill>
        <a:ln>
          <a:solidFill>
            <a:srgbClr val="002060"/>
          </a:solidFill>
        </a:ln>
      </dgm:spPr>
    </dgm:pt>
    <dgm:pt modelId="{E1597C15-C247-4DB9-B1C3-97258AEAAAC1}" type="pres">
      <dgm:prSet presAssocID="{E1BE0902-C74F-4E3C-996C-BB15A5B5F35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93D4062-5C61-4EA7-8EB0-900B620ADA59}" type="pres">
      <dgm:prSet presAssocID="{A8EDD440-193B-4CD8-B9AB-04ABD53DAD52}" presName="circ2" presStyleLbl="vennNode1" presStyleIdx="1" presStyleCnt="6" custScaleX="86569" custScaleY="65785" custLinFactNeighborX="26525" custLinFactNeighborY="-59358"/>
      <dgm:spPr>
        <a:solidFill>
          <a:schemeClr val="tx2">
            <a:lumMod val="60000"/>
            <a:lumOff val="40000"/>
          </a:schemeClr>
        </a:solidFill>
        <a:ln>
          <a:solidFill>
            <a:srgbClr val="002060"/>
          </a:solidFill>
        </a:ln>
      </dgm:spPr>
    </dgm:pt>
    <dgm:pt modelId="{BF63013B-4F8C-4DB7-B0D0-C075B8A5DE14}" type="pres">
      <dgm:prSet presAssocID="{A8EDD440-193B-4CD8-B9AB-04ABD53DAD5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6A026A7-D747-4485-B978-8E3BFEA89A53}" type="pres">
      <dgm:prSet presAssocID="{696F8D3D-40A0-4F9D-94BA-79FE7D12EE04}" presName="circ3" presStyleLbl="vennNode1" presStyleIdx="2" presStyleCnt="6" custScaleX="86569" custScaleY="65785" custLinFactNeighborX="26525" custLinFactNeighborY="-59358"/>
      <dgm:spPr>
        <a:solidFill>
          <a:schemeClr val="accent1">
            <a:lumMod val="75000"/>
          </a:schemeClr>
        </a:solidFill>
        <a:ln>
          <a:solidFill>
            <a:srgbClr val="002060"/>
          </a:solidFill>
        </a:ln>
      </dgm:spPr>
    </dgm:pt>
    <dgm:pt modelId="{7167A238-83AE-4D73-B0AA-41578FFE4E54}" type="pres">
      <dgm:prSet presAssocID="{696F8D3D-40A0-4F9D-94BA-79FE7D12EE0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811F783-1708-4485-9DE1-CD5FF5B99C71}" type="pres">
      <dgm:prSet presAssocID="{BC730783-10E1-41B2-B794-1E21084CC224}" presName="circ4" presStyleLbl="vennNode1" presStyleIdx="3" presStyleCnt="6" custScaleX="86569" custScaleY="65785" custLinFactNeighborX="26525" custLinFactNeighborY="-62214"/>
      <dgm:spPr>
        <a:solidFill>
          <a:srgbClr val="000066"/>
        </a:solidFill>
        <a:ln>
          <a:solidFill>
            <a:srgbClr val="002060"/>
          </a:solidFill>
        </a:ln>
      </dgm:spPr>
    </dgm:pt>
    <dgm:pt modelId="{8297F687-6402-471D-8C6B-A8ED4D31DE7E}" type="pres">
      <dgm:prSet presAssocID="{BC730783-10E1-41B2-B794-1E21084CC224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09228FC-2606-41A2-97C6-2D1152A4703E}" type="pres">
      <dgm:prSet presAssocID="{02DF8C69-3874-4A41-ADA0-29C996557EAD}" presName="circ5" presStyleLbl="vennNode1" presStyleIdx="4" presStyleCnt="6" custScaleX="86569" custScaleY="65785" custLinFactNeighborX="23823" custLinFactNeighborY="-61232"/>
      <dgm:spPr>
        <a:solidFill>
          <a:schemeClr val="tx2">
            <a:lumMod val="20000"/>
            <a:lumOff val="80000"/>
          </a:schemeClr>
        </a:solidFill>
        <a:ln>
          <a:solidFill>
            <a:srgbClr val="002060"/>
          </a:solidFill>
        </a:ln>
      </dgm:spPr>
    </dgm:pt>
    <dgm:pt modelId="{F2ECB685-C64D-45C3-B730-6CDB4F984F59}" type="pres">
      <dgm:prSet presAssocID="{02DF8C69-3874-4A41-ADA0-29C996557EAD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41473EE-6682-41CA-AFB2-0FA896BB8C8D}" type="pres">
      <dgm:prSet presAssocID="{34365B74-7C8A-40ED-A825-8610619B4174}" presName="circ6" presStyleLbl="vennNode1" presStyleIdx="5" presStyleCnt="6" custScaleX="86569" custScaleY="65785" custLinFactNeighborX="26525" custLinFactNeighborY="-59358"/>
      <dgm:spPr>
        <a:solidFill>
          <a:schemeClr val="accent1">
            <a:lumMod val="20000"/>
            <a:lumOff val="80000"/>
          </a:schemeClr>
        </a:solidFill>
        <a:ln>
          <a:solidFill>
            <a:srgbClr val="002060"/>
          </a:solidFill>
        </a:ln>
      </dgm:spPr>
    </dgm:pt>
    <dgm:pt modelId="{8D082F01-1CBB-4459-A969-29CF3D393D8F}" type="pres">
      <dgm:prSet presAssocID="{34365B74-7C8A-40ED-A825-8610619B4174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C5C0903-28B5-414B-B087-BBA724D63432}" type="presOf" srcId="{A8EDD440-193B-4CD8-B9AB-04ABD53DAD52}" destId="{BF63013B-4F8C-4DB7-B0D0-C075B8A5DE14}" srcOrd="0" destOrd="0" presId="urn:microsoft.com/office/officeart/2005/8/layout/venn1"/>
    <dgm:cxn modelId="{F94F4BA0-BC34-4314-9255-E0EB85A61D2B}" srcId="{16FA22DB-49B8-492B-A31A-684D60CEF6D9}" destId="{02DF8C69-3874-4A41-ADA0-29C996557EAD}" srcOrd="4" destOrd="0" parTransId="{1508CBEA-DF9C-4222-BB7A-4F1AE8F57057}" sibTransId="{1556B2C6-F46E-43C8-8F18-A6FF4E71036D}"/>
    <dgm:cxn modelId="{DE3C5C56-5039-4DBD-9C26-4A16FAA988A6}" type="presOf" srcId="{E1BE0902-C74F-4E3C-996C-BB15A5B5F358}" destId="{E1597C15-C247-4DB9-B1C3-97258AEAAAC1}" srcOrd="0" destOrd="0" presId="urn:microsoft.com/office/officeart/2005/8/layout/venn1"/>
    <dgm:cxn modelId="{5B35AAC6-8866-4BF2-9E6E-C873F8CA9963}" type="presOf" srcId="{16FA22DB-49B8-492B-A31A-684D60CEF6D9}" destId="{F61FA35E-F2B7-43DE-A5F8-B78AA08A0B68}" srcOrd="0" destOrd="0" presId="urn:microsoft.com/office/officeart/2005/8/layout/venn1"/>
    <dgm:cxn modelId="{02C97F3B-C15C-412C-A70A-DE432961DE35}" type="presOf" srcId="{696F8D3D-40A0-4F9D-94BA-79FE7D12EE04}" destId="{7167A238-83AE-4D73-B0AA-41578FFE4E54}" srcOrd="0" destOrd="0" presId="urn:microsoft.com/office/officeart/2005/8/layout/venn1"/>
    <dgm:cxn modelId="{F2A2280D-52EC-4FA0-BF9F-92D420ADBA06}" type="presOf" srcId="{02DF8C69-3874-4A41-ADA0-29C996557EAD}" destId="{F2ECB685-C64D-45C3-B730-6CDB4F984F59}" srcOrd="0" destOrd="0" presId="urn:microsoft.com/office/officeart/2005/8/layout/venn1"/>
    <dgm:cxn modelId="{B80BDEDF-8641-4F3B-B896-10D1F0E460EA}" srcId="{16FA22DB-49B8-492B-A31A-684D60CEF6D9}" destId="{BC730783-10E1-41B2-B794-1E21084CC224}" srcOrd="3" destOrd="0" parTransId="{F7CF83EB-9FDB-4544-B3DC-7B921237E38C}" sibTransId="{9E584505-1992-473B-BDE7-7C85D872713B}"/>
    <dgm:cxn modelId="{1B8810FB-BBA7-4D36-9ADE-DC16511D0F98}" srcId="{16FA22DB-49B8-492B-A31A-684D60CEF6D9}" destId="{34365B74-7C8A-40ED-A825-8610619B4174}" srcOrd="5" destOrd="0" parTransId="{53BB4E33-9DBD-4CA0-A285-30F62DE73A28}" sibTransId="{B03DB45A-4589-4264-B55F-6B25EA7E97A3}"/>
    <dgm:cxn modelId="{32792A19-FB4B-4FB3-8C12-B344E2EF12E1}" srcId="{16FA22DB-49B8-492B-A31A-684D60CEF6D9}" destId="{E1BE0902-C74F-4E3C-996C-BB15A5B5F358}" srcOrd="0" destOrd="0" parTransId="{30013DBF-4D4C-4CA3-972F-E5217A77799B}" sibTransId="{0CA6B339-D6BA-4E29-BB18-4F9D2F84E59A}"/>
    <dgm:cxn modelId="{EB78D9E9-7466-4985-A288-AFE93F22C360}" type="presOf" srcId="{BC730783-10E1-41B2-B794-1E21084CC224}" destId="{8297F687-6402-471D-8C6B-A8ED4D31DE7E}" srcOrd="0" destOrd="0" presId="urn:microsoft.com/office/officeart/2005/8/layout/venn1"/>
    <dgm:cxn modelId="{57C8F3CD-B418-49CF-990B-A6631C4F6FAA}" srcId="{16FA22DB-49B8-492B-A31A-684D60CEF6D9}" destId="{696F8D3D-40A0-4F9D-94BA-79FE7D12EE04}" srcOrd="2" destOrd="0" parTransId="{C407A778-B29A-4B2B-BED7-6833FCD08482}" sibTransId="{F30BDCED-9A09-4204-AE5D-DC510081437F}"/>
    <dgm:cxn modelId="{246E462D-9DDB-4332-AC88-7CB0D149170A}" srcId="{16FA22DB-49B8-492B-A31A-684D60CEF6D9}" destId="{A8EDD440-193B-4CD8-B9AB-04ABD53DAD52}" srcOrd="1" destOrd="0" parTransId="{136E7AFE-06BC-4575-AB60-E0002D4CE245}" sibTransId="{7EA51E07-D4BB-4C90-B77F-BF4C6B9BE675}"/>
    <dgm:cxn modelId="{F510C952-F7BB-4490-A157-64A73150CA61}" type="presOf" srcId="{34365B74-7C8A-40ED-A825-8610619B4174}" destId="{8D082F01-1CBB-4459-A969-29CF3D393D8F}" srcOrd="0" destOrd="0" presId="urn:microsoft.com/office/officeart/2005/8/layout/venn1"/>
    <dgm:cxn modelId="{F6B3E863-E890-4313-96E3-EDACA21E14EE}" type="presParOf" srcId="{F61FA35E-F2B7-43DE-A5F8-B78AA08A0B68}" destId="{AD05038C-206F-4F71-BED9-6F3BD0384B89}" srcOrd="0" destOrd="0" presId="urn:microsoft.com/office/officeart/2005/8/layout/venn1"/>
    <dgm:cxn modelId="{572CF8F8-7957-4BBB-8CCA-2ACDFEFA7627}" type="presParOf" srcId="{F61FA35E-F2B7-43DE-A5F8-B78AA08A0B68}" destId="{E1597C15-C247-4DB9-B1C3-97258AEAAAC1}" srcOrd="1" destOrd="0" presId="urn:microsoft.com/office/officeart/2005/8/layout/venn1"/>
    <dgm:cxn modelId="{3FD08E3F-0B46-4320-A0E3-A22D05226910}" type="presParOf" srcId="{F61FA35E-F2B7-43DE-A5F8-B78AA08A0B68}" destId="{A93D4062-5C61-4EA7-8EB0-900B620ADA59}" srcOrd="2" destOrd="0" presId="urn:microsoft.com/office/officeart/2005/8/layout/venn1"/>
    <dgm:cxn modelId="{1A37D1EC-5E82-4E41-95C6-4EB01D006912}" type="presParOf" srcId="{F61FA35E-F2B7-43DE-A5F8-B78AA08A0B68}" destId="{BF63013B-4F8C-4DB7-B0D0-C075B8A5DE14}" srcOrd="3" destOrd="0" presId="urn:microsoft.com/office/officeart/2005/8/layout/venn1"/>
    <dgm:cxn modelId="{37E6B5E9-5F3F-48A0-9BBC-002675073895}" type="presParOf" srcId="{F61FA35E-F2B7-43DE-A5F8-B78AA08A0B68}" destId="{C6A026A7-D747-4485-B978-8E3BFEA89A53}" srcOrd="4" destOrd="0" presId="urn:microsoft.com/office/officeart/2005/8/layout/venn1"/>
    <dgm:cxn modelId="{54AE74A1-4FE0-4C26-8826-25CCD1AC77E6}" type="presParOf" srcId="{F61FA35E-F2B7-43DE-A5F8-B78AA08A0B68}" destId="{7167A238-83AE-4D73-B0AA-41578FFE4E54}" srcOrd="5" destOrd="0" presId="urn:microsoft.com/office/officeart/2005/8/layout/venn1"/>
    <dgm:cxn modelId="{DD6F654D-5542-445F-B01B-4AB876852756}" type="presParOf" srcId="{F61FA35E-F2B7-43DE-A5F8-B78AA08A0B68}" destId="{5811F783-1708-4485-9DE1-CD5FF5B99C71}" srcOrd="6" destOrd="0" presId="urn:microsoft.com/office/officeart/2005/8/layout/venn1"/>
    <dgm:cxn modelId="{9B572407-A953-47A8-B596-4767EB7E8B26}" type="presParOf" srcId="{F61FA35E-F2B7-43DE-A5F8-B78AA08A0B68}" destId="{8297F687-6402-471D-8C6B-A8ED4D31DE7E}" srcOrd="7" destOrd="0" presId="urn:microsoft.com/office/officeart/2005/8/layout/venn1"/>
    <dgm:cxn modelId="{2E3FF2B4-C4FF-4242-88CC-D41032F592F6}" type="presParOf" srcId="{F61FA35E-F2B7-43DE-A5F8-B78AA08A0B68}" destId="{809228FC-2606-41A2-97C6-2D1152A4703E}" srcOrd="8" destOrd="0" presId="urn:microsoft.com/office/officeart/2005/8/layout/venn1"/>
    <dgm:cxn modelId="{22AB24F3-B4DC-4DAD-9E64-6E65659652AA}" type="presParOf" srcId="{F61FA35E-F2B7-43DE-A5F8-B78AA08A0B68}" destId="{F2ECB685-C64D-45C3-B730-6CDB4F984F59}" srcOrd="9" destOrd="0" presId="urn:microsoft.com/office/officeart/2005/8/layout/venn1"/>
    <dgm:cxn modelId="{ED9AEF27-F32D-4FF1-8FB5-DCE912556B46}" type="presParOf" srcId="{F61FA35E-F2B7-43DE-A5F8-B78AA08A0B68}" destId="{D41473EE-6682-41CA-AFB2-0FA896BB8C8D}" srcOrd="10" destOrd="0" presId="urn:microsoft.com/office/officeart/2005/8/layout/venn1"/>
    <dgm:cxn modelId="{FA80B5AA-FEA3-4ECA-9FAE-4A46C6B86590}" type="presParOf" srcId="{F61FA35E-F2B7-43DE-A5F8-B78AA08A0B68}" destId="{8D082F01-1CBB-4459-A969-29CF3D393D8F}" srcOrd="11" destOrd="0" presId="urn:microsoft.com/office/officeart/2005/8/layout/venn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05038C-206F-4F71-BED9-6F3BD0384B89}">
      <dsp:nvSpPr>
        <dsp:cNvPr id="0" name=""/>
        <dsp:cNvSpPr/>
      </dsp:nvSpPr>
      <dsp:spPr>
        <a:xfrm>
          <a:off x="5560837" y="705333"/>
          <a:ext cx="1884985" cy="1432426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>
          <a:solidFill>
            <a:srgbClr val="00206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E1597C15-C247-4DB9-B1C3-97258AEAAAC1}">
      <dsp:nvSpPr>
        <dsp:cNvPr id="0" name=""/>
        <dsp:cNvSpPr/>
      </dsp:nvSpPr>
      <dsp:spPr>
        <a:xfrm>
          <a:off x="4564866" y="0"/>
          <a:ext cx="2721795" cy="148269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sz="1400" b="1" i="0" u="none" strike="noStrike" kern="1200" cap="none" normalizeH="0" baseline="0" dirty="0">
            <a:ln>
              <a:noFill/>
            </a:ln>
            <a:solidFill>
              <a:schemeClr val="tx2"/>
            </a:solidFill>
            <a:effectLst/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564866" y="0"/>
        <a:ext cx="2721795" cy="1482690"/>
      </dsp:txXfrm>
    </dsp:sp>
    <dsp:sp modelId="{A93D4062-5C61-4EA7-8EB0-900B620ADA59}">
      <dsp:nvSpPr>
        <dsp:cNvPr id="0" name=""/>
        <dsp:cNvSpPr/>
      </dsp:nvSpPr>
      <dsp:spPr>
        <a:xfrm>
          <a:off x="6267596" y="1113425"/>
          <a:ext cx="1884985" cy="1432426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>
          <a:solidFill>
            <a:srgbClr val="00206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BF63013B-4F8C-4DB7-B0D0-C075B8A5DE14}">
      <dsp:nvSpPr>
        <dsp:cNvPr id="0" name=""/>
        <dsp:cNvSpPr/>
      </dsp:nvSpPr>
      <dsp:spPr>
        <a:xfrm>
          <a:off x="7882735" y="1412086"/>
          <a:ext cx="2579355" cy="162389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sz="2000" b="1" i="0" u="none" strike="noStrike" kern="1200" cap="none" normalizeH="0" baseline="0" dirty="0">
            <a:ln>
              <a:noFill/>
            </a:ln>
            <a:solidFill>
              <a:schemeClr val="tx2"/>
            </a:solidFill>
            <a:effectLst/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882735" y="1412086"/>
        <a:ext cx="2579355" cy="1623898"/>
      </dsp:txXfrm>
    </dsp:sp>
    <dsp:sp modelId="{C6A026A7-D747-4485-B978-8E3BFEA89A53}">
      <dsp:nvSpPr>
        <dsp:cNvPr id="0" name=""/>
        <dsp:cNvSpPr/>
      </dsp:nvSpPr>
      <dsp:spPr>
        <a:xfrm>
          <a:off x="6267596" y="1929611"/>
          <a:ext cx="1884985" cy="1432426"/>
        </a:xfrm>
        <a:prstGeom prst="ellipse">
          <a:avLst/>
        </a:prstGeom>
        <a:solidFill>
          <a:schemeClr val="accent1">
            <a:lumMod val="75000"/>
          </a:schemeClr>
        </a:solidFill>
        <a:ln>
          <a:solidFill>
            <a:srgbClr val="00206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7167A238-83AE-4D73-B0AA-41578FFE4E54}">
      <dsp:nvSpPr>
        <dsp:cNvPr id="0" name=""/>
        <dsp:cNvSpPr/>
      </dsp:nvSpPr>
      <dsp:spPr>
        <a:xfrm>
          <a:off x="7882735" y="3833813"/>
          <a:ext cx="2579355" cy="181453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sz="2200" b="1" i="0" u="none" strike="noStrike" kern="1200" cap="none" normalizeH="0" baseline="0" dirty="0">
            <a:ln>
              <a:noFill/>
            </a:ln>
            <a:solidFill>
              <a:schemeClr val="tx2"/>
            </a:solidFill>
            <a:effectLst/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882735" y="3833813"/>
        <a:ext cx="2579355" cy="1814530"/>
      </dsp:txXfrm>
    </dsp:sp>
    <dsp:sp modelId="{5811F783-1708-4485-9DE1-CD5FF5B99C71}">
      <dsp:nvSpPr>
        <dsp:cNvPr id="0" name=""/>
        <dsp:cNvSpPr/>
      </dsp:nvSpPr>
      <dsp:spPr>
        <a:xfrm>
          <a:off x="5560837" y="2276222"/>
          <a:ext cx="1884985" cy="1432426"/>
        </a:xfrm>
        <a:prstGeom prst="ellipse">
          <a:avLst/>
        </a:prstGeom>
        <a:solidFill>
          <a:srgbClr val="000066"/>
        </a:solidFill>
        <a:ln>
          <a:solidFill>
            <a:srgbClr val="00206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8297F687-6402-471D-8C6B-A8ED4D31DE7E}">
      <dsp:nvSpPr>
        <dsp:cNvPr id="0" name=""/>
        <dsp:cNvSpPr/>
      </dsp:nvSpPr>
      <dsp:spPr>
        <a:xfrm>
          <a:off x="4564866" y="5577739"/>
          <a:ext cx="2721795" cy="148269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65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564866" y="5577739"/>
        <a:ext cx="2721795" cy="1482690"/>
      </dsp:txXfrm>
    </dsp:sp>
    <dsp:sp modelId="{809228FC-2606-41A2-97C6-2D1152A4703E}">
      <dsp:nvSpPr>
        <dsp:cNvPr id="0" name=""/>
        <dsp:cNvSpPr/>
      </dsp:nvSpPr>
      <dsp:spPr>
        <a:xfrm>
          <a:off x="4795243" y="1888806"/>
          <a:ext cx="1884985" cy="1432426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>
          <a:solidFill>
            <a:srgbClr val="00206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F2ECB685-C64D-45C3-B730-6CDB4F984F59}">
      <dsp:nvSpPr>
        <dsp:cNvPr id="0" name=""/>
        <dsp:cNvSpPr/>
      </dsp:nvSpPr>
      <dsp:spPr>
        <a:xfrm>
          <a:off x="1389438" y="3833813"/>
          <a:ext cx="2579355" cy="181453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65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389438" y="3833813"/>
        <a:ext cx="2579355" cy="1814530"/>
      </dsp:txXfrm>
    </dsp:sp>
    <dsp:sp modelId="{D41473EE-6682-41CA-AFB2-0FA896BB8C8D}">
      <dsp:nvSpPr>
        <dsp:cNvPr id="0" name=""/>
        <dsp:cNvSpPr/>
      </dsp:nvSpPr>
      <dsp:spPr>
        <a:xfrm>
          <a:off x="4854077" y="1113425"/>
          <a:ext cx="1884985" cy="1432426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>
          <a:solidFill>
            <a:srgbClr val="00206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8D082F01-1CBB-4459-A969-29CF3D393D8F}">
      <dsp:nvSpPr>
        <dsp:cNvPr id="0" name=""/>
        <dsp:cNvSpPr/>
      </dsp:nvSpPr>
      <dsp:spPr>
        <a:xfrm>
          <a:off x="1389438" y="1412086"/>
          <a:ext cx="2579355" cy="181453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65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389438" y="1412086"/>
        <a:ext cx="2579355" cy="18145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72BA93-4BDC-4988-B0A5-15408D5A59A4}">
      <dsp:nvSpPr>
        <dsp:cNvPr id="0" name=""/>
        <dsp:cNvSpPr/>
      </dsp:nvSpPr>
      <dsp:spPr>
        <a:xfrm>
          <a:off x="2206939" y="2833629"/>
          <a:ext cx="286904" cy="25578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3452" y="0"/>
              </a:lnTo>
              <a:lnTo>
                <a:pt x="143452" y="2557829"/>
              </a:lnTo>
              <a:lnTo>
                <a:pt x="286904" y="25578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100" kern="1200"/>
        </a:p>
      </dsp:txBody>
      <dsp:txXfrm>
        <a:off x="2286045" y="4048196"/>
        <a:ext cx="128693" cy="128693"/>
      </dsp:txXfrm>
    </dsp:sp>
    <dsp:sp modelId="{1F436EA9-C549-492A-9D9D-378E30E1354B}">
      <dsp:nvSpPr>
        <dsp:cNvPr id="0" name=""/>
        <dsp:cNvSpPr/>
      </dsp:nvSpPr>
      <dsp:spPr>
        <a:xfrm>
          <a:off x="2206939" y="2833629"/>
          <a:ext cx="286904" cy="18301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3452" y="0"/>
              </a:lnTo>
              <a:lnTo>
                <a:pt x="143452" y="1830161"/>
              </a:lnTo>
              <a:lnTo>
                <a:pt x="286904" y="183016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900" kern="1200"/>
        </a:p>
      </dsp:txBody>
      <dsp:txXfrm>
        <a:off x="2304079" y="3702397"/>
        <a:ext cx="92625" cy="92625"/>
      </dsp:txXfrm>
    </dsp:sp>
    <dsp:sp modelId="{1DA73E2E-8A41-4D7E-B5CC-44DE8B47F996}">
      <dsp:nvSpPr>
        <dsp:cNvPr id="0" name=""/>
        <dsp:cNvSpPr/>
      </dsp:nvSpPr>
      <dsp:spPr>
        <a:xfrm>
          <a:off x="2206939" y="2833629"/>
          <a:ext cx="283868" cy="11024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1934" y="0"/>
              </a:lnTo>
              <a:lnTo>
                <a:pt x="141934" y="1102494"/>
              </a:lnTo>
              <a:lnTo>
                <a:pt x="283868" y="110249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800" kern="1200"/>
        </a:p>
      </dsp:txBody>
      <dsp:txXfrm>
        <a:off x="2320412" y="3356414"/>
        <a:ext cx="56922" cy="56922"/>
      </dsp:txXfrm>
    </dsp:sp>
    <dsp:sp modelId="{2C8D0251-795E-4595-9BFE-F5951BF3CE20}">
      <dsp:nvSpPr>
        <dsp:cNvPr id="0" name=""/>
        <dsp:cNvSpPr/>
      </dsp:nvSpPr>
      <dsp:spPr>
        <a:xfrm>
          <a:off x="2206939" y="2833629"/>
          <a:ext cx="283868" cy="3748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1934" y="0"/>
              </a:lnTo>
              <a:lnTo>
                <a:pt x="141934" y="374826"/>
              </a:lnTo>
              <a:lnTo>
                <a:pt x="283868" y="3748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800" kern="1200"/>
        </a:p>
      </dsp:txBody>
      <dsp:txXfrm>
        <a:off x="2337119" y="3009287"/>
        <a:ext cx="23509" cy="23509"/>
      </dsp:txXfrm>
    </dsp:sp>
    <dsp:sp modelId="{CD7E5C36-DE60-41F0-A1BD-52610441342C}">
      <dsp:nvSpPr>
        <dsp:cNvPr id="0" name=""/>
        <dsp:cNvSpPr/>
      </dsp:nvSpPr>
      <dsp:spPr>
        <a:xfrm>
          <a:off x="2206939" y="2480788"/>
          <a:ext cx="283868" cy="352840"/>
        </a:xfrm>
        <a:custGeom>
          <a:avLst/>
          <a:gdLst/>
          <a:ahLst/>
          <a:cxnLst/>
          <a:rect l="0" t="0" r="0" b="0"/>
          <a:pathLst>
            <a:path>
              <a:moveTo>
                <a:pt x="0" y="352840"/>
              </a:moveTo>
              <a:lnTo>
                <a:pt x="141934" y="352840"/>
              </a:lnTo>
              <a:lnTo>
                <a:pt x="141934" y="0"/>
              </a:lnTo>
              <a:lnTo>
                <a:pt x="28386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800" kern="1200"/>
        </a:p>
      </dsp:txBody>
      <dsp:txXfrm>
        <a:off x="2337552" y="2645887"/>
        <a:ext cx="22642" cy="22642"/>
      </dsp:txXfrm>
    </dsp:sp>
    <dsp:sp modelId="{70C8AD17-76B5-4417-AD60-81345E3EB500}">
      <dsp:nvSpPr>
        <dsp:cNvPr id="0" name=""/>
        <dsp:cNvSpPr/>
      </dsp:nvSpPr>
      <dsp:spPr>
        <a:xfrm>
          <a:off x="2206939" y="1753120"/>
          <a:ext cx="283868" cy="1080508"/>
        </a:xfrm>
        <a:custGeom>
          <a:avLst/>
          <a:gdLst/>
          <a:ahLst/>
          <a:cxnLst/>
          <a:rect l="0" t="0" r="0" b="0"/>
          <a:pathLst>
            <a:path>
              <a:moveTo>
                <a:pt x="0" y="1080508"/>
              </a:moveTo>
              <a:lnTo>
                <a:pt x="141934" y="1080508"/>
              </a:lnTo>
              <a:lnTo>
                <a:pt x="141934" y="0"/>
              </a:lnTo>
              <a:lnTo>
                <a:pt x="28386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800" kern="1200"/>
        </a:p>
      </dsp:txBody>
      <dsp:txXfrm>
        <a:off x="2320944" y="2265445"/>
        <a:ext cx="55858" cy="55858"/>
      </dsp:txXfrm>
    </dsp:sp>
    <dsp:sp modelId="{A823E797-0D66-45AC-ABB7-1039036994E6}">
      <dsp:nvSpPr>
        <dsp:cNvPr id="0" name=""/>
        <dsp:cNvSpPr/>
      </dsp:nvSpPr>
      <dsp:spPr>
        <a:xfrm>
          <a:off x="2206939" y="1025453"/>
          <a:ext cx="283868" cy="1808175"/>
        </a:xfrm>
        <a:custGeom>
          <a:avLst/>
          <a:gdLst/>
          <a:ahLst/>
          <a:cxnLst/>
          <a:rect l="0" t="0" r="0" b="0"/>
          <a:pathLst>
            <a:path>
              <a:moveTo>
                <a:pt x="0" y="1808175"/>
              </a:moveTo>
              <a:lnTo>
                <a:pt x="141934" y="1808175"/>
              </a:lnTo>
              <a:lnTo>
                <a:pt x="141934" y="0"/>
              </a:lnTo>
              <a:lnTo>
                <a:pt x="28386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900" kern="1200"/>
        </a:p>
      </dsp:txBody>
      <dsp:txXfrm>
        <a:off x="2303116" y="1883783"/>
        <a:ext cx="91516" cy="91516"/>
      </dsp:txXfrm>
    </dsp:sp>
    <dsp:sp modelId="{F357C253-E846-4EBF-A53A-7D8ED0557CAA}">
      <dsp:nvSpPr>
        <dsp:cNvPr id="0" name=""/>
        <dsp:cNvSpPr/>
      </dsp:nvSpPr>
      <dsp:spPr>
        <a:xfrm>
          <a:off x="2206939" y="297785"/>
          <a:ext cx="283868" cy="2535843"/>
        </a:xfrm>
        <a:custGeom>
          <a:avLst/>
          <a:gdLst/>
          <a:ahLst/>
          <a:cxnLst/>
          <a:rect l="0" t="0" r="0" b="0"/>
          <a:pathLst>
            <a:path>
              <a:moveTo>
                <a:pt x="0" y="2535843"/>
              </a:moveTo>
              <a:lnTo>
                <a:pt x="141934" y="2535843"/>
              </a:lnTo>
              <a:lnTo>
                <a:pt x="141934" y="0"/>
              </a:lnTo>
              <a:lnTo>
                <a:pt x="28386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100" kern="1200"/>
        </a:p>
      </dsp:txBody>
      <dsp:txXfrm>
        <a:off x="2285082" y="1501915"/>
        <a:ext cx="127584" cy="127584"/>
      </dsp:txXfrm>
    </dsp:sp>
    <dsp:sp modelId="{E3A623BD-4CDB-4D6E-BB3D-9100F59735A4}">
      <dsp:nvSpPr>
        <dsp:cNvPr id="0" name=""/>
        <dsp:cNvSpPr/>
      </dsp:nvSpPr>
      <dsp:spPr>
        <a:xfrm rot="16200000">
          <a:off x="-1133020" y="2327297"/>
          <a:ext cx="5667258" cy="1012662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600" b="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Transtornos Depressivos </a:t>
          </a:r>
        </a:p>
      </dsp:txBody>
      <dsp:txXfrm>
        <a:off x="-1133020" y="2327297"/>
        <a:ext cx="5667258" cy="1012662"/>
      </dsp:txXfrm>
    </dsp:sp>
    <dsp:sp modelId="{47368E7B-E3FD-450F-8556-5F6389607A99}">
      <dsp:nvSpPr>
        <dsp:cNvPr id="0" name=""/>
        <dsp:cNvSpPr/>
      </dsp:nvSpPr>
      <dsp:spPr>
        <a:xfrm>
          <a:off x="2490808" y="6718"/>
          <a:ext cx="5377040" cy="582133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T. Disruptivo da Desregulação do Humor</a:t>
          </a:r>
        </a:p>
      </dsp:txBody>
      <dsp:txXfrm>
        <a:off x="2490808" y="6718"/>
        <a:ext cx="5377040" cy="582133"/>
      </dsp:txXfrm>
    </dsp:sp>
    <dsp:sp modelId="{E8AC77DA-F8B7-4D71-B4D9-C1C14F83235D}">
      <dsp:nvSpPr>
        <dsp:cNvPr id="0" name=""/>
        <dsp:cNvSpPr/>
      </dsp:nvSpPr>
      <dsp:spPr>
        <a:xfrm>
          <a:off x="2490808" y="734386"/>
          <a:ext cx="5377040" cy="582133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T. Depressivo Maior </a:t>
          </a:r>
        </a:p>
      </dsp:txBody>
      <dsp:txXfrm>
        <a:off x="2490808" y="734386"/>
        <a:ext cx="5377040" cy="582133"/>
      </dsp:txXfrm>
    </dsp:sp>
    <dsp:sp modelId="{2F7C4C0E-3B38-4016-BFC5-9099F64055CA}">
      <dsp:nvSpPr>
        <dsp:cNvPr id="0" name=""/>
        <dsp:cNvSpPr/>
      </dsp:nvSpPr>
      <dsp:spPr>
        <a:xfrm>
          <a:off x="2490808" y="1462053"/>
          <a:ext cx="5412307" cy="582133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T. Depressivo Persistente (Distimia)</a:t>
          </a:r>
        </a:p>
      </dsp:txBody>
      <dsp:txXfrm>
        <a:off x="2490808" y="1462053"/>
        <a:ext cx="5412307" cy="582133"/>
      </dsp:txXfrm>
    </dsp:sp>
    <dsp:sp modelId="{B9EA5503-D5DB-4BAB-BB93-7A6AE8699953}">
      <dsp:nvSpPr>
        <dsp:cNvPr id="0" name=""/>
        <dsp:cNvSpPr/>
      </dsp:nvSpPr>
      <dsp:spPr>
        <a:xfrm>
          <a:off x="2490808" y="2189721"/>
          <a:ext cx="5330737" cy="582133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T. Disfórico Pré-menstrual</a:t>
          </a:r>
        </a:p>
      </dsp:txBody>
      <dsp:txXfrm>
        <a:off x="2490808" y="2189721"/>
        <a:ext cx="5330737" cy="582133"/>
      </dsp:txXfrm>
    </dsp:sp>
    <dsp:sp modelId="{4B9706DE-D68A-4911-838E-65EA1BAA1AD6}">
      <dsp:nvSpPr>
        <dsp:cNvPr id="0" name=""/>
        <dsp:cNvSpPr/>
      </dsp:nvSpPr>
      <dsp:spPr>
        <a:xfrm>
          <a:off x="2490808" y="2917388"/>
          <a:ext cx="5330737" cy="582133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Induzido por substância/ medicamento</a:t>
          </a:r>
        </a:p>
      </dsp:txBody>
      <dsp:txXfrm>
        <a:off x="2490808" y="2917388"/>
        <a:ext cx="5330737" cy="582133"/>
      </dsp:txXfrm>
    </dsp:sp>
    <dsp:sp modelId="{BA048D56-C54B-40CC-9885-D55A1812FF38}">
      <dsp:nvSpPr>
        <dsp:cNvPr id="0" name=""/>
        <dsp:cNvSpPr/>
      </dsp:nvSpPr>
      <dsp:spPr>
        <a:xfrm>
          <a:off x="2490808" y="3645056"/>
          <a:ext cx="5330737" cy="582133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Devido a outra condição médica</a:t>
          </a:r>
        </a:p>
      </dsp:txBody>
      <dsp:txXfrm>
        <a:off x="2490808" y="3645056"/>
        <a:ext cx="5330737" cy="582133"/>
      </dsp:txXfrm>
    </dsp:sp>
    <dsp:sp modelId="{B53DBFB2-CD59-4006-AC4B-582C704482EC}">
      <dsp:nvSpPr>
        <dsp:cNvPr id="0" name=""/>
        <dsp:cNvSpPr/>
      </dsp:nvSpPr>
      <dsp:spPr>
        <a:xfrm>
          <a:off x="2493844" y="4372723"/>
          <a:ext cx="5330737" cy="582133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Outro T. Depressivo Especificado</a:t>
          </a:r>
        </a:p>
      </dsp:txBody>
      <dsp:txXfrm>
        <a:off x="2493844" y="4372723"/>
        <a:ext cx="5330737" cy="582133"/>
      </dsp:txXfrm>
    </dsp:sp>
    <dsp:sp modelId="{0B5BBFE2-5A55-45FE-9A38-2DADE9396C0B}">
      <dsp:nvSpPr>
        <dsp:cNvPr id="0" name=""/>
        <dsp:cNvSpPr/>
      </dsp:nvSpPr>
      <dsp:spPr>
        <a:xfrm>
          <a:off x="2493844" y="5100391"/>
          <a:ext cx="5330737" cy="582133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2000" b="1" kern="1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T. Depressivo não especificado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000" b="1" kern="1200" dirty="0">
            <a:solidFill>
              <a:schemeClr val="tx1"/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2493844" y="5100391"/>
        <a:ext cx="5330737" cy="5821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05038C-206F-4F71-BED9-6F3BD0384B89}">
      <dsp:nvSpPr>
        <dsp:cNvPr id="0" name=""/>
        <dsp:cNvSpPr/>
      </dsp:nvSpPr>
      <dsp:spPr>
        <a:xfrm>
          <a:off x="5560837" y="705333"/>
          <a:ext cx="1884985" cy="1432426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>
          <a:solidFill>
            <a:srgbClr val="00206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E1597C15-C247-4DB9-B1C3-97258AEAAAC1}">
      <dsp:nvSpPr>
        <dsp:cNvPr id="0" name=""/>
        <dsp:cNvSpPr/>
      </dsp:nvSpPr>
      <dsp:spPr>
        <a:xfrm>
          <a:off x="4564866" y="0"/>
          <a:ext cx="2721795" cy="148269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sz="1400" b="1" i="0" u="none" strike="noStrike" kern="1200" cap="none" normalizeH="0" baseline="0" dirty="0">
            <a:ln>
              <a:noFill/>
            </a:ln>
            <a:solidFill>
              <a:schemeClr val="tx2"/>
            </a:solidFill>
            <a:effectLst/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564866" y="0"/>
        <a:ext cx="2721795" cy="1482690"/>
      </dsp:txXfrm>
    </dsp:sp>
    <dsp:sp modelId="{A93D4062-5C61-4EA7-8EB0-900B620ADA59}">
      <dsp:nvSpPr>
        <dsp:cNvPr id="0" name=""/>
        <dsp:cNvSpPr/>
      </dsp:nvSpPr>
      <dsp:spPr>
        <a:xfrm>
          <a:off x="6267596" y="1113425"/>
          <a:ext cx="1884985" cy="1432426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>
          <a:solidFill>
            <a:srgbClr val="00206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BF63013B-4F8C-4DB7-B0D0-C075B8A5DE14}">
      <dsp:nvSpPr>
        <dsp:cNvPr id="0" name=""/>
        <dsp:cNvSpPr/>
      </dsp:nvSpPr>
      <dsp:spPr>
        <a:xfrm>
          <a:off x="7882735" y="1412086"/>
          <a:ext cx="2579355" cy="162389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sz="2000" b="1" i="0" u="none" strike="noStrike" kern="1200" cap="none" normalizeH="0" baseline="0" dirty="0">
            <a:ln>
              <a:noFill/>
            </a:ln>
            <a:solidFill>
              <a:schemeClr val="tx2"/>
            </a:solidFill>
            <a:effectLst/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882735" y="1412086"/>
        <a:ext cx="2579355" cy="1623898"/>
      </dsp:txXfrm>
    </dsp:sp>
    <dsp:sp modelId="{C6A026A7-D747-4485-B978-8E3BFEA89A53}">
      <dsp:nvSpPr>
        <dsp:cNvPr id="0" name=""/>
        <dsp:cNvSpPr/>
      </dsp:nvSpPr>
      <dsp:spPr>
        <a:xfrm>
          <a:off x="6267596" y="1929611"/>
          <a:ext cx="1884985" cy="1432426"/>
        </a:xfrm>
        <a:prstGeom prst="ellipse">
          <a:avLst/>
        </a:prstGeom>
        <a:solidFill>
          <a:schemeClr val="accent1">
            <a:lumMod val="75000"/>
          </a:schemeClr>
        </a:solidFill>
        <a:ln>
          <a:solidFill>
            <a:srgbClr val="00206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7167A238-83AE-4D73-B0AA-41578FFE4E54}">
      <dsp:nvSpPr>
        <dsp:cNvPr id="0" name=""/>
        <dsp:cNvSpPr/>
      </dsp:nvSpPr>
      <dsp:spPr>
        <a:xfrm>
          <a:off x="7882735" y="3833813"/>
          <a:ext cx="2579355" cy="181453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pt-BR" sz="2200" b="1" i="0" u="none" strike="noStrike" kern="1200" cap="none" normalizeH="0" baseline="0" dirty="0">
            <a:ln>
              <a:noFill/>
            </a:ln>
            <a:solidFill>
              <a:schemeClr val="tx2"/>
            </a:solidFill>
            <a:effectLst/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882735" y="3833813"/>
        <a:ext cx="2579355" cy="1814530"/>
      </dsp:txXfrm>
    </dsp:sp>
    <dsp:sp modelId="{5811F783-1708-4485-9DE1-CD5FF5B99C71}">
      <dsp:nvSpPr>
        <dsp:cNvPr id="0" name=""/>
        <dsp:cNvSpPr/>
      </dsp:nvSpPr>
      <dsp:spPr>
        <a:xfrm>
          <a:off x="5560837" y="2276222"/>
          <a:ext cx="1884985" cy="1432426"/>
        </a:xfrm>
        <a:prstGeom prst="ellipse">
          <a:avLst/>
        </a:prstGeom>
        <a:solidFill>
          <a:srgbClr val="000066"/>
        </a:solidFill>
        <a:ln>
          <a:solidFill>
            <a:srgbClr val="00206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8297F687-6402-471D-8C6B-A8ED4D31DE7E}">
      <dsp:nvSpPr>
        <dsp:cNvPr id="0" name=""/>
        <dsp:cNvSpPr/>
      </dsp:nvSpPr>
      <dsp:spPr>
        <a:xfrm>
          <a:off x="4564866" y="5577739"/>
          <a:ext cx="2721795" cy="148269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65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564866" y="5577739"/>
        <a:ext cx="2721795" cy="1482690"/>
      </dsp:txXfrm>
    </dsp:sp>
    <dsp:sp modelId="{809228FC-2606-41A2-97C6-2D1152A4703E}">
      <dsp:nvSpPr>
        <dsp:cNvPr id="0" name=""/>
        <dsp:cNvSpPr/>
      </dsp:nvSpPr>
      <dsp:spPr>
        <a:xfrm>
          <a:off x="4795243" y="1888806"/>
          <a:ext cx="1884985" cy="1432426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>
          <a:solidFill>
            <a:srgbClr val="00206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F2ECB685-C64D-45C3-B730-6CDB4F984F59}">
      <dsp:nvSpPr>
        <dsp:cNvPr id="0" name=""/>
        <dsp:cNvSpPr/>
      </dsp:nvSpPr>
      <dsp:spPr>
        <a:xfrm>
          <a:off x="1389438" y="3833813"/>
          <a:ext cx="2579355" cy="181453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65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389438" y="3833813"/>
        <a:ext cx="2579355" cy="1814530"/>
      </dsp:txXfrm>
    </dsp:sp>
    <dsp:sp modelId="{D41473EE-6682-41CA-AFB2-0FA896BB8C8D}">
      <dsp:nvSpPr>
        <dsp:cNvPr id="0" name=""/>
        <dsp:cNvSpPr/>
      </dsp:nvSpPr>
      <dsp:spPr>
        <a:xfrm>
          <a:off x="4854077" y="1113425"/>
          <a:ext cx="1884985" cy="1432426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>
          <a:solidFill>
            <a:srgbClr val="00206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8D082F01-1CBB-4459-A969-29CF3D393D8F}">
      <dsp:nvSpPr>
        <dsp:cNvPr id="0" name=""/>
        <dsp:cNvSpPr/>
      </dsp:nvSpPr>
      <dsp:spPr>
        <a:xfrm>
          <a:off x="1389438" y="1412086"/>
          <a:ext cx="2579355" cy="181453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65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389438" y="1412086"/>
        <a:ext cx="2579355" cy="18145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17120F-A843-47AE-8D28-68675EFF3040}" type="datetimeFigureOut">
              <a:rPr lang="pt-BR" smtClean="0"/>
              <a:t>03/09/2025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DD736-0C6C-4FB9-B518-5A1867FF36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7237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OBRIGADO AOS ORGANIZADORES</a:t>
            </a:r>
          </a:p>
          <a:p>
            <a:endParaRPr lang="pt-BR" dirty="0"/>
          </a:p>
          <a:p>
            <a:r>
              <a:rPr lang="pt-BR" dirty="0"/>
              <a:t>ME SINTO HONRADO PORQUE ESTA É O QUINTO CBP QUE SOU CONVIDADO PARA FALAR DE COMO EU TRATO TB.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7F329-657A-4938-975E-775B68EB3B1E}" type="slidenum">
              <a:rPr lang="pt-BR" smtClean="0">
                <a:solidFill>
                  <a:prstClr val="black"/>
                </a:solidFill>
              </a:rPr>
              <a:pPr/>
              <a:t>1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55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DD736-0C6C-4FB9-B518-5A1867FF361B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068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DD736-0C6C-4FB9-B518-5A1867FF361B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6855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4A2F4-1200-658A-305F-4E39E3617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163E296-E6F3-F0BC-B8B8-E902308746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65B1B22-385B-8ED6-4E99-5B18299371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5454DC6-C09B-A709-826E-92A4883D0B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455AB7-D1CA-4183-A6AA-51D874BC9289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107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33388-664A-9800-F38D-DCF915D8E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8CADE3A-FBE5-9172-5733-ABB7788086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DBBC035-0D78-8DDE-CC5D-7255F688C1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938B50C-8ED1-B2F1-68FC-A8EE6FA753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DD736-0C6C-4FB9-B518-5A1867FF361B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7625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55AB7-D1CA-4183-A6AA-51D874BC9289}" type="slidenum">
              <a:rPr lang="pt-BR" smtClean="0"/>
              <a:pPr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120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F90694B-AEA1-4B7D-A62E-01F329792A7F}" type="slidenum">
              <a:rPr lang="es-ES"/>
              <a:pPr/>
              <a:t>45</a:t>
            </a:fld>
            <a:endParaRPr lang="es-E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203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7755E-2AD0-4006-AB6F-644798DACD07}" type="datetimeFigureOut">
              <a:rPr lang="pt-BR" smtClean="0"/>
              <a:t>03/09/2025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F7F7-EE3E-4D1B-9B66-F48F79AAE9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8834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7755E-2AD0-4006-AB6F-644798DACD07}" type="datetimeFigureOut">
              <a:rPr lang="pt-BR" smtClean="0"/>
              <a:t>03/09/2025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F7F7-EE3E-4D1B-9B66-F48F79AAE9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5252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7755E-2AD0-4006-AB6F-644798DACD07}" type="datetimeFigureOut">
              <a:rPr lang="pt-BR" smtClean="0"/>
              <a:t>03/09/2025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F7F7-EE3E-4D1B-9B66-F48F79AAE9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7990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15ADC-ECA6-42E1-ADFE-C55589354CC0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03/09/2025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E6AB2-EFF4-405A-BF2D-FC4284F0A67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70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B3C91-D150-4352-B85F-28ED1FAD6462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03/09/2025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74921-ED83-4F6A-974C-0083D35A375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723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0CDEB-913F-42DD-8C39-2A8663C18514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03/09/2025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C50AD-3BC1-4FBA-A1EE-15816763DC6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481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08D4C-960D-40E8-B680-F8C37F2CA947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03/09/2025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02606-ECCD-4187-BF17-B23060F3B07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471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89A51-8D1D-4AAC-BA91-0C06C96FCD77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03/09/2025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21DDF-30B9-46F6-8DF4-DD389610C2D3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28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4D6FF-CBC8-4F33-B9FE-F956EAA3AC9A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03/09/2025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9F686-B4A7-45D1-8A6D-FC015AF1746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0521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EDF1D-603C-4BB4-B1E6-742429214343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03/09/2025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DEDC2-0A9D-4434-9012-809DBC5DCBA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700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F52BC-C246-4C8F-8027-2B0491F5140E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03/09/2025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2E203-F401-4286-B97B-3459FF6508D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018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7755E-2AD0-4006-AB6F-644798DACD07}" type="datetimeFigureOut">
              <a:rPr lang="pt-BR" smtClean="0"/>
              <a:t>03/09/2025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F7F7-EE3E-4D1B-9B66-F48F79AAE9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36347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73C63-AFE6-4BA3-A7A2-795128862267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03/09/2025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BBCAB-6AE8-4BA5-80B2-8707CE681C79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441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CAEC0-0390-472B-A09A-3858DEC94742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03/09/2025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7D724-3210-45AD-B4B2-D0F0DC0777F9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175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0F438-9E7C-4496-A245-6DD57B5B4E8C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03/09/2025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43DD0-649D-4030-B7BF-FF311C97C65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6498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2B2013-E067-4762-AEA8-4B34FA786F71}" type="slidenum">
              <a:rPr lang="pt-BR" smtClean="0">
                <a:solidFill>
                  <a:prstClr val="black">
                    <a:tint val="75000"/>
                  </a:prstClr>
                </a:solidFill>
                <a:latin typeface="MapInfo Cartographic" pitchFamily="18" charset="2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3593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E9D655-643D-4871-9D3A-5118A8FA4801}" type="slidenum">
              <a:rPr lang="pt-BR" smtClean="0">
                <a:solidFill>
                  <a:prstClr val="black">
                    <a:tint val="75000"/>
                  </a:prstClr>
                </a:solidFill>
                <a:latin typeface="MapInfo Cartographic" pitchFamily="18" charset="2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06704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86823C-2930-46D7-9AA2-693963B9366B}" type="slidenum">
              <a:rPr lang="pt-BR" smtClean="0">
                <a:solidFill>
                  <a:prstClr val="black">
                    <a:tint val="75000"/>
                  </a:prstClr>
                </a:solidFill>
                <a:latin typeface="MapInfo Cartographic" pitchFamily="18" charset="2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66451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B7350B-4BE2-455D-897A-8B6211F2A26A}" type="slidenum">
              <a:rPr lang="pt-BR" smtClean="0">
                <a:solidFill>
                  <a:prstClr val="black">
                    <a:tint val="75000"/>
                  </a:prstClr>
                </a:solidFill>
                <a:latin typeface="MapInfo Cartographic" pitchFamily="18" charset="2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25669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1B651F-D47D-4F66-A1D3-58A1FA71AB79}" type="slidenum">
              <a:rPr lang="pt-BR" smtClean="0">
                <a:solidFill>
                  <a:prstClr val="black">
                    <a:tint val="75000"/>
                  </a:prstClr>
                </a:solidFill>
                <a:latin typeface="MapInfo Cartographic" pitchFamily="18" charset="2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19714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300D90-0298-4717-9D1F-6AD01AB4A93D}" type="slidenum">
              <a:rPr lang="pt-BR" smtClean="0">
                <a:solidFill>
                  <a:prstClr val="black">
                    <a:tint val="75000"/>
                  </a:prstClr>
                </a:solidFill>
                <a:latin typeface="MapInfo Cartographic" pitchFamily="18" charset="2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21661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908CCB-8484-4A64-8360-B41A09F09B13}" type="slidenum">
              <a:rPr lang="pt-BR" smtClean="0">
                <a:solidFill>
                  <a:prstClr val="black">
                    <a:tint val="75000"/>
                  </a:prstClr>
                </a:solidFill>
                <a:latin typeface="MapInfo Cartographic" pitchFamily="18" charset="2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005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7755E-2AD0-4006-AB6F-644798DACD07}" type="datetimeFigureOut">
              <a:rPr lang="pt-BR" smtClean="0"/>
              <a:t>03/09/2025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F7F7-EE3E-4D1B-9B66-F48F79AAE9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76495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044DBC-49A4-40A3-9D0C-02C8FF73E184}" type="slidenum">
              <a:rPr lang="pt-BR" smtClean="0">
                <a:solidFill>
                  <a:prstClr val="black">
                    <a:tint val="75000"/>
                  </a:prstClr>
                </a:solidFill>
                <a:latin typeface="MapInfo Cartographic" pitchFamily="18" charset="2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51335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58E9CC-B1D9-45C3-9433-7ED5F132CD2C}" type="slidenum">
              <a:rPr lang="pt-BR" smtClean="0">
                <a:solidFill>
                  <a:prstClr val="black">
                    <a:tint val="75000"/>
                  </a:prstClr>
                </a:solidFill>
                <a:latin typeface="MapInfo Cartographic" pitchFamily="18" charset="2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78729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373ED5-9E7D-4C72-949D-ED2C64AF01DB}" type="slidenum">
              <a:rPr lang="pt-BR" smtClean="0">
                <a:solidFill>
                  <a:prstClr val="black">
                    <a:tint val="75000"/>
                  </a:prstClr>
                </a:solidFill>
                <a:latin typeface="MapInfo Cartographic" pitchFamily="18" charset="2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63140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F98483-A83E-4408-AB62-963E80213AAF}" type="slidenum">
              <a:rPr lang="pt-BR" smtClean="0">
                <a:solidFill>
                  <a:prstClr val="black">
                    <a:tint val="75000"/>
                  </a:prstClr>
                </a:solidFill>
                <a:latin typeface="MapInfo Cartographic" pitchFamily="18" charset="2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93106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, texto e clip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lip-art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 rtlCol="0">
            <a:normAutofit/>
          </a:bodyPr>
          <a:lstStyle/>
          <a:p>
            <a:pPr lvl="0"/>
            <a:endParaRPr lang="pt-BR" noProof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5D1615-A7D4-4F53-876B-C82144BF65AC}" type="slidenum">
              <a:rPr lang="pt-BR" smtClean="0">
                <a:solidFill>
                  <a:prstClr val="black">
                    <a:tint val="75000"/>
                  </a:prstClr>
                </a:solidFill>
                <a:latin typeface="MapInfo Cartographic" pitchFamily="18" charset="2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7552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 rtlCol="0">
            <a:normAutofit/>
          </a:bodyPr>
          <a:lstStyle/>
          <a:p>
            <a:pPr lvl="0"/>
            <a:endParaRPr lang="pt-BR" noProof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434564-2A2B-4B71-B938-CFEEE826C35F}" type="slidenum">
              <a:rPr lang="pt-BR" smtClean="0">
                <a:solidFill>
                  <a:prstClr val="black">
                    <a:tint val="75000"/>
                  </a:prstClr>
                </a:solidFill>
                <a:latin typeface="MapInfo Cartographic" pitchFamily="18" charset="2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85456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 rtlCol="0">
            <a:normAutofit/>
          </a:bodyPr>
          <a:lstStyle/>
          <a:p>
            <a:pPr lvl="0"/>
            <a:endParaRPr lang="pt-BR" noProof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E33E97-E229-4646-A5EF-6449DAC72F04}" type="slidenum">
              <a:rPr lang="pt-BR" smtClean="0">
                <a:solidFill>
                  <a:prstClr val="black">
                    <a:tint val="75000"/>
                  </a:prstClr>
                </a:solidFill>
                <a:latin typeface="MapInfo Cartographic" pitchFamily="18" charset="2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MapInfo Cartographic" pitchFamily="18" charset="2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51028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64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7F75B-5A7C-4F51-A71E-AFFA54D1A533}" type="slidenum">
              <a:rPr lang="pt-BR" smtClean="0">
                <a:solidFill>
                  <a:prstClr val="black">
                    <a:tint val="75000"/>
                  </a:prstClr>
                </a:solidFill>
                <a:ea typeface="ＭＳ Ｐゴシック" charset="-128"/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8399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292FF-EB53-47CC-B2E8-6E57B13AB10C}" type="slidenum">
              <a:rPr lang="pt-BR" smtClean="0">
                <a:solidFill>
                  <a:prstClr val="black">
                    <a:tint val="75000"/>
                  </a:prstClr>
                </a:solidFill>
                <a:ea typeface="ＭＳ Ｐゴシック" charset="-128"/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26967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3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86AF2-84CD-4B3D-BBE0-E9E54AADEF78}" type="slidenum">
              <a:rPr lang="pt-BR" smtClean="0">
                <a:solidFill>
                  <a:prstClr val="black">
                    <a:tint val="75000"/>
                  </a:prstClr>
                </a:solidFill>
                <a:ea typeface="ＭＳ Ｐゴシック" charset="-128"/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2865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7755E-2AD0-4006-AB6F-644798DACD07}" type="datetimeFigureOut">
              <a:rPr lang="pt-BR" smtClean="0"/>
              <a:t>03/09/2025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F7F7-EE3E-4D1B-9B66-F48F79AAE9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91066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50161-5426-48A3-97AF-924F1B134BBB}" type="slidenum">
              <a:rPr lang="pt-BR" smtClean="0">
                <a:solidFill>
                  <a:prstClr val="black">
                    <a:tint val="75000"/>
                  </a:prstClr>
                </a:solidFill>
                <a:ea typeface="ＭＳ Ｐゴシック" charset="-128"/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11333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9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9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72D9C-86E2-42B9-87F6-EFD720B65961}" type="slidenum">
              <a:rPr lang="pt-BR" smtClean="0">
                <a:solidFill>
                  <a:prstClr val="black">
                    <a:tint val="75000"/>
                  </a:prstClr>
                </a:solidFill>
                <a:ea typeface="ＭＳ Ｐゴシック" charset="-128"/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84467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455F7-EC2E-401D-8C5F-1BB2860D6F81}" type="slidenum">
              <a:rPr lang="pt-BR" smtClean="0">
                <a:solidFill>
                  <a:prstClr val="black">
                    <a:tint val="75000"/>
                  </a:prstClr>
                </a:solidFill>
                <a:ea typeface="ＭＳ Ｐゴシック" charset="-128"/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63467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14F1E-F58C-4EAA-B6E8-F6750A5E3CD2}" type="slidenum">
              <a:rPr lang="pt-BR" smtClean="0">
                <a:solidFill>
                  <a:prstClr val="black">
                    <a:tint val="75000"/>
                  </a:prstClr>
                </a:solidFill>
                <a:ea typeface="ＭＳ Ｐゴシック" charset="-128"/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95655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8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679B8-5BAD-4178-AFE0-2CB524672ABF}" type="slidenum">
              <a:rPr lang="pt-BR" smtClean="0">
                <a:solidFill>
                  <a:prstClr val="black">
                    <a:tint val="75000"/>
                  </a:prstClr>
                </a:solidFill>
                <a:ea typeface="ＭＳ Ｐゴシック" charset="-128"/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74764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F8B95-2043-4A56-87BD-4470A0B67366}" type="slidenum">
              <a:rPr lang="pt-BR" smtClean="0">
                <a:solidFill>
                  <a:prstClr val="black">
                    <a:tint val="75000"/>
                  </a:prstClr>
                </a:solidFill>
                <a:ea typeface="ＭＳ Ｐゴシック" charset="-128"/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43686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E9AA5-AAEB-4B5C-AB06-8B83A269342A}" type="slidenum">
              <a:rPr lang="pt-BR" smtClean="0">
                <a:solidFill>
                  <a:prstClr val="black">
                    <a:tint val="75000"/>
                  </a:prstClr>
                </a:solidFill>
                <a:ea typeface="ＭＳ Ｐゴシック" charset="-128"/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02326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77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77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52808-DDBC-4F44-BA65-1E2805ED709C}" type="slidenum">
              <a:rPr lang="pt-BR" smtClean="0">
                <a:solidFill>
                  <a:prstClr val="black">
                    <a:tint val="75000"/>
                  </a:prstClr>
                </a:solidFill>
                <a:ea typeface="ＭＳ Ｐゴシック" charset="-128"/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44779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, texto e clip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lip-art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 rtlCol="0">
            <a:normAutofit/>
          </a:bodyPr>
          <a:lstStyle/>
          <a:p>
            <a:pPr lvl="0"/>
            <a:endParaRPr lang="pt-BR" noProof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F4DF2-9355-4C8B-A149-34D299E44CCD}" type="slidenum">
              <a:rPr lang="pt-BR" smtClean="0">
                <a:solidFill>
                  <a:prstClr val="black">
                    <a:tint val="75000"/>
                  </a:prstClr>
                </a:solidFill>
                <a:ea typeface="ＭＳ Ｐゴシック" charset="-128"/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52075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 rtlCol="0">
            <a:normAutofit/>
          </a:bodyPr>
          <a:lstStyle/>
          <a:p>
            <a:pPr lvl="0"/>
            <a:endParaRPr lang="pt-BR" noProof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472EE-F3AE-4092-94AD-8EAE5D99F8B3}" type="slidenum">
              <a:rPr lang="pt-BR" smtClean="0">
                <a:solidFill>
                  <a:prstClr val="black">
                    <a:tint val="75000"/>
                  </a:prstClr>
                </a:solidFill>
                <a:ea typeface="ＭＳ Ｐゴシック" charset="-128"/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8687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7755E-2AD0-4006-AB6F-644798DACD07}" type="datetimeFigureOut">
              <a:rPr lang="pt-BR" smtClean="0"/>
              <a:t>03/09/2025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F7F7-EE3E-4D1B-9B66-F48F79AAE9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11540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 rtlCol="0">
            <a:normAutofit/>
          </a:bodyPr>
          <a:lstStyle/>
          <a:p>
            <a:pPr lvl="0"/>
            <a:endParaRPr lang="pt-BR" noProof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924F5-4D54-4454-822D-562D64B23ED0}" type="slidenum">
              <a:rPr lang="pt-BR" smtClean="0">
                <a:solidFill>
                  <a:prstClr val="black">
                    <a:tint val="75000"/>
                  </a:prstClr>
                </a:solidFill>
                <a:ea typeface="ＭＳ Ｐゴシック" charset="-128"/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10154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  <a:prstGeom prst="rect">
            <a:avLst/>
          </a:prstGeom>
        </p:spPr>
        <p:txBody>
          <a:bodyPr lIns="91435" tIns="45718" rIns="91435" bIns="45718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  <a:prstGeom prst="rect">
            <a:avLst/>
          </a:prstGeom>
        </p:spPr>
        <p:txBody>
          <a:bodyPr lIns="91435" tIns="45718" rIns="91435" bIns="45718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>
              <a:defRPr/>
            </a:pPr>
            <a:fld id="{CE9322E2-C224-4205-BE18-508DF98E8C6D}" type="slidenum">
              <a:rPr lang="pt-BR" smtClean="0">
                <a:solidFill>
                  <a:prstClr val="black">
                    <a:tint val="75000"/>
                  </a:prstClr>
                </a:solidFill>
                <a:ea typeface="ＭＳ Ｐゴシック" charset="-128"/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43693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21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738188" y="1946672"/>
            <a:ext cx="10715625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1687"/>
              </a:spcBef>
              <a:buBlip>
                <a:blip r:embed="rId2"/>
              </a:buBlip>
            </a:lvl1pPr>
            <a:lvl2pPr>
              <a:spcBef>
                <a:spcPts val="1687"/>
              </a:spcBef>
              <a:buBlip>
                <a:blip r:embed="rId2"/>
              </a:buBlip>
            </a:lvl2pPr>
            <a:lvl3pPr>
              <a:spcBef>
                <a:spcPts val="1687"/>
              </a:spcBef>
              <a:buBlip>
                <a:blip r:embed="rId2"/>
              </a:buBlip>
            </a:lvl3pPr>
            <a:lvl4pPr>
              <a:spcBef>
                <a:spcPts val="1687"/>
              </a:spcBef>
              <a:buBlip>
                <a:blip r:embed="rId2"/>
              </a:buBlip>
            </a:lvl4pPr>
            <a:lvl5pPr>
              <a:spcBef>
                <a:spcPts val="1687"/>
              </a:spcBef>
              <a:buBlip>
                <a:blip r:embed="rId2"/>
              </a:buBlip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410751" hangingPunct="0">
              <a:defRPr>
                <a:effectLst/>
              </a:defRPr>
            </a:pPr>
            <a:fld id="{86CB4B4D-7CA3-9044-876B-883B54F8677D}" type="slidenum">
              <a:rPr lang="pt-BR" kern="0" smtClean="0"/>
              <a:pPr defTabSz="410751" hangingPunct="0">
                <a:defRPr>
                  <a:effectLst/>
                </a:defRPr>
              </a:pPr>
              <a:t>‹nº›</a:t>
            </a:fld>
            <a:endParaRPr lang="pt-BR" kern="0"/>
          </a:p>
        </p:txBody>
      </p:sp>
    </p:spTree>
    <p:extLst>
      <p:ext uri="{BB962C8B-B14F-4D97-AF65-F5344CB8AC3E}">
        <p14:creationId xmlns:p14="http://schemas.microsoft.com/office/powerpoint/2010/main" val="5842170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7755E-2AD0-4006-AB6F-644798DACD07}" type="datetimeFigureOut">
              <a:rPr lang="pt-BR" smtClean="0"/>
              <a:t>03/09/2025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F7F7-EE3E-4D1B-9B66-F48F79AAE9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8123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7755E-2AD0-4006-AB6F-644798DACD07}" type="datetimeFigureOut">
              <a:rPr lang="pt-BR" smtClean="0"/>
              <a:t>03/09/2025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F7F7-EE3E-4D1B-9B66-F48F79AAE9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9974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7755E-2AD0-4006-AB6F-644798DACD07}" type="datetimeFigureOut">
              <a:rPr lang="pt-BR" smtClean="0"/>
              <a:t>03/09/2025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F7F7-EE3E-4D1B-9B66-F48F79AAE9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470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7755E-2AD0-4006-AB6F-644798DACD07}" type="datetimeFigureOut">
              <a:rPr lang="pt-BR" smtClean="0"/>
              <a:t>03/09/2025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F7F7-EE3E-4D1B-9B66-F48F79AAE9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4558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7755E-2AD0-4006-AB6F-644798DACD07}" type="datetimeFigureOut">
              <a:rPr lang="pt-BR" smtClean="0"/>
              <a:t>03/09/2025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DF7F7-EE3E-4D1B-9B66-F48F79AAE9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6061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179A79-EE91-4D13-ABAE-32506C4E6DC7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03/09/2025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06EC81-74BA-4E3F-A898-78F66591C6F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06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29D755-478B-4CB1-BCEF-7A0DA32ED13B}" type="slidenum">
              <a:rPr lang="pt-BR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059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8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8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8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925043-4C90-40EB-A080-2B06513A9314}" type="slidenum">
              <a:rPr lang="pt-BR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9714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lattes.cnp.br/2449301663034852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cd.who.int/browse11/l-m/en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lattes.cnpq.br/2449301663034852" TargetMode="External"/><Relationship Id="rId2" Type="http://schemas.openxmlformats.org/officeDocument/2006/relationships/hyperlink" Target="http://www.lattes.cnpq.br/2449301663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icd.who.int/browse11/l-m/en" TargetMode="Externa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lattes.cnpq.br/2449301663034852" TargetMode="External"/><Relationship Id="rId5" Type="http://schemas.openxmlformats.org/officeDocument/2006/relationships/hyperlink" Target="mailto:ricardoalbertomoreno@gmail.com" TargetMode="External"/><Relationship Id="rId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icd.who.int/browse11/l-m/en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/>
          </p:nvPr>
        </p:nvSpPr>
        <p:spPr>
          <a:xfrm>
            <a:off x="838200" y="1247775"/>
            <a:ext cx="10515600" cy="1325563"/>
          </a:xfr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pt-BR" sz="3700" dirty="0">
                <a:latin typeface="Calibri" panose="020F0502020204030204" pitchFamily="34" charset="0"/>
                <a:cs typeface="Calibri" panose="020F0502020204030204" pitchFamily="34" charset="0"/>
              </a:rPr>
              <a:t>Depressão e Suicídio: </a:t>
            </a:r>
            <a:br>
              <a:rPr lang="pt-BR" sz="3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3700" dirty="0">
                <a:latin typeface="Calibri" panose="020F0502020204030204" pitchFamily="34" charset="0"/>
                <a:cs typeface="Calibri" panose="020F0502020204030204" pitchFamily="34" charset="0"/>
              </a:rPr>
              <a:t>o que precisamos saber e como podemos ajudar</a:t>
            </a:r>
          </a:p>
        </p:txBody>
      </p:sp>
      <p:sp>
        <p:nvSpPr>
          <p:cNvPr id="11" name="Subtítulo 10"/>
          <p:cNvSpPr>
            <a:spLocks noGrp="1"/>
          </p:cNvSpPr>
          <p:nvPr>
            <p:ph idx="1"/>
          </p:nvPr>
        </p:nvSpPr>
        <p:spPr>
          <a:xfrm>
            <a:off x="838200" y="2752725"/>
            <a:ext cx="10515600" cy="3424238"/>
          </a:xfr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anchor="ctr">
            <a:noAutofit/>
          </a:bodyPr>
          <a:lstStyle/>
          <a:p>
            <a:pPr>
              <a:spcAft>
                <a:spcPts val="451"/>
              </a:spcAft>
              <a:defRPr/>
            </a:pPr>
            <a:r>
              <a:rPr lang="pt-BR" sz="2000" dirty="0">
                <a:latin typeface="+mj-lt"/>
              </a:rPr>
              <a:t>Prof. Dr. Ricardo A. Moreno</a:t>
            </a:r>
          </a:p>
          <a:p>
            <a:pPr>
              <a:spcAft>
                <a:spcPts val="451"/>
              </a:spcAft>
              <a:defRPr/>
            </a:pPr>
            <a:r>
              <a:rPr lang="pt-BR" sz="2000" dirty="0">
                <a:latin typeface="+mj-lt"/>
                <a:hlinkClick r:id="rId3"/>
              </a:rPr>
              <a:t>ricardoalbertomoreno@gmail.com</a:t>
            </a:r>
            <a:r>
              <a:rPr lang="pt-BR" sz="2000" dirty="0">
                <a:latin typeface="+mj-lt"/>
              </a:rPr>
              <a:t> </a:t>
            </a:r>
          </a:p>
          <a:p>
            <a:pPr>
              <a:spcAft>
                <a:spcPts val="451"/>
              </a:spcAft>
              <a:defRPr/>
            </a:pPr>
            <a:r>
              <a:rPr lang="pt-BR" sz="2000" i="1" dirty="0">
                <a:latin typeface="+mj-lt"/>
                <a:hlinkClick r:id="rId4"/>
              </a:rPr>
              <a:t>www.lattes.cnp.br/2449301663034852</a:t>
            </a:r>
            <a:endParaRPr lang="pt-BR" sz="2000" dirty="0">
              <a:latin typeface="+mj-lt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9204F89-5316-449C-81B6-614DC9399E32}" type="slidenum">
              <a:rPr lang="pt-BR" smtClean="0"/>
              <a:pPr>
                <a:spcAft>
                  <a:spcPts val="600"/>
                </a:spcAft>
              </a:pPr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8995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Luto e Luto Prolongado</a:t>
            </a:r>
          </a:p>
        </p:txBody>
      </p:sp>
      <p:sp>
        <p:nvSpPr>
          <p:cNvPr id="5" name="Retângulo 4"/>
          <p:cNvSpPr/>
          <p:nvPr/>
        </p:nvSpPr>
        <p:spPr>
          <a:xfrm>
            <a:off x="1074198" y="1535837"/>
            <a:ext cx="8664606" cy="21206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2">
                    <a:lumMod val="50000"/>
                  </a:schemeClr>
                </a:solidFill>
              </a:rPr>
              <a:t>Luto: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2">
                    <a:lumMod val="50000"/>
                  </a:schemeClr>
                </a:solidFill>
              </a:rPr>
              <a:t>Resposta de tristeza relacionada à perda (por exemplo de pessoa amada)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2">
                    <a:lumMod val="50000"/>
                  </a:schemeClr>
                </a:solidFill>
              </a:rPr>
              <a:t>Sentimentos de perda ou vazio,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2">
                    <a:lumMod val="50000"/>
                  </a:schemeClr>
                </a:solidFill>
              </a:rPr>
              <a:t>O humor disfórico tendem a diminuir em intensidade com os dias e semanas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2">
                    <a:lumMod val="50000"/>
                  </a:schemeClr>
                </a:solidFill>
              </a:rPr>
              <a:t>Há período de animo positivo ou disfrute de atividades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2">
                    <a:lumMod val="50000"/>
                  </a:schemeClr>
                </a:solidFill>
              </a:rPr>
              <a:t>Ondas que ocorrem associadas a pensamentos ou lembranças da pessoa falecida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2">
                    <a:lumMod val="50000"/>
                  </a:schemeClr>
                </a:solidFill>
              </a:rPr>
              <a:t>O Luto pode desencadear um episódio depressivo</a:t>
            </a:r>
          </a:p>
        </p:txBody>
      </p:sp>
      <p:sp>
        <p:nvSpPr>
          <p:cNvPr id="6" name="Retângulo 5"/>
          <p:cNvSpPr/>
          <p:nvPr/>
        </p:nvSpPr>
        <p:spPr>
          <a:xfrm>
            <a:off x="1074198" y="3838454"/>
            <a:ext cx="8664606" cy="18998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2">
                    <a:lumMod val="50000"/>
                  </a:schemeClr>
                </a:solidFill>
              </a:rPr>
              <a:t>Sobreposição de Luto + Episódio Depressivo: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2">
                    <a:lumMod val="50000"/>
                  </a:schemeClr>
                </a:solidFill>
              </a:rPr>
              <a:t>Persistência dos sintomas depressivos constantemente depois de </a:t>
            </a:r>
            <a:r>
              <a:rPr lang="pt-BR" b="1" dirty="0">
                <a:solidFill>
                  <a:schemeClr val="tx2">
                    <a:lumMod val="50000"/>
                  </a:schemeClr>
                </a:solidFill>
              </a:rPr>
              <a:t>um mês ou mais </a:t>
            </a:r>
            <a:r>
              <a:rPr lang="pt-BR" dirty="0">
                <a:solidFill>
                  <a:schemeClr val="tx2">
                    <a:lumMod val="50000"/>
                  </a:schemeClr>
                </a:solidFill>
              </a:rPr>
              <a:t>da perda (isto é, </a:t>
            </a:r>
            <a:r>
              <a:rPr lang="pt-BR" b="1" dirty="0">
                <a:solidFill>
                  <a:schemeClr val="tx2">
                    <a:lumMod val="50000"/>
                  </a:schemeClr>
                </a:solidFill>
              </a:rPr>
              <a:t>não há período de animo positivo ou disfrute de atividades</a:t>
            </a:r>
            <a:r>
              <a:rPr lang="pt-BR" dirty="0">
                <a:solidFill>
                  <a:schemeClr val="tx2">
                    <a:lumMod val="50000"/>
                  </a:schemeClr>
                </a:solidFill>
              </a:rPr>
              <a:t>),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2">
                    <a:lumMod val="50000"/>
                  </a:schemeClr>
                </a:solidFill>
              </a:rPr>
              <a:t>Presença de </a:t>
            </a:r>
            <a:r>
              <a:rPr lang="pt-BR" b="1" dirty="0">
                <a:solidFill>
                  <a:schemeClr val="tx2">
                    <a:lumMod val="50000"/>
                  </a:schemeClr>
                </a:solidFill>
              </a:rPr>
              <a:t>sintomas depressivos </a:t>
            </a:r>
            <a:r>
              <a:rPr lang="pt-BR" dirty="0">
                <a:solidFill>
                  <a:schemeClr val="tx2">
                    <a:lumMod val="50000"/>
                  </a:schemeClr>
                </a:solidFill>
              </a:rPr>
              <a:t>graves com menos valia e culpa em relação a perda do ente querido, sintomas psicóticos, </a:t>
            </a:r>
            <a:r>
              <a:rPr lang="pt-BR" dirty="0">
                <a:solidFill>
                  <a:srgbClr val="FF0000"/>
                </a:solidFill>
              </a:rPr>
              <a:t>ideação suicida</a:t>
            </a:r>
            <a:r>
              <a:rPr lang="pt-BR" dirty="0">
                <a:solidFill>
                  <a:schemeClr val="tx2">
                    <a:lumMod val="50000"/>
                  </a:schemeClr>
                </a:solidFill>
              </a:rPr>
              <a:t>, ou retardo psicomotor.</a:t>
            </a:r>
          </a:p>
        </p:txBody>
      </p:sp>
      <p:pic>
        <p:nvPicPr>
          <p:cNvPr id="7176" name="Picture 8" descr="Fotos de lutos: 50 fotos de luto para perfil no Face, WhatsApp e Inst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802" y="9525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8683192" y="5738275"/>
            <a:ext cx="329629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800" dirty="0"/>
          </a:p>
        </p:txBody>
      </p:sp>
      <p:sp>
        <p:nvSpPr>
          <p:cNvPr id="8" name="Retângulo 7"/>
          <p:cNvSpPr/>
          <p:nvPr/>
        </p:nvSpPr>
        <p:spPr>
          <a:xfrm>
            <a:off x="1426624" y="5933166"/>
            <a:ext cx="93652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>
                <a:latin typeface="+mn-lt"/>
              </a:rPr>
              <a:t>Dalgalarrondo P. Psicopatologia e semiologia dos transtornos mentais/ 3ª. ed. – Porto Alegre; Artmed,2019. </a:t>
            </a:r>
          </a:p>
          <a:p>
            <a:r>
              <a:rPr lang="pt-BR" sz="1000" dirty="0"/>
              <a:t>Manual diagnostico e estatístico de transtornos mentais; DSM-5-TR/ APA - 5 ed., exto revisado, - Porto Alegre : Artmed, 2023</a:t>
            </a:r>
          </a:p>
          <a:p>
            <a:r>
              <a:rPr lang="en-US" sz="10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World Health Organization (OMS). (2021b). ICD-11 International Classification od Diseases for Mortality and Morbidity Statistics. </a:t>
            </a:r>
            <a:r>
              <a:rPr lang="pt-BR" sz="1000" u="sng" dirty="0">
                <a:latin typeface="+mn-lt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https://icd.who.int/browse11/l-m/en</a:t>
            </a:r>
            <a:r>
              <a:rPr lang="pt-BR" sz="10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000" dirty="0">
              <a:solidFill>
                <a:prstClr val="black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1000" dirty="0">
                <a:latin typeface="+mn-lt"/>
              </a:rPr>
              <a:t>Avanços em psicopatologia: avaliação e diagnóstico baseados na CID-11/</a:t>
            </a:r>
            <a:r>
              <a:rPr lang="pt-BR" sz="1000" dirty="0" err="1">
                <a:latin typeface="+mn-lt"/>
              </a:rPr>
              <a:t>Org</a:t>
            </a:r>
            <a:r>
              <a:rPr lang="pt-BR" sz="1000" dirty="0">
                <a:latin typeface="+mn-lt"/>
              </a:rPr>
              <a:t>, Sergio Eduardo Silva de Oliveira, Clarissa Marceli Trentini. Porto Alegre: Artmed, 2023</a:t>
            </a:r>
          </a:p>
        </p:txBody>
      </p:sp>
    </p:spTree>
    <p:extLst>
      <p:ext uri="{BB962C8B-B14F-4D97-AF65-F5344CB8AC3E}">
        <p14:creationId xmlns:p14="http://schemas.microsoft.com/office/powerpoint/2010/main" val="51309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000" dirty="0"/>
              <a:t>Objetivos acadêmicos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Distinção entre tristeza normal e depressão doença</a:t>
            </a:r>
          </a:p>
          <a:p>
            <a:pPr marL="457200" lvl="1" indent="0">
              <a:buNone/>
            </a:pP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Luto e depressão</a:t>
            </a:r>
          </a:p>
          <a:p>
            <a:r>
              <a:rPr lang="pt-BR" sz="2400" b="1" dirty="0">
                <a:latin typeface="+mj-lt"/>
              </a:rPr>
              <a:t>Características clinicas da depressão</a:t>
            </a:r>
          </a:p>
          <a:p>
            <a:pPr marL="457200" lvl="1" indent="0">
              <a:buNone/>
            </a:pPr>
            <a:r>
              <a:rPr lang="pt-BR" b="1" dirty="0">
                <a:latin typeface="+mj-lt"/>
              </a:rPr>
              <a:t>Relato de famosos que tiveram depressão </a:t>
            </a:r>
          </a:p>
          <a:p>
            <a:pPr marL="457200" lvl="1" indent="0">
              <a:buNone/>
            </a:pPr>
            <a:r>
              <a:rPr lang="pt-BR" b="1" dirty="0">
                <a:latin typeface="+mj-lt"/>
              </a:rPr>
              <a:t>O diagnóstico de depressão</a:t>
            </a:r>
          </a:p>
          <a:p>
            <a:pPr marL="457200" lvl="1" indent="0">
              <a:buNone/>
            </a:pPr>
            <a:r>
              <a:rPr lang="pt-BR" b="1" dirty="0">
                <a:latin typeface="+mj-lt"/>
              </a:rPr>
              <a:t>Formas clinicas de apresentação da depressão</a:t>
            </a:r>
          </a:p>
          <a:p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Causas da depressão</a:t>
            </a:r>
          </a:p>
          <a:p>
            <a:pPr marL="457200" lvl="1" indent="0">
              <a:buNone/>
            </a:pP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Prevenção da Ocorrência e Recorrência da Depressão </a:t>
            </a:r>
          </a:p>
          <a:p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Identificando o risco de Suicídio e como podemos ajudar</a:t>
            </a:r>
          </a:p>
          <a:p>
            <a:pPr marL="0" indent="0">
              <a:buNone/>
            </a:pPr>
            <a:endParaRPr lang="pt-BR" sz="2400" dirty="0">
              <a:latin typeface="+mj-lt"/>
            </a:endParaRPr>
          </a:p>
          <a:p>
            <a:endParaRPr lang="pt-BR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192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>
                <a:solidFill>
                  <a:schemeClr val="tx2">
                    <a:lumMod val="50000"/>
                  </a:schemeClr>
                </a:solidFill>
              </a:rPr>
              <a:t>Características da depressão / Episódio Depressivo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 eaLnBrk="1" hangingPunct="1">
              <a:buNone/>
              <a:defRPr/>
            </a:pPr>
            <a:r>
              <a:rPr lang="pt-BR" dirty="0"/>
              <a:t>Síndrome Clínica </a:t>
            </a:r>
          </a:p>
          <a:p>
            <a:pPr marL="457200" lvl="1" indent="0" eaLnBrk="1" hangingPunct="1">
              <a:buNone/>
              <a:defRPr/>
            </a:pPr>
            <a:r>
              <a:rPr lang="pt-BR" sz="2400" dirty="0"/>
              <a:t>Compreende vários sinais e sintomas [episódio depressivo]</a:t>
            </a:r>
          </a:p>
          <a:p>
            <a:pPr marL="457200" lvl="1" indent="0" eaLnBrk="1" hangingPunct="1">
              <a:buNone/>
              <a:defRPr/>
            </a:pPr>
            <a:r>
              <a:rPr lang="pt-BR" sz="2400" dirty="0"/>
              <a:t>Estado emocional mantido - dura a maior parte do dia, a maioria dos dias, meses</a:t>
            </a:r>
          </a:p>
          <a:p>
            <a:pPr marL="457200" lvl="1" indent="0" eaLnBrk="1" hangingPunct="1">
              <a:buNone/>
              <a:defRPr/>
            </a:pPr>
            <a:r>
              <a:rPr lang="pt-BR" sz="2400" dirty="0"/>
              <a:t>Estado relatado pela pessoa e/ou é observado por outros</a:t>
            </a:r>
          </a:p>
          <a:p>
            <a:pPr marL="457200" lvl="1" indent="0" eaLnBrk="1" hangingPunct="1">
              <a:buNone/>
              <a:defRPr/>
            </a:pPr>
            <a:r>
              <a:rPr lang="pt-BR" sz="2400" dirty="0"/>
              <a:t>Geralmente o paciente reconhece ser um ‘sentimento diferente da tristeza normal‘</a:t>
            </a:r>
          </a:p>
          <a:p>
            <a:pPr marL="457200" lvl="1" indent="0" eaLnBrk="1" hangingPunct="1">
              <a:buNone/>
              <a:defRPr/>
            </a:pPr>
            <a:r>
              <a:rPr lang="pt-BR" sz="2400" dirty="0"/>
              <a:t>Sofrimento clinicamente significativo</a:t>
            </a:r>
          </a:p>
          <a:p>
            <a:pPr marL="457200" lvl="1" indent="0" eaLnBrk="1" hangingPunct="1">
              <a:buNone/>
              <a:defRPr/>
            </a:pPr>
            <a:r>
              <a:rPr lang="pt-BR" sz="2400" dirty="0"/>
              <a:t>Prejuízo no funcionamento social, ocupacional/acadêmico ou em outras áreas importantes da vida da pessoa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A74921-ED83-4F6A-974C-0083D35A3758}" type="slidenum">
              <a:rPr lang="pt-BR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838194" y="5801111"/>
            <a:ext cx="10001456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  <a:latin typeface="Times New Roman" pitchFamily="18" charset="0"/>
              </a:rPr>
              <a:t>American Psychiatric Association (APA). Diagnostic and Statistical Manual of Mental Disorders. </a:t>
            </a:r>
            <a:r>
              <a:rPr lang="pt-BR" sz="1050" dirty="0">
                <a:solidFill>
                  <a:prstClr val="black"/>
                </a:solidFill>
                <a:latin typeface="Times New Roman" pitchFamily="18" charset="0"/>
              </a:rPr>
              <a:t>5</a:t>
            </a:r>
            <a:r>
              <a:rPr lang="pt-BR" sz="1050" baseline="30000" dirty="0">
                <a:solidFill>
                  <a:prstClr val="black"/>
                </a:solidFill>
                <a:latin typeface="Times New Roman" pitchFamily="18" charset="0"/>
              </a:rPr>
              <a:t>th</a:t>
            </a:r>
            <a:r>
              <a:rPr lang="pt-BR" sz="1050" dirty="0">
                <a:solidFill>
                  <a:prstClr val="black"/>
                </a:solidFill>
                <a:latin typeface="Times New Roman" pitchFamily="18" charset="0"/>
              </a:rPr>
              <a:t> edition (DS</a:t>
            </a:r>
            <a:r>
              <a:rPr lang="en-US" sz="1050" dirty="0">
                <a:solidFill>
                  <a:prstClr val="black"/>
                </a:solidFill>
                <a:latin typeface="Times New Roman" pitchFamily="18" charset="0"/>
              </a:rPr>
              <a:t>M-5-TR). Washington, DC: American Psychiatric Association, 2022.</a:t>
            </a:r>
          </a:p>
          <a:p>
            <a:r>
              <a:rPr lang="pt-BR" sz="1050" dirty="0" err="1">
                <a:solidFill>
                  <a:prstClr val="black"/>
                </a:solidFill>
                <a:latin typeface="Times New Roman" pitchFamily="18" charset="0"/>
              </a:rPr>
              <a:t>Ey</a:t>
            </a:r>
            <a:r>
              <a:rPr lang="pt-BR" sz="1050" dirty="0">
                <a:solidFill>
                  <a:prstClr val="black"/>
                </a:solidFill>
                <a:latin typeface="Times New Roman" pitchFamily="18" charset="0"/>
              </a:rPr>
              <a:t>, H, Bernard P, </a:t>
            </a:r>
            <a:r>
              <a:rPr lang="pt-BR" sz="1050" dirty="0" err="1">
                <a:solidFill>
                  <a:prstClr val="black"/>
                </a:solidFill>
                <a:latin typeface="Times New Roman" pitchFamily="18" charset="0"/>
              </a:rPr>
              <a:t>Brisset</a:t>
            </a:r>
            <a:r>
              <a:rPr lang="pt-BR" sz="1050" dirty="0">
                <a:solidFill>
                  <a:prstClr val="black"/>
                </a:solidFill>
                <a:latin typeface="Times New Roman" pitchFamily="18" charset="0"/>
              </a:rPr>
              <a:t> C. Manual de psiquiatria. </a:t>
            </a:r>
            <a:r>
              <a:rPr lang="en-US" sz="1050" dirty="0">
                <a:solidFill>
                  <a:prstClr val="black"/>
                </a:solidFill>
                <a:latin typeface="Times New Roman" pitchFamily="18" charset="0"/>
              </a:rPr>
              <a:t>São Paulo: Masson, 1975</a:t>
            </a:r>
          </a:p>
          <a:p>
            <a:r>
              <a:rPr lang="en-US" sz="1050" dirty="0"/>
              <a:t>World Health Organization. ICD-11 implementation or transition guide. Geneva: WHO; 2019</a:t>
            </a:r>
            <a:endParaRPr lang="pt-BR" sz="1050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00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sz="half" idx="1"/>
          </p:nvPr>
        </p:nvSpPr>
        <p:spPr>
          <a:xfrm>
            <a:off x="660903" y="620688"/>
            <a:ext cx="6156841" cy="5616624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pt-BR" altLang="pt-BR" sz="2400" i="1" dirty="0" smtClean="0">
              <a:solidFill>
                <a:schemeClr val="tx2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pt-BR" altLang="pt-BR" sz="2400" i="1" dirty="0" smtClean="0">
                <a:solidFill>
                  <a:schemeClr val="tx2"/>
                </a:solidFill>
              </a:rPr>
              <a:t>“</a:t>
            </a:r>
            <a:r>
              <a:rPr lang="pt-BR" altLang="pt-BR" sz="2400" i="1" dirty="0">
                <a:solidFill>
                  <a:schemeClr val="tx2"/>
                </a:solidFill>
              </a:rPr>
              <a:t>Ser ou não ser, eis a questão. Que é mais nobre para o espírito: </a:t>
            </a:r>
            <a:r>
              <a:rPr lang="pt-BR" altLang="pt-BR" sz="2400" i="1" u="sng" dirty="0">
                <a:solidFill>
                  <a:schemeClr val="tx2"/>
                </a:solidFill>
              </a:rPr>
              <a:t>sofrer os dardos e setas de um ultrajante destino ou tomar armas contra um mar de calamidades </a:t>
            </a:r>
            <a:r>
              <a:rPr lang="pt-BR" altLang="pt-BR" sz="2400" i="1" dirty="0">
                <a:solidFill>
                  <a:schemeClr val="tx2"/>
                </a:solidFill>
              </a:rPr>
              <a:t>e pôr lhes fim, resistindo? Morrer... dormir, nada mais. E </a:t>
            </a:r>
            <a:r>
              <a:rPr lang="pt-BR" altLang="pt-BR" sz="2400" i="1" u="sng" dirty="0">
                <a:solidFill>
                  <a:schemeClr val="tx2"/>
                </a:solidFill>
              </a:rPr>
              <a:t>com o sono terminamos o pesar do coração </a:t>
            </a:r>
            <a:r>
              <a:rPr lang="pt-BR" altLang="pt-BR" sz="2400" i="1" dirty="0">
                <a:solidFill>
                  <a:schemeClr val="tx2"/>
                </a:solidFill>
              </a:rPr>
              <a:t>e os mil naturais conflitos que constituem a herança da carne. Que fim poderia ser mais devotadamente desejado? Morrer, dormir, dormir...”</a:t>
            </a:r>
            <a:endParaRPr lang="en-US" sz="2400" i="1" dirty="0"/>
          </a:p>
        </p:txBody>
      </p:sp>
      <p:pic>
        <p:nvPicPr>
          <p:cNvPr id="172034" name="Picture 2" descr="Shakespeare Retrato Goodall cartão de jogo de volta tercentenary de morte 1916 : Foto de stock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544" y="836712"/>
            <a:ext cx="3231904" cy="443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771472" y="5267061"/>
            <a:ext cx="3441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William Shakespeare (1564-1616),</a:t>
            </a:r>
            <a:br>
              <a:rPr kumimoji="0" lang="pt-BR" alt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</a:br>
            <a:r>
              <a:rPr kumimoji="0" lang="pt-BR" altLang="pt-B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em</a:t>
            </a:r>
            <a:r>
              <a:rPr kumimoji="0" lang="pt-BR" alt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Hamlet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1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057275" y="1052736"/>
            <a:ext cx="5409109" cy="49876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altLang="pt-BR" i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pt-BR" altLang="pt-BR" i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pt-BR" altLang="pt-BR" i="1" dirty="0">
                <a:solidFill>
                  <a:schemeClr val="tx2"/>
                </a:solidFill>
              </a:rPr>
              <a:t>“Sou o mais </a:t>
            </a:r>
            <a:r>
              <a:rPr lang="pt-BR" altLang="pt-BR" i="1" u="sng" dirty="0">
                <a:solidFill>
                  <a:schemeClr val="tx2"/>
                </a:solidFill>
              </a:rPr>
              <a:t>miserável</a:t>
            </a:r>
            <a:r>
              <a:rPr lang="pt-BR" altLang="pt-BR" i="1" dirty="0">
                <a:solidFill>
                  <a:schemeClr val="tx2"/>
                </a:solidFill>
              </a:rPr>
              <a:t> dos homens. Se o que sinto fosse distribuído por igual entre os seres humanos, não haveria face alegre na Terra. Não sei se algum dia vou me sentir melhor, mas continuar assim é impossível. Se nada mudar, </a:t>
            </a:r>
            <a:r>
              <a:rPr lang="pt-BR" altLang="pt-BR" i="1" u="sng" dirty="0">
                <a:solidFill>
                  <a:schemeClr val="tx2"/>
                </a:solidFill>
              </a:rPr>
              <a:t>prefiro morrer</a:t>
            </a:r>
            <a:r>
              <a:rPr lang="pt-BR" altLang="pt-BR" i="1" dirty="0">
                <a:solidFill>
                  <a:schemeClr val="tx2"/>
                </a:solidFill>
              </a:rPr>
              <a:t>”.</a:t>
            </a:r>
          </a:p>
          <a:p>
            <a:endParaRPr lang="pt-BR" altLang="pt-BR" i="1" dirty="0">
              <a:solidFill>
                <a:schemeClr val="tx2"/>
              </a:solidFill>
            </a:endParaRPr>
          </a:p>
        </p:txBody>
      </p:sp>
      <p:pic>
        <p:nvPicPr>
          <p:cNvPr id="6" name="Picture 2" descr="https://content.wdl.org/2731/service/thumbnail/1430162299/1024x1024/1/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725" y="1052737"/>
            <a:ext cx="362430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312025" y="5578700"/>
            <a:ext cx="4087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Abraham Lincoln (1809-1865), Presidente dos Estados Unidos</a:t>
            </a:r>
            <a:endParaRPr kumimoji="0" lang="pt-BR" altLang="pt-B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584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t-BR" altLang="pt-BR" sz="3200" dirty="0"/>
              <a:t/>
            </a:r>
            <a:br>
              <a:rPr lang="pt-BR" altLang="pt-BR" sz="3200" dirty="0"/>
            </a:br>
            <a:r>
              <a:rPr lang="pt-BR" altLang="pt-BR" sz="3200" dirty="0"/>
              <a:t/>
            </a:r>
            <a:br>
              <a:rPr lang="pt-BR" altLang="pt-BR" sz="3200" dirty="0"/>
            </a:br>
            <a:endParaRPr lang="pt-BR" altLang="pt-BR" sz="3600" i="1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1114425" y="980729"/>
            <a:ext cx="5341615" cy="532859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pt-BR" altLang="pt-BR" i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pt-BR" altLang="pt-BR" i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pt-BR" altLang="pt-BR" i="1" dirty="0">
                <a:solidFill>
                  <a:schemeClr val="tx2"/>
                </a:solidFill>
              </a:rPr>
              <a:t>“Tenho a impressão de que vou ficar louca. </a:t>
            </a:r>
            <a:r>
              <a:rPr lang="pt-BR" altLang="pt-BR" i="1" u="sng" dirty="0">
                <a:solidFill>
                  <a:schemeClr val="tx2"/>
                </a:solidFill>
              </a:rPr>
              <a:t>Ouço vozes e não posso concentrar-me no trabalho</a:t>
            </a:r>
            <a:r>
              <a:rPr lang="pt-BR" altLang="pt-BR" i="1" dirty="0">
                <a:solidFill>
                  <a:schemeClr val="tx2"/>
                </a:solidFill>
              </a:rPr>
              <a:t>. Eu lutei, mas não posso continuar. Devo a vocês toda a felicidade da vida. Vocês foram perfeitos. </a:t>
            </a:r>
            <a:r>
              <a:rPr lang="pt-BR" altLang="pt-BR" i="1" u="sng" dirty="0">
                <a:solidFill>
                  <a:schemeClr val="tx2"/>
                </a:solidFill>
              </a:rPr>
              <a:t>Não posso continuar a estragar suas vidas</a:t>
            </a:r>
            <a:r>
              <a:rPr lang="pt-BR" altLang="pt-BR" i="1" dirty="0">
                <a:solidFill>
                  <a:schemeClr val="tx2"/>
                </a:solidFill>
              </a:rPr>
              <a:t>.”</a:t>
            </a:r>
            <a:endParaRPr lang="en-US" i="1" dirty="0">
              <a:solidFill>
                <a:schemeClr val="tx2"/>
              </a:solidFill>
            </a:endParaRPr>
          </a:p>
        </p:txBody>
      </p:sp>
      <p:pic>
        <p:nvPicPr>
          <p:cNvPr id="174084" name="Picture 4" descr="The Complete Works of Virginia Woolf (Illustrated, Inline Footnotes) (Classics Book 3) (English Edition) por [Woolf, Virginia]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790" y="980729"/>
            <a:ext cx="338542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6635561" y="5473825"/>
            <a:ext cx="3111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Virginia Woolf (1882-1941), </a:t>
            </a:r>
            <a:r>
              <a:rPr kumimoji="0" lang="pt-BR" altLang="pt-BR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escritora inglesa,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no bilhete que escreveu antes de se suicidar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180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t-BR" altLang="pt-BR" sz="3200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pt-BR" altLang="pt-BR" sz="3200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t-BR" altLang="pt-BR" sz="3200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pt-BR" altLang="pt-BR" sz="3200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t-BR" altLang="pt-BR" sz="3200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pt-BR" altLang="pt-BR" sz="3200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t-BR" altLang="pt-BR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pt-BR" altLang="pt-BR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pt-BR" altLang="pt-BR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sz="half" idx="1"/>
          </p:nvPr>
        </p:nvSpPr>
        <p:spPr>
          <a:xfrm>
            <a:off x="1171575" y="980729"/>
            <a:ext cx="5500489" cy="5145435"/>
          </a:xfrm>
        </p:spPr>
        <p:txBody>
          <a:bodyPr/>
          <a:lstStyle/>
          <a:p>
            <a:pPr marL="0" indent="0">
              <a:buNone/>
            </a:pPr>
            <a:endParaRPr lang="pt-BR" altLang="pt-BR" sz="3200" i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pt-BR" altLang="pt-BR" sz="3200" i="1" dirty="0">
                <a:solidFill>
                  <a:schemeClr val="tx2"/>
                </a:solidFill>
              </a:rPr>
              <a:t>“Eu vejo uma porta vermelha e a quero pintada de preto. Tomara, então, que eu desfaleça e </a:t>
            </a:r>
            <a:r>
              <a:rPr lang="pt-BR" altLang="pt-BR" sz="3200" i="1" u="sng" dirty="0">
                <a:solidFill>
                  <a:schemeClr val="tx2"/>
                </a:solidFill>
              </a:rPr>
              <a:t>não tenha de enfrentar os fatos</a:t>
            </a:r>
            <a:r>
              <a:rPr lang="pt-BR" altLang="pt-BR" sz="3200" i="1" dirty="0">
                <a:solidFill>
                  <a:schemeClr val="tx2"/>
                </a:solidFill>
              </a:rPr>
              <a:t>. Não é fácil reagir quando seu mundo todo </a:t>
            </a:r>
            <a:r>
              <a:rPr lang="pt-BR" altLang="pt-BR" sz="3200" i="1" u="sng" dirty="0">
                <a:solidFill>
                  <a:schemeClr val="tx2"/>
                </a:solidFill>
              </a:rPr>
              <a:t>está negro</a:t>
            </a:r>
            <a:r>
              <a:rPr lang="pt-BR" altLang="pt-BR" sz="3200" i="1" dirty="0">
                <a:solidFill>
                  <a:schemeClr val="tx2"/>
                </a:solidFill>
              </a:rPr>
              <a:t>.”</a:t>
            </a:r>
            <a:endParaRPr lang="en-US" sz="3200" i="1" dirty="0">
              <a:solidFill>
                <a:schemeClr val="tx2"/>
              </a:solidFill>
            </a:endParaRPr>
          </a:p>
        </p:txBody>
      </p:sp>
      <p:pic>
        <p:nvPicPr>
          <p:cNvPr id="6" name="Picture 2" descr="http://topnews.in/light/files/Sir-Mick-Jagger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980729"/>
            <a:ext cx="2874031" cy="393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816081" y="5185792"/>
            <a:ext cx="3189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Mick Jagger (1943), </a:t>
            </a:r>
            <a:br>
              <a:rPr kumimoji="0" lang="pt-BR" alt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</a:br>
            <a:r>
              <a:rPr kumimoji="0" lang="pt-BR" altLang="pt-B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líder dos</a:t>
            </a:r>
            <a:r>
              <a:rPr kumimoji="0" lang="pt-BR" alt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Rolling Stones, </a:t>
            </a:r>
            <a:r>
              <a:rPr kumimoji="0" lang="pt-BR" altLang="pt-B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em</a:t>
            </a:r>
            <a:r>
              <a:rPr kumimoji="0" lang="pt-BR" alt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</a:t>
            </a:r>
            <a:r>
              <a:rPr kumimoji="0" lang="pt-BR" alt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Paint</a:t>
            </a:r>
            <a:r>
              <a:rPr kumimoji="0" lang="pt-BR" alt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in Black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24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t-BR" altLang="pt-BR" sz="3200" dirty="0"/>
              <a:t/>
            </a:r>
            <a:br>
              <a:rPr lang="pt-BR" altLang="pt-BR" sz="3200" dirty="0"/>
            </a:br>
            <a:r>
              <a:rPr lang="pt-BR" altLang="pt-BR" sz="3200" dirty="0"/>
              <a:t/>
            </a:r>
            <a:br>
              <a:rPr lang="pt-BR" altLang="pt-BR" sz="3200" dirty="0"/>
            </a:br>
            <a:endParaRPr lang="pt-BR" altLang="pt-BR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sz="half" idx="1"/>
          </p:nvPr>
        </p:nvSpPr>
        <p:spPr>
          <a:xfrm>
            <a:off x="1095375" y="764705"/>
            <a:ext cx="5360665" cy="5361459"/>
          </a:xfrm>
        </p:spPr>
        <p:txBody>
          <a:bodyPr/>
          <a:lstStyle/>
          <a:p>
            <a:pPr marL="0" indent="0">
              <a:buNone/>
            </a:pPr>
            <a:endParaRPr lang="pt-BR" altLang="pt-BR" i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pt-BR" altLang="pt-BR" i="1" dirty="0">
                <a:solidFill>
                  <a:schemeClr val="tx2"/>
                </a:solidFill>
              </a:rPr>
              <a:t>“Eu não queria morrer porque me odiava. </a:t>
            </a:r>
            <a:r>
              <a:rPr lang="pt-BR" altLang="pt-BR" i="1" u="sng" dirty="0">
                <a:solidFill>
                  <a:schemeClr val="tx2"/>
                </a:solidFill>
              </a:rPr>
              <a:t>Queria morrer porque eu me amava o bastante para querer acabar com meu sofrimento</a:t>
            </a:r>
            <a:r>
              <a:rPr lang="pt-BR" altLang="pt-BR" i="1" dirty="0">
                <a:solidFill>
                  <a:schemeClr val="tx2"/>
                </a:solidFill>
              </a:rPr>
              <a:t>. Escutei meu irmão cantando no banheiro e pensei que </a:t>
            </a:r>
            <a:r>
              <a:rPr lang="pt-BR" altLang="pt-BR" i="1" u="sng" dirty="0">
                <a:solidFill>
                  <a:schemeClr val="tx2"/>
                </a:solidFill>
              </a:rPr>
              <a:t>se me matasse eu o faria parar de cantar.</a:t>
            </a:r>
            <a:r>
              <a:rPr lang="pt-BR" altLang="pt-BR" i="1" dirty="0">
                <a:solidFill>
                  <a:schemeClr val="tx2"/>
                </a:solidFill>
              </a:rPr>
              <a:t>”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100" name="Picture 4" descr="https://images-na.ssl-images-amazon.com/images/I/51XpCikIXUL._SX321_BO1,204,203,200_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734" y="836712"/>
            <a:ext cx="3128267" cy="483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6456041" y="5694116"/>
            <a:ext cx="3965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Martha Manning (1953)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, </a:t>
            </a:r>
            <a:r>
              <a:rPr kumimoji="0" lang="pt-BR" alt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americana autora do livro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Undercurrents</a:t>
            </a:r>
            <a:r>
              <a:rPr kumimoji="0" lang="pt-BR" alt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, a Life </a:t>
            </a:r>
            <a:r>
              <a:rPr kumimoji="0" lang="pt-BR" altLang="pt-B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Beneath</a:t>
            </a:r>
            <a:r>
              <a:rPr kumimoji="0" lang="pt-BR" alt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the Surface, </a:t>
            </a:r>
            <a:r>
              <a:rPr kumimoji="0" lang="pt-BR" altLang="pt-BR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sobre depressão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28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2AFEA-ADA3-1E9F-ECFF-53CC08D11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76E511-2B1D-F29D-D0DC-080382B9BB5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330200"/>
            <a:ext cx="8964488" cy="1226592"/>
          </a:xfrm>
        </p:spPr>
        <p:txBody>
          <a:bodyPr/>
          <a:lstStyle/>
          <a:p>
            <a:r>
              <a:rPr lang="pt-BR" sz="3600" b="1" dirty="0">
                <a:solidFill>
                  <a:srgbClr val="0000FF"/>
                </a:solidFill>
              </a:rPr>
              <a:t/>
            </a:r>
            <a:br>
              <a:rPr lang="pt-BR" sz="3600" b="1" dirty="0">
                <a:solidFill>
                  <a:srgbClr val="0000FF"/>
                </a:solidFill>
              </a:rPr>
            </a:br>
            <a:r>
              <a:rPr lang="pt-BR" sz="3600" dirty="0">
                <a:solidFill>
                  <a:schemeClr val="tx2">
                    <a:lumMod val="50000"/>
                  </a:schemeClr>
                </a:solidFill>
              </a:rPr>
              <a:t>Como se diagnostica a depressão?</a:t>
            </a:r>
            <a:br>
              <a:rPr lang="pt-BR" sz="3600" dirty="0">
                <a:solidFill>
                  <a:schemeClr val="tx2">
                    <a:lumMod val="50000"/>
                  </a:schemeClr>
                </a:solidFill>
              </a:rPr>
            </a:br>
            <a:endParaRPr lang="pt-BR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48AEFA7-6BA1-4187-B062-034386265574}"/>
              </a:ext>
            </a:extLst>
          </p:cNvPr>
          <p:cNvSpPr/>
          <p:nvPr/>
        </p:nvSpPr>
        <p:spPr>
          <a:xfrm>
            <a:off x="1074197" y="2564905"/>
            <a:ext cx="696897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Não há um exame laboratorial específico para seu diagnóstico.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 diagnóstico é feito através da avaliação do psiquiatra.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 futuro – marcadores genéticos e de neuroimagem cerebral.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5" name="Objeto 4">
            <a:hlinkClick r:id="" action="ppaction://ole?verb=0"/>
            <a:extLst>
              <a:ext uri="{FF2B5EF4-FFF2-40B4-BE49-F238E27FC236}">
                <a16:creationId xmlns:a16="http://schemas.microsoft.com/office/drawing/2014/main" id="{115F913C-C192-A68B-C37C-2310810328DD}"/>
              </a:ext>
            </a:extLst>
          </p:cNvPr>
          <p:cNvGraphicFramePr>
            <a:graphicFrameLocks noGrp="1"/>
          </p:cNvGraphicFramePr>
          <p:nvPr/>
        </p:nvGraphicFramePr>
        <p:xfrm>
          <a:off x="7626910" y="1876332"/>
          <a:ext cx="2221062" cy="3250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Clip" r:id="rId3" imgW="3647880" imgH="3541680" progId="">
                  <p:embed/>
                </p:oleObj>
              </mc:Choice>
              <mc:Fallback>
                <p:oleObj name="Clip" r:id="rId3" imgW="3647880" imgH="3541680" progId="">
                  <p:embed/>
                  <p:pic>
                    <p:nvPicPr>
                      <p:cNvPr id="5" name="Objeto 4">
                        <a:hlinkClick r:id="" action="ppaction://ole?verb=0"/>
                      </p:cNvPr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6910" y="1876332"/>
                        <a:ext cx="2221062" cy="32502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731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F20D6-0FD0-8F1C-0D37-7EF75C06E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6FFEA2E-A06A-D3BA-0E0F-DE74CC5694E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pt-BR" sz="3600" dirty="0">
                <a:solidFill>
                  <a:schemeClr val="tx2">
                    <a:lumMod val="50000"/>
                  </a:schemeClr>
                </a:solidFill>
              </a:rPr>
              <a:t>Depressão: sintomas multidimensionais</a:t>
            </a:r>
          </a:p>
        </p:txBody>
      </p:sp>
      <p:sp>
        <p:nvSpPr>
          <p:cNvPr id="7" name="Texto explicativo retangular 6">
            <a:extLst>
              <a:ext uri="{FF2B5EF4-FFF2-40B4-BE49-F238E27FC236}">
                <a16:creationId xmlns:a16="http://schemas.microsoft.com/office/drawing/2014/main" id="{E11950C3-8BE4-BF4C-EF99-85E900DAE500}"/>
              </a:ext>
            </a:extLst>
          </p:cNvPr>
          <p:cNvSpPr/>
          <p:nvPr/>
        </p:nvSpPr>
        <p:spPr>
          <a:xfrm>
            <a:off x="1631504" y="1618375"/>
            <a:ext cx="1815081" cy="1631721"/>
          </a:xfrm>
          <a:prstGeom prst="wedgeRect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Afetiva/Humor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Depressiva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Maníaca/Hipo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Mista </a:t>
            </a:r>
          </a:p>
        </p:txBody>
      </p:sp>
      <p:sp>
        <p:nvSpPr>
          <p:cNvPr id="8" name="Texto explicativo retangular 7">
            <a:extLst>
              <a:ext uri="{FF2B5EF4-FFF2-40B4-BE49-F238E27FC236}">
                <a16:creationId xmlns:a16="http://schemas.microsoft.com/office/drawing/2014/main" id="{FEEF1BE6-E892-D540-D931-5290E16454CC}"/>
              </a:ext>
            </a:extLst>
          </p:cNvPr>
          <p:cNvSpPr/>
          <p:nvPr/>
        </p:nvSpPr>
        <p:spPr>
          <a:xfrm>
            <a:off x="5159895" y="1268760"/>
            <a:ext cx="1805833" cy="1981336"/>
          </a:xfrm>
          <a:prstGeom prst="wedgeRect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Cognitiva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concentração memória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raciocínio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atenção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linguagem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planejamento</a:t>
            </a:r>
          </a:p>
        </p:txBody>
      </p:sp>
      <p:sp>
        <p:nvSpPr>
          <p:cNvPr id="9" name="Texto explicativo retangular 8">
            <a:extLst>
              <a:ext uri="{FF2B5EF4-FFF2-40B4-BE49-F238E27FC236}">
                <a16:creationId xmlns:a16="http://schemas.microsoft.com/office/drawing/2014/main" id="{F01A77A3-86DB-86ED-0648-116AF49F0C93}"/>
              </a:ext>
            </a:extLst>
          </p:cNvPr>
          <p:cNvSpPr/>
          <p:nvPr/>
        </p:nvSpPr>
        <p:spPr>
          <a:xfrm>
            <a:off x="3492698" y="1636668"/>
            <a:ext cx="1595190" cy="1613428"/>
          </a:xfrm>
          <a:prstGeom prst="wedgeRect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Ansiosa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Psíquica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Somática </a:t>
            </a:r>
          </a:p>
        </p:txBody>
      </p:sp>
      <p:sp>
        <p:nvSpPr>
          <p:cNvPr id="10" name="Texto explicativo retangular 9">
            <a:extLst>
              <a:ext uri="{FF2B5EF4-FFF2-40B4-BE49-F238E27FC236}">
                <a16:creationId xmlns:a16="http://schemas.microsoft.com/office/drawing/2014/main" id="{B4157D54-3DFD-90F6-A979-9DB9EFF5DBFC}"/>
              </a:ext>
            </a:extLst>
          </p:cNvPr>
          <p:cNvSpPr/>
          <p:nvPr/>
        </p:nvSpPr>
        <p:spPr>
          <a:xfrm>
            <a:off x="7032103" y="1617784"/>
            <a:ext cx="1733827" cy="1632313"/>
          </a:xfrm>
          <a:prstGeom prst="wedgeRect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Física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Vegetativos, Autonômicos, Motores,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Neuroendócrinos  </a:t>
            </a:r>
          </a:p>
        </p:txBody>
      </p:sp>
      <p:sp>
        <p:nvSpPr>
          <p:cNvPr id="11" name="Texto explicativo retangular 10">
            <a:extLst>
              <a:ext uri="{FF2B5EF4-FFF2-40B4-BE49-F238E27FC236}">
                <a16:creationId xmlns:a16="http://schemas.microsoft.com/office/drawing/2014/main" id="{9D6E626D-8DA4-6AAA-98C5-A1131F9A9CA1}"/>
              </a:ext>
            </a:extLst>
          </p:cNvPr>
          <p:cNvSpPr/>
          <p:nvPr/>
        </p:nvSpPr>
        <p:spPr>
          <a:xfrm>
            <a:off x="8832304" y="1630472"/>
            <a:ext cx="1440160" cy="1619624"/>
          </a:xfrm>
          <a:prstGeom prst="wedgeRect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Psicótica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Delírios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Alucinações 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AB1883F-0155-B06B-76EA-6AC2284A9FA9}"/>
              </a:ext>
            </a:extLst>
          </p:cNvPr>
          <p:cNvSpPr/>
          <p:nvPr/>
        </p:nvSpPr>
        <p:spPr>
          <a:xfrm>
            <a:off x="1631504" y="3501008"/>
            <a:ext cx="9150796" cy="31683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Manifestações observáveis e/ou referidas pelo pacientes e/ou outros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psicológicas – afetivas, cognitivas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neurovegetativas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físicas - psicomotoras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sistêmicas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comportamentais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0F03A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eta para a Direita 1">
            <a:extLst>
              <a:ext uri="{FF2B5EF4-FFF2-40B4-BE49-F238E27FC236}">
                <a16:creationId xmlns:a16="http://schemas.microsoft.com/office/drawing/2014/main" id="{B798B271-998A-6B57-06EB-94439F63D2E3}"/>
              </a:ext>
            </a:extLst>
          </p:cNvPr>
          <p:cNvSpPr/>
          <p:nvPr/>
        </p:nvSpPr>
        <p:spPr>
          <a:xfrm>
            <a:off x="5423026" y="3603279"/>
            <a:ext cx="5106491" cy="3026116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Sofrimento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dirty="0">
                <a:solidFill>
                  <a:prstClr val="black"/>
                </a:solidFill>
                <a:latin typeface="Calibri"/>
                <a:cs typeface="Arial" pitchFamily="34" charset="0"/>
              </a:rPr>
              <a:t>Prejuízo n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o funcionamento habitual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Incapacitação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dirty="0">
                <a:solidFill>
                  <a:prstClr val="black"/>
                </a:solidFill>
                <a:latin typeface="Calibri"/>
              </a:rPr>
              <a:t>Risco de morbidade e mortalidade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Ônus social e econômico</a:t>
            </a:r>
          </a:p>
        </p:txBody>
      </p:sp>
    </p:spTree>
    <p:extLst>
      <p:ext uri="{BB962C8B-B14F-4D97-AF65-F5344CB8AC3E}">
        <p14:creationId xmlns:p14="http://schemas.microsoft.com/office/powerpoint/2010/main" val="30845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1D59A38C-44F6-4AA3-9A48-77F737CC0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 altLang="pt-BR" dirty="0"/>
              <a:t>Currículo</a:t>
            </a:r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431A54A5-2D82-4013-8CA5-5BAC582C93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339"/>
              </a:spcAft>
              <a:defRPr/>
            </a:pPr>
            <a:r>
              <a:rPr lang="pt-BR" sz="2000" dirty="0">
                <a:latin typeface="+mj-lt"/>
              </a:rPr>
              <a:t>Formado pela FMUSP, Residência Médica no Instituto de Psiquiatria do HC FMUSP, Doutor em Medicina pela FMUSP em 1993</a:t>
            </a:r>
          </a:p>
          <a:p>
            <a:pPr>
              <a:spcAft>
                <a:spcPts val="339"/>
              </a:spcAft>
              <a:defRPr/>
            </a:pPr>
            <a:r>
              <a:rPr lang="pt-BR" sz="2000" dirty="0">
                <a:latin typeface="+mj-lt"/>
              </a:rPr>
              <a:t>Fundador e Diretor do Programa de Transtornos Afetivos (GURDA) do  IPq HC FMUSP desde 1983 </a:t>
            </a:r>
          </a:p>
          <a:p>
            <a:pPr>
              <a:spcAft>
                <a:spcPts val="339"/>
              </a:spcAft>
              <a:defRPr/>
            </a:pPr>
            <a:r>
              <a:rPr lang="pt-BR" sz="2000" dirty="0">
                <a:latin typeface="+mj-lt"/>
              </a:rPr>
              <a:t>Professor pleno de disciplina e orientador do Programa de Pós-graduação da FMUSP desde 1996.</a:t>
            </a:r>
          </a:p>
          <a:p>
            <a:pPr>
              <a:spcAft>
                <a:spcPts val="339"/>
              </a:spcAft>
              <a:defRPr/>
            </a:pPr>
            <a:r>
              <a:rPr lang="pt-BR" sz="2000" dirty="0">
                <a:latin typeface="+mj-lt"/>
              </a:rPr>
              <a:t>Fundador e membro ativo da Associação Brasileira de Familiares, Amigos e Portadores de Transtornos Afetivos – (ABRATA).</a:t>
            </a:r>
          </a:p>
          <a:p>
            <a:pPr>
              <a:spcAft>
                <a:spcPts val="339"/>
              </a:spcAft>
              <a:defRPr/>
            </a:pPr>
            <a:r>
              <a:rPr lang="pt-BR" sz="2000" dirty="0">
                <a:latin typeface="+mj-lt"/>
              </a:rPr>
              <a:t>Em 2013, passou a integrar a ‘</a:t>
            </a:r>
            <a:r>
              <a:rPr lang="pt-BR" sz="2000" dirty="0" err="1">
                <a:latin typeface="+mj-lt"/>
              </a:rPr>
              <a:t>Red</a:t>
            </a:r>
            <a:r>
              <a:rPr lang="pt-BR" sz="2000" dirty="0">
                <a:latin typeface="+mj-lt"/>
              </a:rPr>
              <a:t> Global de </a:t>
            </a:r>
            <a:r>
              <a:rPr lang="pt-BR" sz="2000" dirty="0" err="1">
                <a:latin typeface="+mj-lt"/>
              </a:rPr>
              <a:t>Práctica</a:t>
            </a:r>
            <a:r>
              <a:rPr lang="pt-BR" sz="2000" dirty="0">
                <a:latin typeface="+mj-lt"/>
              </a:rPr>
              <a:t> Clínica de </a:t>
            </a:r>
            <a:r>
              <a:rPr lang="pt-BR" sz="2000" dirty="0" err="1">
                <a:latin typeface="+mj-lt"/>
              </a:rPr>
              <a:t>la</a:t>
            </a:r>
            <a:r>
              <a:rPr lang="pt-BR" sz="2000" dirty="0">
                <a:latin typeface="+mj-lt"/>
              </a:rPr>
              <a:t> OMS (RGPC)’, colaborando na elaboração da Classificação Internacional de Doenças (CID-11) pela Organização Mundial da Saúde.</a:t>
            </a:r>
          </a:p>
          <a:p>
            <a:pPr>
              <a:spcAft>
                <a:spcPts val="339"/>
              </a:spcAft>
              <a:defRPr/>
            </a:pPr>
            <a:r>
              <a:rPr lang="pt-BR" sz="2000" dirty="0">
                <a:latin typeface="+mj-lt"/>
              </a:rPr>
              <a:t>Publicou 15 livros, 135 artigos em periódicos científicos nacionais e internacionais e 75 capítulos de livros. Também orientou 15 dissertações de mestrado e 12 teses de doutorado</a:t>
            </a:r>
            <a:endParaRPr lang="pt-BR" sz="2000" i="1" dirty="0">
              <a:latin typeface="+mj-lt"/>
              <a:hlinkClick r:id="rId2"/>
            </a:endParaRPr>
          </a:p>
          <a:p>
            <a:pPr>
              <a:spcAft>
                <a:spcPts val="339"/>
              </a:spcAft>
              <a:buNone/>
              <a:defRPr/>
            </a:pPr>
            <a:r>
              <a:rPr lang="pt-BR" sz="2000" i="1" dirty="0">
                <a:latin typeface="+mj-lt"/>
                <a:hlinkClick r:id="rId3"/>
              </a:rPr>
              <a:t>http://lattes.cnpq.br/2449301663034852</a:t>
            </a:r>
            <a:r>
              <a:rPr lang="pt-BR" sz="2000" i="1" dirty="0">
                <a:latin typeface="+mj-lt"/>
              </a:rPr>
              <a:t> </a:t>
            </a:r>
            <a:endParaRPr lang="pt-BR" altLang="pt-BR" sz="2000" dirty="0">
              <a:latin typeface="+mj-lt"/>
            </a:endParaRPr>
          </a:p>
        </p:txBody>
      </p:sp>
      <p:sp>
        <p:nvSpPr>
          <p:cNvPr id="2" name="AutoShape 2" descr="https://photos.fife.usercontent.google.com/pw/AP1GczPV_DG-rKdDGKivUjK9znihnU9qExtIVOVJTJc5Og8fUoiMKBv18wgbjQ=w1048-h919-s-no-gm?authuser=0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400"/>
          </a:p>
        </p:txBody>
      </p:sp>
    </p:spTree>
    <p:extLst>
      <p:ext uri="{BB962C8B-B14F-4D97-AF65-F5344CB8AC3E}">
        <p14:creationId xmlns:p14="http://schemas.microsoft.com/office/powerpoint/2010/main" val="135225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FAFFA-8666-6C3F-F9FA-42728EAA5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6AF684-6CC0-7E69-68AE-DC335F202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>
                <a:ea typeface="Verdana" panose="020B0604030504040204" pitchFamily="34" charset="0"/>
                <a:cs typeface="Verdana" panose="020B0604030504040204" pitchFamily="34" charset="0"/>
              </a:rPr>
              <a:t>Estado mental no episódio depressivo</a:t>
            </a:r>
            <a:endParaRPr lang="pt-BR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24E8206A-9E49-CCE2-7EFF-2C2C8CB56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A9F686-B4A7-45D1-8A6D-FC015AF1746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655E99B-CE2D-ADBC-48F7-281039FE9980}"/>
              </a:ext>
            </a:extLst>
          </p:cNvPr>
          <p:cNvSpPr/>
          <p:nvPr/>
        </p:nvSpPr>
        <p:spPr>
          <a:xfrm>
            <a:off x="1757778" y="2370339"/>
            <a:ext cx="7998781" cy="20684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Sintomas com duração mínima de duas semanas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Humor pode oscilar para baixo no mesmo dia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Humor pouco ou não responsivo a estímulos prazerosos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Pode variar de intensidade com o tempo (de leve a grave)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 início pode ser insidioso </a:t>
            </a:r>
          </a:p>
        </p:txBody>
      </p:sp>
      <p:pic>
        <p:nvPicPr>
          <p:cNvPr id="7" name="Picture 2" descr="http://timesflowstemmed.files.wordpress.com/2009/12/vangogh.jpg">
            <a:extLst>
              <a:ext uri="{FF2B5EF4-FFF2-40B4-BE49-F238E27FC236}">
                <a16:creationId xmlns:a16="http://schemas.microsoft.com/office/drawing/2014/main" id="{037B3BD3-DB8F-C663-1419-828A6E2AA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27195" y="180262"/>
            <a:ext cx="1737141" cy="21900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405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FB716-A9B9-883F-3276-E4F6859E9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EF08A8-8582-FE59-0491-3E8898B41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>
                <a:ea typeface="Verdana" panose="020B0604030504040204" pitchFamily="34" charset="0"/>
                <a:cs typeface="Verdana" panose="020B0604030504040204" pitchFamily="34" charset="0"/>
              </a:rPr>
              <a:t>Estado mental no episódio depressivo</a:t>
            </a:r>
            <a:endParaRPr lang="pt-BR" sz="3600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E927DBC4-78CE-3083-AD24-1B51437A5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A9F686-B4A7-45D1-8A6D-FC015AF1746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D3F4ABC-896A-2E60-6D82-BE285CB6AB64}"/>
              </a:ext>
            </a:extLst>
          </p:cNvPr>
          <p:cNvSpPr/>
          <p:nvPr/>
        </p:nvSpPr>
        <p:spPr>
          <a:xfrm>
            <a:off x="1757778" y="2370339"/>
            <a:ext cx="7998781" cy="33291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perda de interesse, prazer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energia ↓, ↑ fadiga,  cansaço, desanimo, ↓ atividade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sentimento / afeto: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ansiedade, angústia, insegurança, medo, indecisão, culpa, desespero, vazio, desamparo, desesperança,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↓ autoestima, ↓ autoconfiança.</a:t>
            </a:r>
          </a:p>
        </p:txBody>
      </p:sp>
      <p:pic>
        <p:nvPicPr>
          <p:cNvPr id="5" name="Picture 2" descr="http://timesflowstemmed.files.wordpress.com/2009/12/vangogh.jpg">
            <a:extLst>
              <a:ext uri="{FF2B5EF4-FFF2-40B4-BE49-F238E27FC236}">
                <a16:creationId xmlns:a16="http://schemas.microsoft.com/office/drawing/2014/main" id="{AC79968A-D5A1-158A-F54F-FF3387EF8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27195" y="180262"/>
            <a:ext cx="1737141" cy="21900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394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51B64-08E5-635E-C7A4-6B9AAC9EB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8F7309-57B5-371B-6FBF-9FC1ACE0E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>
                <a:ea typeface="Verdana" panose="020B0604030504040204" pitchFamily="34" charset="0"/>
                <a:cs typeface="Verdana" panose="020B0604030504040204" pitchFamily="34" charset="0"/>
              </a:rPr>
              <a:t>Estado mental no episódio depressivo</a:t>
            </a:r>
            <a:endParaRPr lang="pt-BR" sz="3600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6026BE7F-F679-A16C-2DA7-45FAFD6A0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A9F686-B4A7-45D1-8A6D-FC015AF1746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B877303-A37A-3417-C5B6-FDB7987AD239}"/>
              </a:ext>
            </a:extLst>
          </p:cNvPr>
          <p:cNvSpPr/>
          <p:nvPr/>
        </p:nvSpPr>
        <p:spPr>
          <a:xfrm>
            <a:off x="1784411" y="1864311"/>
            <a:ext cx="7998781" cy="22105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Pensamento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ideias de culpa, inutilidade, doença, ruína, inferioridade,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visão desolada e pessimista do futuro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interpretação negativa (distorção da realidade)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ideias ou atos auto lesivos ou suicídio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A72A1486-9FA2-5389-A03B-2882DBCCB569}"/>
              </a:ext>
            </a:extLst>
          </p:cNvPr>
          <p:cNvSpPr/>
          <p:nvPr/>
        </p:nvSpPr>
        <p:spPr>
          <a:xfrm>
            <a:off x="1784410" y="4308454"/>
            <a:ext cx="7998781" cy="21205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Cognição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↓ concentração, raciocínio, memória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lentidão para pensar, raciocinar ou demora para emitir respostas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Tx/>
              <a:buNone/>
              <a:tabLst/>
              <a:defRPr/>
            </a:pPr>
            <a:r>
              <a:rPr lang="pt-BR" sz="2000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Dificuldade para planejar e executar tarefas – casos mais graves - 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Falta de vontade em geral</a:t>
            </a:r>
          </a:p>
        </p:txBody>
      </p:sp>
      <p:pic>
        <p:nvPicPr>
          <p:cNvPr id="7" name="Picture 2" descr="http://1.bp.blogspot.com/-c3QE86lA4yE/U0Lw9yTM-1I/AAAAAAAAAeo/ek5OtmeWXLw/s1600/oil+painting.jpg">
            <a:extLst>
              <a:ext uri="{FF2B5EF4-FFF2-40B4-BE49-F238E27FC236}">
                <a16:creationId xmlns:a16="http://schemas.microsoft.com/office/drawing/2014/main" id="{7C3453CD-FC19-AAAB-144A-17C4820F7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78501" y="87146"/>
            <a:ext cx="2122645" cy="2160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0088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BAB1B-5DF1-97E8-CA81-6A5815D20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8287CC-BF51-4019-5A5F-FABF5FC32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sz="3600" dirty="0">
                <a:ea typeface="Verdana" panose="020B0604030504040204" pitchFamily="34" charset="0"/>
                <a:cs typeface="Verdana" panose="020B0604030504040204" pitchFamily="34" charset="0"/>
              </a:rPr>
              <a:t>Estado mental no episódio depressivo</a:t>
            </a:r>
            <a:endParaRPr lang="pt-BR" sz="3600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68B681D3-D586-D317-7C2E-BCECF34C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A9F686-B4A7-45D1-8A6D-FC015AF1746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695CA17-BE53-52AD-6E23-1F896C28DD76}"/>
              </a:ext>
            </a:extLst>
          </p:cNvPr>
          <p:cNvSpPr/>
          <p:nvPr/>
        </p:nvSpPr>
        <p:spPr>
          <a:xfrm>
            <a:off x="1784411" y="1429304"/>
            <a:ext cx="7998781" cy="18465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Sintomas físicos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insônia – hipersonia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aumento ou diminuição do apetite e/ou peso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diminuição da libido 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FD9C117-D748-5503-3448-54290BA5B64E}"/>
              </a:ext>
            </a:extLst>
          </p:cNvPr>
          <p:cNvSpPr/>
          <p:nvPr/>
        </p:nvSpPr>
        <p:spPr>
          <a:xfrm>
            <a:off x="1784411" y="3464733"/>
            <a:ext cx="7998781" cy="19490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50 % apresentam sintomas dolorosos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dores difusas, dor nas costas/coluna, no estômago, cefaleias, 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dor no peito ou nos membros; 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sintomas gastrintestinais (constipação, diarreia)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geniturinários (alterações menstruais, libido/atividade sexual)</a:t>
            </a:r>
          </a:p>
        </p:txBody>
      </p:sp>
      <p:graphicFrame>
        <p:nvGraphicFramePr>
          <p:cNvPr id="8" name="Object 5">
            <a:extLst>
              <a:ext uri="{FF2B5EF4-FFF2-40B4-BE49-F238E27FC236}">
                <a16:creationId xmlns:a16="http://schemas.microsoft.com/office/drawing/2014/main" id="{68F6E47A-2A19-C882-D961-8543EF457D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45336" y="44146"/>
          <a:ext cx="2272684" cy="2160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Slide" r:id="rId3" imgW="4521553" imgH="3390777" progId="PowerPoint.Slide.8">
                  <p:embed/>
                </p:oleObj>
              </mc:Choice>
              <mc:Fallback>
                <p:oleObj name="Slide" r:id="rId3" imgW="4521553" imgH="3390777" progId="PowerPoint.Slide.8">
                  <p:embed/>
                  <p:pic>
                    <p:nvPicPr>
                      <p:cNvPr id="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45336" y="44146"/>
                        <a:ext cx="2272684" cy="21602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7F9015BB-A23F-E408-D269-E1F1293E40B4}"/>
              </a:ext>
            </a:extLst>
          </p:cNvPr>
          <p:cNvSpPr txBox="1"/>
          <p:nvPr/>
        </p:nvSpPr>
        <p:spPr>
          <a:xfrm>
            <a:off x="1784412" y="5569603"/>
            <a:ext cx="7998780" cy="6309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tristeza que não tem expressão nas lágrimas pode fazer chorar outros órgãos.”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Sir Henry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Maudsley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MD - founder of modern British Psychiatry, 1835-1918</a:t>
            </a:r>
          </a:p>
        </p:txBody>
      </p:sp>
    </p:spTree>
    <p:extLst>
      <p:ext uri="{BB962C8B-B14F-4D97-AF65-F5344CB8AC3E}">
        <p14:creationId xmlns:p14="http://schemas.microsoft.com/office/powerpoint/2010/main" val="289377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69B74-BEA2-CAA6-A119-159EB4960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TAB I…">
            <a:extLst>
              <a:ext uri="{FF2B5EF4-FFF2-40B4-BE49-F238E27FC236}">
                <a16:creationId xmlns:a16="http://schemas.microsoft.com/office/drawing/2014/main" id="{B6BF44A9-5C50-BA1A-DCE2-5267A4966DB6}"/>
              </a:ext>
            </a:extLst>
          </p:cNvPr>
          <p:cNvSpPr txBox="1"/>
          <p:nvPr/>
        </p:nvSpPr>
        <p:spPr>
          <a:xfrm>
            <a:off x="617203" y="1821906"/>
            <a:ext cx="2877004" cy="5305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>
            <a:normAutofit/>
          </a:bodyPr>
          <a:lstStyle/>
          <a:p>
            <a:pPr marL="0" marR="0" lvl="0" indent="0" algn="l" defTabSz="32145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rgbClr val="0073CF">
                    <a:hueOff val="174309"/>
                    <a:satOff val="-28691"/>
                    <a:lumOff val="-9939"/>
                  </a:srgbClr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0073CF">
                    <a:hueOff val="174309"/>
                    <a:satOff val="-28691"/>
                    <a:lumOff val="-9939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Depressão: Episódio Único</a:t>
            </a:r>
          </a:p>
          <a:p>
            <a:pPr marL="0" marR="0" lvl="0" indent="0" algn="l" defTabSz="32145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rgbClr val="0073CF">
                    <a:hueOff val="174309"/>
                    <a:satOff val="-28691"/>
                    <a:lumOff val="-9939"/>
                  </a:srgbClr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  <a:endParaRPr kumimoji="0" lang="pt-BR" sz="2000" b="1" i="0" u="none" strike="noStrike" kern="0" cap="none" spc="0" normalizeH="0" baseline="0" noProof="0" dirty="0">
              <a:ln>
                <a:noFill/>
              </a:ln>
              <a:solidFill>
                <a:srgbClr val="0073CF">
                  <a:hueOff val="174309"/>
                  <a:satOff val="-28691"/>
                  <a:lumOff val="-9939"/>
                </a:srgbClr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l" defTabSz="32145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rgbClr val="0073CF">
                    <a:hueOff val="174309"/>
                    <a:satOff val="-28691"/>
                    <a:lumOff val="-9939"/>
                  </a:srgbClr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  <a:endParaRPr kumimoji="0" lang="pt-BR" sz="2000" b="1" i="0" u="none" strike="noStrike" kern="0" cap="none" spc="0" normalizeH="0" baseline="0" noProof="0" dirty="0">
              <a:ln>
                <a:noFill/>
              </a:ln>
              <a:solidFill>
                <a:srgbClr val="0073CF">
                  <a:hueOff val="174309"/>
                  <a:satOff val="-28691"/>
                  <a:lumOff val="-9939"/>
                </a:srgbClr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l" defTabSz="32145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rgbClr val="0073CF">
                    <a:hueOff val="174309"/>
                    <a:satOff val="-28691"/>
                    <a:lumOff val="-9939"/>
                  </a:srgbClr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  <a:endParaRPr kumimoji="0" lang="pt-BR" sz="2000" b="1" i="0" u="none" strike="noStrike" kern="0" cap="none" spc="0" normalizeH="0" baseline="0" noProof="0" dirty="0">
              <a:ln>
                <a:noFill/>
              </a:ln>
              <a:solidFill>
                <a:srgbClr val="0073CF">
                  <a:hueOff val="174309"/>
                  <a:satOff val="-28691"/>
                  <a:lumOff val="-9939"/>
                </a:srgbClr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l" defTabSz="32145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rgbClr val="0073CF">
                    <a:hueOff val="174309"/>
                    <a:satOff val="-28691"/>
                    <a:lumOff val="-9939"/>
                  </a:srgbClr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0073CF">
                    <a:hueOff val="174309"/>
                    <a:satOff val="-28691"/>
                    <a:lumOff val="-9939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Depressão: Episódios Recorrentes</a:t>
            </a:r>
          </a:p>
          <a:p>
            <a:pPr marL="0" marR="0" lvl="0" indent="0" algn="l" defTabSz="32145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rgbClr val="0073CF">
                    <a:hueOff val="174309"/>
                    <a:satOff val="-28691"/>
                    <a:lumOff val="-9939"/>
                  </a:srgbClr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  <a:endParaRPr kumimoji="0" lang="pt-BR" sz="2000" b="1" i="0" u="none" strike="noStrike" kern="0" cap="none" spc="0" normalizeH="0" baseline="0" noProof="0" dirty="0">
              <a:ln>
                <a:noFill/>
              </a:ln>
              <a:solidFill>
                <a:srgbClr val="0073CF">
                  <a:hueOff val="174309"/>
                  <a:satOff val="-28691"/>
                  <a:lumOff val="-9939"/>
                </a:srgbClr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l" defTabSz="32145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rgbClr val="0073CF">
                    <a:hueOff val="174309"/>
                    <a:satOff val="-28691"/>
                    <a:lumOff val="-9939"/>
                  </a:srgbClr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  <a:endParaRPr kumimoji="0" lang="pt-BR" sz="2000" b="1" i="0" u="none" strike="noStrike" kern="0" cap="none" spc="0" normalizeH="0" baseline="0" noProof="0" dirty="0">
              <a:ln>
                <a:noFill/>
              </a:ln>
              <a:solidFill>
                <a:srgbClr val="0073CF">
                  <a:hueOff val="174309"/>
                  <a:satOff val="-28691"/>
                  <a:lumOff val="-9939"/>
                </a:srgbClr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l" defTabSz="32145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rgbClr val="0073CF">
                    <a:hueOff val="174309"/>
                    <a:satOff val="-28691"/>
                    <a:lumOff val="-9939"/>
                  </a:srgbClr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  <a:endParaRPr kumimoji="0" lang="pt-BR" sz="2000" b="1" i="0" u="none" strike="noStrike" kern="0" cap="none" spc="0" normalizeH="0" baseline="0" noProof="0" dirty="0">
              <a:ln>
                <a:noFill/>
              </a:ln>
              <a:solidFill>
                <a:srgbClr val="0073CF">
                  <a:hueOff val="174309"/>
                  <a:satOff val="-28691"/>
                  <a:lumOff val="-9939"/>
                </a:srgbClr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l" defTabSz="32145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rgbClr val="0073CF">
                    <a:hueOff val="174309"/>
                    <a:satOff val="-28691"/>
                    <a:lumOff val="-9939"/>
                  </a:srgbClr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0073CF">
                    <a:hueOff val="174309"/>
                    <a:satOff val="-28691"/>
                    <a:lumOff val="-9939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Depressão: P</a:t>
            </a:r>
            <a:r>
              <a:rPr kumimoji="0" lang="pt-B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73CF">
                    <a:hueOff val="174309"/>
                    <a:satOff val="-28691"/>
                    <a:lumOff val="-9939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ersistente</a:t>
            </a: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0073CF">
                    <a:hueOff val="174309"/>
                    <a:satOff val="-28691"/>
                    <a:lumOff val="-9939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</a:t>
            </a:r>
            <a:r>
              <a:rPr kumimoji="0" lang="pt-BR" sz="2000" b="1" i="0" u="none" strike="noStrike" kern="0" cap="none" spc="0" normalizeH="0" baseline="0" noProof="0">
                <a:ln>
                  <a:noFill/>
                </a:ln>
                <a:solidFill>
                  <a:srgbClr val="0073CF">
                    <a:hueOff val="174309"/>
                    <a:satOff val="-28691"/>
                    <a:lumOff val="-9939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(Distimia</a:t>
            </a: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0073CF">
                    <a:hueOff val="174309"/>
                    <a:satOff val="-28691"/>
                    <a:lumOff val="-9939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)</a:t>
            </a:r>
          </a:p>
          <a:p>
            <a:pPr marL="0" marR="0" lvl="0" indent="0" algn="ctr" defTabSz="32145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rgbClr val="0073CF">
                    <a:hueOff val="174309"/>
                    <a:satOff val="-28691"/>
                    <a:lumOff val="-9939"/>
                  </a:srgbClr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  <a:endParaRPr kumimoji="0" lang="pt-BR" sz="2000" b="1" i="0" u="none" strike="noStrike" kern="0" cap="none" spc="0" normalizeH="0" baseline="0" noProof="0" dirty="0">
              <a:ln>
                <a:noFill/>
              </a:ln>
              <a:solidFill>
                <a:srgbClr val="0073CF">
                  <a:hueOff val="174309"/>
                  <a:satOff val="-28691"/>
                  <a:lumOff val="-9939"/>
                </a:srgbClr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l" defTabSz="32145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rgbClr val="0073CF">
                    <a:hueOff val="174309"/>
                    <a:satOff val="-28691"/>
                    <a:lumOff val="-9939"/>
                  </a:srgbClr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  <a:endParaRPr kumimoji="0" lang="pt-BR" sz="2000" b="1" i="0" u="none" strike="noStrike" kern="0" cap="none" spc="0" normalizeH="0" baseline="0" noProof="0" dirty="0">
              <a:ln>
                <a:noFill/>
              </a:ln>
              <a:solidFill>
                <a:srgbClr val="0073CF">
                  <a:hueOff val="174309"/>
                  <a:satOff val="-28691"/>
                  <a:lumOff val="-9939"/>
                </a:srgbClr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l" defTabSz="32145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>
                <a:solidFill>
                  <a:srgbClr val="0073CF">
                    <a:hueOff val="174309"/>
                    <a:satOff val="-28691"/>
                    <a:lumOff val="-9939"/>
                  </a:srgbClr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  <a:endParaRPr kumimoji="0" lang="pt-BR" sz="2000" b="1" i="0" u="none" strike="noStrike" kern="0" cap="none" spc="0" normalizeH="0" baseline="0" noProof="0" dirty="0">
              <a:ln>
                <a:noFill/>
              </a:ln>
              <a:solidFill>
                <a:srgbClr val="0073CF">
                  <a:hueOff val="174309"/>
                  <a:satOff val="-28691"/>
                  <a:lumOff val="-9939"/>
                </a:srgbClr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525" name="Linha">
            <a:extLst>
              <a:ext uri="{FF2B5EF4-FFF2-40B4-BE49-F238E27FC236}">
                <a16:creationId xmlns:a16="http://schemas.microsoft.com/office/drawing/2014/main" id="{9496BA4C-14F6-5249-135E-F7C3A57F7D90}"/>
              </a:ext>
            </a:extLst>
          </p:cNvPr>
          <p:cNvSpPr/>
          <p:nvPr/>
        </p:nvSpPr>
        <p:spPr>
          <a:xfrm>
            <a:off x="3603046" y="2101239"/>
            <a:ext cx="6153195" cy="1"/>
          </a:xfrm>
          <a:prstGeom prst="line">
            <a:avLst/>
          </a:prstGeom>
          <a:ln w="50800">
            <a:solidFill>
              <a:srgbClr val="53585F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41273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effectLst>
                  <a:outerShdw blurRad="50800" dist="38100" dir="5400000" rotWithShape="0">
                    <a:srgbClr val="000000"/>
                  </a:outerShdw>
                </a:effectLst>
              </a:defRPr>
            </a:pPr>
            <a:endParaRPr kumimoji="0" sz="239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38100" dir="5400000" rotWithShape="0">
                  <a:srgbClr val="000000"/>
                </a:outerShdw>
              </a:effectLst>
              <a:uLnTx/>
              <a:uFillTx/>
              <a:latin typeface="Helvetica Neue Light"/>
              <a:ea typeface="+mn-ea"/>
              <a:cs typeface="+mn-cs"/>
              <a:sym typeface="Helvetica Neue Light"/>
            </a:endParaRPr>
          </a:p>
        </p:txBody>
      </p:sp>
      <p:sp>
        <p:nvSpPr>
          <p:cNvPr id="527" name="Quadrado">
            <a:extLst>
              <a:ext uri="{FF2B5EF4-FFF2-40B4-BE49-F238E27FC236}">
                <a16:creationId xmlns:a16="http://schemas.microsoft.com/office/drawing/2014/main" id="{EBEE9B36-66E7-3D25-B7FA-C54D6B79F99E}"/>
              </a:ext>
            </a:extLst>
          </p:cNvPr>
          <p:cNvSpPr/>
          <p:nvPr/>
        </p:nvSpPr>
        <p:spPr>
          <a:xfrm>
            <a:off x="4619828" y="2107241"/>
            <a:ext cx="1585663" cy="514869"/>
          </a:xfrm>
          <a:prstGeom prst="rect">
            <a:avLst/>
          </a:prstGeom>
          <a:solidFill>
            <a:schemeClr val="accent1">
              <a:hueOff val="174309"/>
              <a:satOff val="-28691"/>
              <a:lumOff val="-9939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5804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0073CF">
                    <a:hueOff val="400476"/>
                    <a:lumOff val="-24627"/>
                  </a:srgbClr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defRPr>
            </a:pPr>
            <a:endParaRPr kumimoji="0" sz="3516" b="0" i="0" u="none" strike="noStrike" kern="0" cap="none" spc="0" normalizeH="0" baseline="0" noProof="0">
              <a:ln>
                <a:noFill/>
              </a:ln>
              <a:solidFill>
                <a:srgbClr val="0073CF">
                  <a:hueOff val="400476"/>
                  <a:lumOff val="-24627"/>
                </a:srgbClr>
              </a:solidFill>
              <a:effectLst>
                <a:outerShdw blurRad="50800" dist="38100" dir="5400000" rotWithShape="0">
                  <a:srgbClr val="000000"/>
                </a:outerShdw>
              </a:effectLst>
              <a:uLnTx/>
              <a:uFillTx/>
              <a:latin typeface="Helvetica Neue Light"/>
              <a:ea typeface="+mn-ea"/>
              <a:cs typeface="+mn-cs"/>
              <a:sym typeface="Helvetica Neue Light"/>
            </a:endParaRPr>
          </a:p>
        </p:txBody>
      </p:sp>
      <p:sp>
        <p:nvSpPr>
          <p:cNvPr id="530" name="Linha">
            <a:extLst>
              <a:ext uri="{FF2B5EF4-FFF2-40B4-BE49-F238E27FC236}">
                <a16:creationId xmlns:a16="http://schemas.microsoft.com/office/drawing/2014/main" id="{D0CA19AE-35BC-02DD-999D-553C9B4AB327}"/>
              </a:ext>
            </a:extLst>
          </p:cNvPr>
          <p:cNvSpPr/>
          <p:nvPr/>
        </p:nvSpPr>
        <p:spPr>
          <a:xfrm>
            <a:off x="3603046" y="3586412"/>
            <a:ext cx="6153195" cy="1"/>
          </a:xfrm>
          <a:prstGeom prst="line">
            <a:avLst/>
          </a:prstGeom>
          <a:ln w="50800">
            <a:solidFill>
              <a:srgbClr val="53585F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41273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effectLst>
                  <a:outerShdw blurRad="50800" dist="38100" dir="5400000" rotWithShape="0">
                    <a:srgbClr val="000000"/>
                  </a:outerShdw>
                </a:effectLst>
              </a:defRPr>
            </a:pPr>
            <a:endParaRPr kumimoji="0" sz="239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38100" dir="5400000" rotWithShape="0">
                  <a:srgbClr val="000000"/>
                </a:outerShdw>
              </a:effectLst>
              <a:uLnTx/>
              <a:uFillTx/>
              <a:latin typeface="Helvetica Neue Light"/>
              <a:ea typeface="+mn-ea"/>
              <a:cs typeface="+mn-cs"/>
              <a:sym typeface="Helvetica Neue Light"/>
            </a:endParaRPr>
          </a:p>
        </p:txBody>
      </p:sp>
      <p:sp>
        <p:nvSpPr>
          <p:cNvPr id="531" name="Quadrado">
            <a:extLst>
              <a:ext uri="{FF2B5EF4-FFF2-40B4-BE49-F238E27FC236}">
                <a16:creationId xmlns:a16="http://schemas.microsoft.com/office/drawing/2014/main" id="{BCDB3DE1-5643-F6CF-56C3-0ABC3925BA5B}"/>
              </a:ext>
            </a:extLst>
          </p:cNvPr>
          <p:cNvSpPr/>
          <p:nvPr/>
        </p:nvSpPr>
        <p:spPr>
          <a:xfrm>
            <a:off x="4619828" y="3575440"/>
            <a:ext cx="1452781" cy="514869"/>
          </a:xfrm>
          <a:prstGeom prst="rect">
            <a:avLst/>
          </a:prstGeom>
          <a:solidFill>
            <a:schemeClr val="accent1">
              <a:hueOff val="174309"/>
              <a:satOff val="-28691"/>
              <a:lumOff val="-9939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5804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0073CF">
                    <a:hueOff val="400476"/>
                    <a:lumOff val="-24627"/>
                  </a:srgbClr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defRPr>
            </a:pPr>
            <a:endParaRPr kumimoji="0" sz="3516" b="0" i="0" u="none" strike="noStrike" kern="0" cap="none" spc="0" normalizeH="0" baseline="0" noProof="0">
              <a:ln>
                <a:noFill/>
              </a:ln>
              <a:solidFill>
                <a:srgbClr val="0073CF">
                  <a:hueOff val="400476"/>
                  <a:lumOff val="-24627"/>
                </a:srgbClr>
              </a:solidFill>
              <a:effectLst>
                <a:outerShdw blurRad="50800" dist="38100" dir="5400000" rotWithShape="0">
                  <a:srgbClr val="000000"/>
                </a:outerShdw>
              </a:effectLst>
              <a:uLnTx/>
              <a:uFillTx/>
              <a:latin typeface="Helvetica Neue Light"/>
              <a:ea typeface="+mn-ea"/>
              <a:cs typeface="+mn-cs"/>
              <a:sym typeface="Helvetica Neue Light"/>
            </a:endParaRPr>
          </a:p>
        </p:txBody>
      </p:sp>
      <p:sp>
        <p:nvSpPr>
          <p:cNvPr id="532" name="Quadrado">
            <a:extLst>
              <a:ext uri="{FF2B5EF4-FFF2-40B4-BE49-F238E27FC236}">
                <a16:creationId xmlns:a16="http://schemas.microsoft.com/office/drawing/2014/main" id="{BF7A7A90-B324-6B76-0464-E5039E10F0D6}"/>
              </a:ext>
            </a:extLst>
          </p:cNvPr>
          <p:cNvSpPr/>
          <p:nvPr/>
        </p:nvSpPr>
        <p:spPr>
          <a:xfrm>
            <a:off x="7655731" y="3580773"/>
            <a:ext cx="517389" cy="514869"/>
          </a:xfrm>
          <a:prstGeom prst="rect">
            <a:avLst/>
          </a:prstGeom>
          <a:solidFill>
            <a:schemeClr val="accent1">
              <a:hueOff val="174309"/>
              <a:satOff val="-28691"/>
              <a:lumOff val="-9939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5804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0073CF">
                    <a:hueOff val="400476"/>
                    <a:lumOff val="-24627"/>
                  </a:srgbClr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defRPr>
            </a:pPr>
            <a:endParaRPr kumimoji="0" sz="3516" b="0" i="0" u="none" strike="noStrike" kern="0" cap="none" spc="0" normalizeH="0" baseline="0" noProof="0">
              <a:ln>
                <a:noFill/>
              </a:ln>
              <a:solidFill>
                <a:srgbClr val="0073CF">
                  <a:hueOff val="400476"/>
                  <a:lumOff val="-24627"/>
                </a:srgbClr>
              </a:solidFill>
              <a:effectLst>
                <a:outerShdw blurRad="50800" dist="38100" dir="5400000" rotWithShape="0">
                  <a:srgbClr val="000000"/>
                </a:outerShdw>
              </a:effectLst>
              <a:uLnTx/>
              <a:uFillTx/>
              <a:latin typeface="Helvetica Neue Light"/>
              <a:ea typeface="+mn-ea"/>
              <a:cs typeface="+mn-cs"/>
              <a:sym typeface="Helvetica Neue Light"/>
            </a:endParaRPr>
          </a:p>
        </p:txBody>
      </p:sp>
      <p:sp>
        <p:nvSpPr>
          <p:cNvPr id="535" name="Linha">
            <a:extLst>
              <a:ext uri="{FF2B5EF4-FFF2-40B4-BE49-F238E27FC236}">
                <a16:creationId xmlns:a16="http://schemas.microsoft.com/office/drawing/2014/main" id="{E40715FA-59CD-802A-A4E4-58036F87A318}"/>
              </a:ext>
            </a:extLst>
          </p:cNvPr>
          <p:cNvSpPr/>
          <p:nvPr/>
        </p:nvSpPr>
        <p:spPr>
          <a:xfrm>
            <a:off x="3504844" y="5167887"/>
            <a:ext cx="6153195" cy="1"/>
          </a:xfrm>
          <a:prstGeom prst="line">
            <a:avLst/>
          </a:prstGeom>
          <a:ln w="50800">
            <a:solidFill>
              <a:srgbClr val="53585F"/>
            </a:solidFill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41273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effectLst>
                  <a:outerShdw blurRad="50800" dist="38100" dir="5400000" rotWithShape="0">
                    <a:srgbClr val="000000"/>
                  </a:outerShdw>
                </a:effectLst>
              </a:defRPr>
            </a:pPr>
            <a:endParaRPr kumimoji="0" sz="239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38100" dir="5400000" rotWithShape="0">
                  <a:srgbClr val="000000"/>
                </a:outerShdw>
              </a:effectLst>
              <a:uLnTx/>
              <a:uFillTx/>
              <a:latin typeface="Helvetica Neue Light"/>
              <a:ea typeface="+mn-ea"/>
              <a:cs typeface="+mn-cs"/>
              <a:sym typeface="Helvetica Neue Light"/>
            </a:endParaRPr>
          </a:p>
        </p:txBody>
      </p:sp>
      <p:sp>
        <p:nvSpPr>
          <p:cNvPr id="537" name="Retângulo">
            <a:extLst>
              <a:ext uri="{FF2B5EF4-FFF2-40B4-BE49-F238E27FC236}">
                <a16:creationId xmlns:a16="http://schemas.microsoft.com/office/drawing/2014/main" id="{F384FC7D-6581-509B-A0F0-F78B7659A47C}"/>
              </a:ext>
            </a:extLst>
          </p:cNvPr>
          <p:cNvSpPr/>
          <p:nvPr/>
        </p:nvSpPr>
        <p:spPr>
          <a:xfrm>
            <a:off x="3784839" y="5151167"/>
            <a:ext cx="1691525" cy="221835"/>
          </a:xfrm>
          <a:prstGeom prst="rect">
            <a:avLst/>
          </a:prstGeom>
          <a:solidFill>
            <a:schemeClr val="accent1">
              <a:hueOff val="174309"/>
              <a:satOff val="-28691"/>
              <a:lumOff val="-9939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5804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0073CF">
                    <a:hueOff val="400476"/>
                    <a:lumOff val="-24627"/>
                  </a:srgbClr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defRPr>
            </a:pPr>
            <a:endParaRPr kumimoji="0" sz="3516" b="0" i="0" u="none" strike="noStrike" kern="0" cap="none" spc="0" normalizeH="0" baseline="0" noProof="0">
              <a:ln>
                <a:noFill/>
              </a:ln>
              <a:solidFill>
                <a:srgbClr val="0073CF">
                  <a:hueOff val="400476"/>
                  <a:lumOff val="-24627"/>
                </a:srgbClr>
              </a:solidFill>
              <a:effectLst>
                <a:outerShdw blurRad="50800" dist="38100" dir="5400000" rotWithShape="0">
                  <a:srgbClr val="000000"/>
                </a:outerShdw>
              </a:effectLst>
              <a:uLnTx/>
              <a:uFillTx/>
              <a:latin typeface="Helvetica Neue Light"/>
              <a:ea typeface="+mn-ea"/>
              <a:cs typeface="+mn-cs"/>
              <a:sym typeface="Helvetica Neue Light"/>
            </a:endParaRPr>
          </a:p>
        </p:txBody>
      </p:sp>
      <p:sp>
        <p:nvSpPr>
          <p:cNvPr id="539" name="Retângulo">
            <a:extLst>
              <a:ext uri="{FF2B5EF4-FFF2-40B4-BE49-F238E27FC236}">
                <a16:creationId xmlns:a16="http://schemas.microsoft.com/office/drawing/2014/main" id="{F365D466-4D68-DD3D-E000-5D91055021B8}"/>
              </a:ext>
            </a:extLst>
          </p:cNvPr>
          <p:cNvSpPr/>
          <p:nvPr/>
        </p:nvSpPr>
        <p:spPr>
          <a:xfrm>
            <a:off x="5766996" y="5167887"/>
            <a:ext cx="1321511" cy="205115"/>
          </a:xfrm>
          <a:prstGeom prst="rect">
            <a:avLst/>
          </a:prstGeom>
          <a:solidFill>
            <a:schemeClr val="accent1">
              <a:hueOff val="174309"/>
              <a:satOff val="-28691"/>
              <a:lumOff val="-9939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5804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0073CF">
                    <a:hueOff val="400476"/>
                    <a:lumOff val="-24627"/>
                  </a:srgbClr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defRPr>
            </a:pPr>
            <a:endParaRPr kumimoji="0" sz="3516" b="0" i="0" u="none" strike="noStrike" kern="0" cap="none" spc="0" normalizeH="0" baseline="0" noProof="0">
              <a:ln>
                <a:noFill/>
              </a:ln>
              <a:solidFill>
                <a:srgbClr val="0073CF">
                  <a:hueOff val="400476"/>
                  <a:lumOff val="-24627"/>
                </a:srgbClr>
              </a:solidFill>
              <a:effectLst>
                <a:outerShdw blurRad="50800" dist="38100" dir="5400000" rotWithShape="0">
                  <a:srgbClr val="000000"/>
                </a:outerShdw>
              </a:effectLst>
              <a:uLnTx/>
              <a:uFillTx/>
              <a:latin typeface="Helvetica Neue Light"/>
              <a:ea typeface="+mn-ea"/>
              <a:cs typeface="+mn-cs"/>
              <a:sym typeface="Helvetica Neue Light"/>
            </a:endParaRPr>
          </a:p>
        </p:txBody>
      </p:sp>
      <p:sp>
        <p:nvSpPr>
          <p:cNvPr id="540" name="TRANSTORNOS BIPOLARES">
            <a:extLst>
              <a:ext uri="{FF2B5EF4-FFF2-40B4-BE49-F238E27FC236}">
                <a16:creationId xmlns:a16="http://schemas.microsoft.com/office/drawing/2014/main" id="{A6E21084-D430-F17F-FA2E-473186CA040E}"/>
              </a:ext>
            </a:extLst>
          </p:cNvPr>
          <p:cNvSpPr txBox="1"/>
          <p:nvPr/>
        </p:nvSpPr>
        <p:spPr>
          <a:xfrm>
            <a:off x="3609744" y="439365"/>
            <a:ext cx="4972516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>
                <a:solidFill>
                  <a:srgbClr val="000000"/>
                </a:solidFill>
                <a:latin typeface="Herculanum"/>
                <a:ea typeface="Herculanum"/>
                <a:cs typeface="Herculanum"/>
                <a:sym typeface="Herculanum"/>
              </a:defRPr>
            </a:lvl1pPr>
          </a:lstStyle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31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rculanum"/>
              </a:rPr>
              <a:t>TRANSTORNOS </a:t>
            </a:r>
            <a:r>
              <a:rPr kumimoji="0" lang="pt-BR" sz="2531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rculanum"/>
              </a:rPr>
              <a:t>DEPRESSIVOS</a:t>
            </a:r>
            <a:endParaRPr kumimoji="0" sz="2531" b="0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rculanum"/>
            </a:endParaRPr>
          </a:p>
        </p:txBody>
      </p:sp>
      <p:sp>
        <p:nvSpPr>
          <p:cNvPr id="544" name="Retângulo">
            <a:extLst>
              <a:ext uri="{FF2B5EF4-FFF2-40B4-BE49-F238E27FC236}">
                <a16:creationId xmlns:a16="http://schemas.microsoft.com/office/drawing/2014/main" id="{A47101E2-7FB0-FBB7-163D-B60B5FA8CFA2}"/>
              </a:ext>
            </a:extLst>
          </p:cNvPr>
          <p:cNvSpPr/>
          <p:nvPr/>
        </p:nvSpPr>
        <p:spPr>
          <a:xfrm>
            <a:off x="6420949" y="3596471"/>
            <a:ext cx="517389" cy="312540"/>
          </a:xfrm>
          <a:prstGeom prst="rect">
            <a:avLst/>
          </a:prstGeom>
          <a:solidFill>
            <a:schemeClr val="accent1">
              <a:hueOff val="174309"/>
              <a:satOff val="-28691"/>
              <a:lumOff val="-9939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5804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0073CF">
                    <a:hueOff val="400476"/>
                    <a:lumOff val="-24627"/>
                  </a:srgbClr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defRPr>
            </a:pPr>
            <a:endParaRPr kumimoji="0" sz="3516" b="0" i="0" u="none" strike="noStrike" kern="0" cap="none" spc="0" normalizeH="0" baseline="0" noProof="0">
              <a:ln>
                <a:noFill/>
              </a:ln>
              <a:solidFill>
                <a:srgbClr val="0073CF">
                  <a:hueOff val="400476"/>
                  <a:lumOff val="-24627"/>
                </a:srgbClr>
              </a:solidFill>
              <a:effectLst>
                <a:outerShdw blurRad="50800" dist="38100" dir="5400000" rotWithShape="0">
                  <a:srgbClr val="000000"/>
                </a:outerShdw>
              </a:effectLst>
              <a:uLnTx/>
              <a:uFillTx/>
              <a:latin typeface="Helvetica Neue Light"/>
              <a:ea typeface="+mn-ea"/>
              <a:cs typeface="+mn-cs"/>
              <a:sym typeface="Helvetica Neue Light"/>
            </a:endParaRPr>
          </a:p>
        </p:txBody>
      </p:sp>
      <p:sp>
        <p:nvSpPr>
          <p:cNvPr id="545" name="Retângulo">
            <a:extLst>
              <a:ext uri="{FF2B5EF4-FFF2-40B4-BE49-F238E27FC236}">
                <a16:creationId xmlns:a16="http://schemas.microsoft.com/office/drawing/2014/main" id="{7D78FF65-2CEA-6F25-D869-8046FB3923FE}"/>
              </a:ext>
            </a:extLst>
          </p:cNvPr>
          <p:cNvSpPr/>
          <p:nvPr/>
        </p:nvSpPr>
        <p:spPr>
          <a:xfrm>
            <a:off x="7655731" y="3317474"/>
            <a:ext cx="517389" cy="25263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5804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effectLst>
                  <a:outerShdw blurRad="50800" dist="38100" dir="5400000" rotWithShape="0">
                    <a:srgbClr val="000000"/>
                  </a:outerShdw>
                </a:effectLst>
              </a:defRPr>
            </a:pPr>
            <a:endParaRPr kumimoji="0" sz="351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38100" dir="5400000" rotWithShape="0">
                  <a:srgbClr val="000000"/>
                </a:outerShdw>
              </a:effectLst>
              <a:uLnTx/>
              <a:uFillTx/>
              <a:latin typeface="Helvetica Neue Light"/>
              <a:ea typeface="+mn-ea"/>
              <a:cs typeface="+mn-cs"/>
              <a:sym typeface="Helvetica Neue Light"/>
            </a:endParaRPr>
          </a:p>
        </p:txBody>
      </p:sp>
      <p:sp>
        <p:nvSpPr>
          <p:cNvPr id="550" name="depressão pura">
            <a:extLst>
              <a:ext uri="{FF2B5EF4-FFF2-40B4-BE49-F238E27FC236}">
                <a16:creationId xmlns:a16="http://schemas.microsoft.com/office/drawing/2014/main" id="{909ED46A-53B3-A9DF-57E3-10EA519AE780}"/>
              </a:ext>
            </a:extLst>
          </p:cNvPr>
          <p:cNvSpPr txBox="1"/>
          <p:nvPr/>
        </p:nvSpPr>
        <p:spPr>
          <a:xfrm>
            <a:off x="4787505" y="1821905"/>
            <a:ext cx="1098058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2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Depressão </a:t>
            </a:r>
            <a:r>
              <a:rPr kumimoji="0" sz="112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pura</a:t>
            </a:r>
            <a:endParaRPr kumimoji="0" sz="112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558" name="depressão pura">
            <a:extLst>
              <a:ext uri="{FF2B5EF4-FFF2-40B4-BE49-F238E27FC236}">
                <a16:creationId xmlns:a16="http://schemas.microsoft.com/office/drawing/2014/main" id="{29A079A8-6BD2-D4A6-DB38-20A36320575D}"/>
              </a:ext>
            </a:extLst>
          </p:cNvPr>
          <p:cNvSpPr txBox="1"/>
          <p:nvPr/>
        </p:nvSpPr>
        <p:spPr>
          <a:xfrm>
            <a:off x="4679603" y="3265701"/>
            <a:ext cx="1074013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2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depressão</a:t>
            </a:r>
            <a:r>
              <a:rPr kumimoji="0" sz="112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sz="112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pura</a:t>
            </a:r>
            <a:endParaRPr kumimoji="0" sz="112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560" name="depressão mista">
            <a:extLst>
              <a:ext uri="{FF2B5EF4-FFF2-40B4-BE49-F238E27FC236}">
                <a16:creationId xmlns:a16="http://schemas.microsoft.com/office/drawing/2014/main" id="{1C137A27-50D6-161F-47BE-EBABAD163D6B}"/>
              </a:ext>
            </a:extLst>
          </p:cNvPr>
          <p:cNvSpPr txBox="1"/>
          <p:nvPr/>
        </p:nvSpPr>
        <p:spPr>
          <a:xfrm>
            <a:off x="7349366" y="3079153"/>
            <a:ext cx="1130119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depressão mista</a:t>
            </a:r>
          </a:p>
        </p:txBody>
      </p:sp>
      <p:sp>
        <p:nvSpPr>
          <p:cNvPr id="561" name="Retângulo">
            <a:extLst>
              <a:ext uri="{FF2B5EF4-FFF2-40B4-BE49-F238E27FC236}">
                <a16:creationId xmlns:a16="http://schemas.microsoft.com/office/drawing/2014/main" id="{EE833EDC-BEE2-0154-96F7-2F3B7C4DD636}"/>
              </a:ext>
            </a:extLst>
          </p:cNvPr>
          <p:cNvSpPr/>
          <p:nvPr/>
        </p:nvSpPr>
        <p:spPr>
          <a:xfrm>
            <a:off x="7892629" y="5167887"/>
            <a:ext cx="1437800" cy="183024"/>
          </a:xfrm>
          <a:prstGeom prst="rect">
            <a:avLst/>
          </a:prstGeom>
          <a:solidFill>
            <a:schemeClr val="accent1">
              <a:hueOff val="174309"/>
              <a:satOff val="-28691"/>
              <a:lumOff val="-9939"/>
            </a:scheme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5804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0073CF">
                    <a:hueOff val="400476"/>
                    <a:lumOff val="-24627"/>
                  </a:srgbClr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defRPr>
            </a:pPr>
            <a:endParaRPr kumimoji="0" sz="3516" b="0" i="0" u="none" strike="noStrike" kern="0" cap="none" spc="0" normalizeH="0" baseline="0" noProof="0">
              <a:ln>
                <a:noFill/>
              </a:ln>
              <a:solidFill>
                <a:srgbClr val="0073CF">
                  <a:hueOff val="400476"/>
                  <a:lumOff val="-24627"/>
                </a:srgbClr>
              </a:solidFill>
              <a:effectLst>
                <a:outerShdw blurRad="50800" dist="38100" dir="5400000" rotWithShape="0">
                  <a:srgbClr val="000000"/>
                </a:outerShdw>
              </a:effectLst>
              <a:uLnTx/>
              <a:uFillTx/>
              <a:latin typeface="Helvetica Neue Light"/>
              <a:ea typeface="+mn-ea"/>
              <a:cs typeface="+mn-cs"/>
              <a:sym typeface="Helvetica Neue Light"/>
            </a:endParaRPr>
          </a:p>
        </p:txBody>
      </p:sp>
      <p:sp>
        <p:nvSpPr>
          <p:cNvPr id="562" name="2 anos">
            <a:extLst>
              <a:ext uri="{FF2B5EF4-FFF2-40B4-BE49-F238E27FC236}">
                <a16:creationId xmlns:a16="http://schemas.microsoft.com/office/drawing/2014/main" id="{BFEC6D01-4769-5C87-4210-A282903B2D5F}"/>
              </a:ext>
            </a:extLst>
          </p:cNvPr>
          <p:cNvSpPr txBox="1"/>
          <p:nvPr/>
        </p:nvSpPr>
        <p:spPr>
          <a:xfrm>
            <a:off x="8979336" y="4728379"/>
            <a:ext cx="1676742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53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      </a:t>
            </a:r>
            <a:r>
              <a:rPr kumimoji="0" sz="253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2 </a:t>
            </a:r>
            <a:r>
              <a:rPr kumimoji="0" sz="2531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anos</a:t>
            </a:r>
            <a:endParaRPr kumimoji="0" sz="253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564" name="depressão subsindrômica">
            <a:extLst>
              <a:ext uri="{FF2B5EF4-FFF2-40B4-BE49-F238E27FC236}">
                <a16:creationId xmlns:a16="http://schemas.microsoft.com/office/drawing/2014/main" id="{ED055BA7-083D-BEBE-B898-2A908631ECAA}"/>
              </a:ext>
            </a:extLst>
          </p:cNvPr>
          <p:cNvSpPr txBox="1"/>
          <p:nvPr/>
        </p:nvSpPr>
        <p:spPr>
          <a:xfrm>
            <a:off x="3726852" y="5507931"/>
            <a:ext cx="1739259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2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Depressão subsindrômica</a:t>
            </a:r>
          </a:p>
        </p:txBody>
      </p:sp>
      <p:sp>
        <p:nvSpPr>
          <p:cNvPr id="565" name="depressão subsindrômica">
            <a:extLst>
              <a:ext uri="{FF2B5EF4-FFF2-40B4-BE49-F238E27FC236}">
                <a16:creationId xmlns:a16="http://schemas.microsoft.com/office/drawing/2014/main" id="{0A54179F-8026-47FD-5826-9709AAFF325B}"/>
              </a:ext>
            </a:extLst>
          </p:cNvPr>
          <p:cNvSpPr txBox="1"/>
          <p:nvPr/>
        </p:nvSpPr>
        <p:spPr>
          <a:xfrm>
            <a:off x="7811487" y="5479539"/>
            <a:ext cx="1739259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2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Depressão subsindrômica</a:t>
            </a:r>
          </a:p>
        </p:txBody>
      </p:sp>
      <p:sp>
        <p:nvSpPr>
          <p:cNvPr id="566" name="depressão subsindrômica">
            <a:extLst>
              <a:ext uri="{FF2B5EF4-FFF2-40B4-BE49-F238E27FC236}">
                <a16:creationId xmlns:a16="http://schemas.microsoft.com/office/drawing/2014/main" id="{915D3EB9-E0D1-679C-57F7-15D3FF8EA60A}"/>
              </a:ext>
            </a:extLst>
          </p:cNvPr>
          <p:cNvSpPr txBox="1"/>
          <p:nvPr/>
        </p:nvSpPr>
        <p:spPr>
          <a:xfrm>
            <a:off x="5813389" y="5481196"/>
            <a:ext cx="1739259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2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Depressão subsindrômica</a:t>
            </a:r>
          </a:p>
        </p:txBody>
      </p:sp>
    </p:spTree>
    <p:extLst>
      <p:ext uri="{BB962C8B-B14F-4D97-AF65-F5344CB8AC3E}">
        <p14:creationId xmlns:p14="http://schemas.microsoft.com/office/powerpoint/2010/main" val="25356437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3935777" y="1124744"/>
            <a:ext cx="353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pt-BR" sz="2400" b="1" dirty="0">
              <a:solidFill>
                <a:srgbClr val="002060"/>
              </a:solidFill>
              <a:latin typeface="Verdana" pitchFamily="34" charset="0"/>
              <a:ea typeface="ＭＳ Ｐゴシック" charset="-128"/>
            </a:endParaRP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2105041" y="5205413"/>
            <a:ext cx="3535363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182563" indent="-1825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endParaRPr lang="pt-BR" sz="1400" b="1" dirty="0">
              <a:solidFill>
                <a:srgbClr val="4F81BD">
                  <a:lumMod val="75000"/>
                </a:srgbClr>
              </a:solidFill>
              <a:latin typeface="Verdana" pitchFamily="34" charset="0"/>
              <a:ea typeface="ＭＳ Ｐゴシック" charset="-128"/>
            </a:endParaRPr>
          </a:p>
        </p:txBody>
      </p:sp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6513513" y="5205413"/>
            <a:ext cx="3535363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182563" indent="-1825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endParaRPr lang="pt-BR" sz="1400" b="1" dirty="0">
              <a:solidFill>
                <a:srgbClr val="4F81BD">
                  <a:lumMod val="75000"/>
                </a:srgbClr>
              </a:solidFill>
              <a:latin typeface="Verdana" pitchFamily="34" charset="0"/>
              <a:ea typeface="ＭＳ Ｐゴシック" charset="-128"/>
            </a:endParaRPr>
          </a:p>
        </p:txBody>
      </p:sp>
      <p:graphicFrame>
        <p:nvGraphicFramePr>
          <p:cNvPr id="11" name="Espaço Reservado para Conteúd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0040109"/>
              </p:ext>
            </p:extLst>
          </p:nvPr>
        </p:nvGraphicFramePr>
        <p:xfrm>
          <a:off x="1154546" y="609601"/>
          <a:ext cx="9005454" cy="5689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Imagem 1">
            <a:extLst>
              <a:ext uri="{FF2B5EF4-FFF2-40B4-BE49-F238E27FC236}">
                <a16:creationId xmlns:a16="http://schemas.microsoft.com/office/drawing/2014/main" id="{6281DBEF-E76E-40AB-6F03-CF762235E9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2445" y="1"/>
            <a:ext cx="1319555" cy="170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8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ítulo 1">
            <a:extLst>
              <a:ext uri="{FF2B5EF4-FFF2-40B4-BE49-F238E27FC236}">
                <a16:creationId xmlns:a16="http://schemas.microsoft.com/office/drawing/2014/main" id="{DFB4D18F-83D4-45B2-9EBA-2B5FA15A8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783" y="120078"/>
            <a:ext cx="8811683" cy="1189567"/>
          </a:xfrm>
        </p:spPr>
        <p:txBody>
          <a:bodyPr/>
          <a:lstStyle/>
          <a:p>
            <a:pPr algn="ctr"/>
            <a:r>
              <a:rPr lang="pt-BR" altLang="pt-BR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Critérios diagnósticos de Transtorno Depressivo Maior DSM-5-TR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7BC7CBC9-B159-4B63-9C74-426B1ED277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9934249"/>
              </p:ext>
            </p:extLst>
          </p:nvPr>
        </p:nvGraphicFramePr>
        <p:xfrm>
          <a:off x="1406659" y="1205151"/>
          <a:ext cx="8734829" cy="5116787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10809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53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24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pt-BR" sz="19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9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Critério A</a:t>
                      </a:r>
                      <a:endParaRPr lang="pt-BR" sz="19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2103" marR="62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pt-BR" altLang="pt-BR" sz="1500" b="1" dirty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5 (ou mais) dos seguintes sintomas </a:t>
                      </a:r>
                      <a:r>
                        <a:rPr lang="pt-BR" altLang="pt-BR" sz="1500" dirty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estiveram presentes durante o mesmo período de </a:t>
                      </a:r>
                      <a:r>
                        <a:rPr lang="pt-BR" altLang="pt-BR" sz="1500" b="1" dirty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2 semanas </a:t>
                      </a:r>
                      <a:r>
                        <a:rPr lang="pt-BR" altLang="pt-BR" sz="1500" dirty="0">
                          <a:solidFill>
                            <a:srgbClr val="C00000"/>
                          </a:solidFill>
                          <a:latin typeface="Calibri" pitchFamily="34" charset="0"/>
                        </a:rPr>
                        <a:t>e representam uma mudança em relação ao funcionamento anterior;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pt-BR" sz="19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2103" marR="62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pt-BR" altLang="pt-BR" sz="1500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Pelo menos um dos sintomas é </a:t>
                      </a:r>
                      <a:r>
                        <a:rPr lang="pt-BR" altLang="pt-BR" sz="1500" b="1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(1) humor depressivo ou (2) perda de interesse ou prazer</a:t>
                      </a:r>
                      <a:r>
                        <a:rPr lang="pt-BR" altLang="pt-BR" sz="1500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. </a:t>
                      </a:r>
                    </a:p>
                    <a:p>
                      <a:pPr lvl="1">
                        <a:buFont typeface="Wingdings" pitchFamily="2" charset="2"/>
                        <a:buNone/>
                      </a:pPr>
                      <a:endParaRPr lang="pt-BR" altLang="pt-BR" sz="1100" dirty="0">
                        <a:solidFill>
                          <a:srgbClr val="002060"/>
                        </a:solidFill>
                        <a:latin typeface="Calibri" pitchFamily="34" charset="0"/>
                      </a:endParaRPr>
                    </a:p>
                    <a:p>
                      <a:pPr lvl="1">
                        <a:buFont typeface="Wingdings" pitchFamily="2" charset="2"/>
                        <a:buNone/>
                      </a:pPr>
                      <a:r>
                        <a:rPr lang="pt-BR" altLang="pt-BR" sz="1100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Nota: não inclua sintomas claramente atribuíveis a outro diagnóstico médico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77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9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Critério B</a:t>
                      </a:r>
                      <a:endParaRPr lang="pt-BR" sz="19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2103" marR="62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Tx/>
                        <a:buAutoNum type="arabicPeriod"/>
                      </a:pPr>
                      <a:r>
                        <a:rPr lang="pt-BR" altLang="pt-BR" sz="1500" b="1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    Humor depressivo a maior parte do dia, quase todo dia 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pt-BR" altLang="pt-BR" sz="1500" b="1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                   </a:t>
                      </a:r>
                      <a:r>
                        <a:rPr lang="pt-BR" altLang="pt-BR" sz="1200" b="0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Nota: em crianças pode ser humor irritável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pt-BR" altLang="pt-BR" sz="1500" b="1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2.  Acentuada diminuição do interesse ou prazer 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pt-BR" altLang="pt-BR" sz="1500" b="1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3.    Perda ou ganho de peso/apetite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pt-BR" altLang="pt-BR" sz="1500" b="1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4.    Insônia ou hipersonia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pt-BR" altLang="pt-BR" sz="1500" b="1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5.    Agitação ou retardo psicomotor (observado por outros)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pt-BR" altLang="pt-BR" sz="1500" b="1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6.    Cansaço ou perda de energia 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pt-BR" altLang="pt-BR" sz="1500" b="1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7.    Sentimentos de minusvalia ou culpa exagerada ou inapropriada (que pode ser delirante)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pt-BR" altLang="pt-BR" sz="1500" b="1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8.    Redução da capacidade de se concentrar ou indecisão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pt-BR" altLang="pt-BR" sz="1500" b="1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9.    Pensamentos recorrentes de morte, ideias recorrentes de suicídio ou tentativa de suicídio</a:t>
                      </a:r>
                    </a:p>
                    <a:p>
                      <a:pPr>
                        <a:spcBef>
                          <a:spcPct val="0"/>
                        </a:spcBef>
                      </a:pPr>
                      <a:endParaRPr lang="pt-BR" sz="15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pPr>
                        <a:spcBef>
                          <a:spcPct val="0"/>
                        </a:spcBef>
                      </a:pPr>
                      <a:r>
                        <a:rPr lang="pt-BR" sz="15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Causam sofrimento, ou prejuízo funcional</a:t>
                      </a:r>
                    </a:p>
                    <a:p>
                      <a:pPr>
                        <a:spcBef>
                          <a:spcPct val="0"/>
                        </a:spcBef>
                      </a:pPr>
                      <a:r>
                        <a:rPr lang="pt-BR" sz="15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Não se deve ao efeito fisiológico de substâncias ou a condição médica</a:t>
                      </a:r>
                    </a:p>
                    <a:p>
                      <a:pPr>
                        <a:spcBef>
                          <a:spcPct val="0"/>
                        </a:spcBef>
                      </a:pPr>
                      <a:r>
                        <a:rPr lang="pt-BR" sz="15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Considerar em caso de resposta a uma perda - Luto</a:t>
                      </a:r>
                    </a:p>
                    <a:p>
                      <a:pPr>
                        <a:spcBef>
                          <a:spcPct val="0"/>
                        </a:spcBef>
                      </a:pPr>
                      <a:r>
                        <a:rPr lang="pt-BR" sz="15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Não se explica por transtorno psicótico</a:t>
                      </a:r>
                    </a:p>
                    <a:p>
                      <a:pPr>
                        <a:spcBef>
                          <a:spcPct val="0"/>
                        </a:spcBef>
                      </a:pPr>
                      <a:r>
                        <a:rPr lang="pt-BR" sz="15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Nunca mania/hipomania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3" name="Conector reto 2"/>
          <p:cNvCxnSpPr/>
          <p:nvPr/>
        </p:nvCxnSpPr>
        <p:spPr>
          <a:xfrm>
            <a:off x="1406259" y="5007183"/>
            <a:ext cx="8735627" cy="1775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010773" y="6430727"/>
            <a:ext cx="8174583" cy="25654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pt-BR" sz="1067" dirty="0"/>
              <a:t>Manual diagnostico e estatístico de transtornos mentais; DSM-5-TR/ APA - 5 ed., texto revisado, - Porto Alegre : Artmed, 2023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B8589BB-FBE5-466A-7C6D-BDFE6A53D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2445" y="1"/>
            <a:ext cx="1319555" cy="170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01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8B057-837B-54B6-B53E-FE78F5210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0D3F00-6EB6-09F4-51EB-53C9FA59F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000" dirty="0"/>
              <a:t>Objetivos acadêmicos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F1EE199-E27B-9B6D-D7C8-D13FF8F39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Distinção entre tristeza normal e depressão doença</a:t>
            </a:r>
          </a:p>
          <a:p>
            <a:pPr marL="457200" lvl="1" indent="0">
              <a:buNone/>
            </a:pPr>
            <a:r>
              <a:rPr lang="pt-BR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Luto e depressão</a:t>
            </a:r>
          </a:p>
          <a:p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Características clinicas da depressão</a:t>
            </a:r>
          </a:p>
          <a:p>
            <a:pPr marL="457200" lvl="1" indent="0">
              <a:buNone/>
            </a:pP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Relato de famosos que tiveram depressão </a:t>
            </a:r>
          </a:p>
          <a:p>
            <a:pPr marL="457200" lvl="1" indent="0">
              <a:buNone/>
            </a:pP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O diagnóstico de depressão</a:t>
            </a:r>
          </a:p>
          <a:p>
            <a:pPr marL="457200" lvl="1" indent="0">
              <a:buNone/>
            </a:pP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Formas clinicas de apresentação da depressão</a:t>
            </a:r>
          </a:p>
          <a:p>
            <a:r>
              <a:rPr lang="pt-BR" sz="2400" b="1" dirty="0">
                <a:latin typeface="+mj-lt"/>
              </a:rPr>
              <a:t>Causas da depressão</a:t>
            </a:r>
          </a:p>
          <a:p>
            <a:pPr marL="457200" lvl="1" indent="0">
              <a:buNone/>
            </a:pPr>
            <a:r>
              <a:rPr lang="pt-BR" sz="2400" b="1" dirty="0">
                <a:latin typeface="+mj-lt"/>
              </a:rPr>
              <a:t>Prevenção da Ocorrência e Recorrência da Depressão </a:t>
            </a:r>
          </a:p>
          <a:p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Identificando o risco de Suicídio e como podemos ajudar</a:t>
            </a:r>
          </a:p>
          <a:p>
            <a:pPr marL="0" indent="0">
              <a:buNone/>
            </a:pPr>
            <a:endParaRPr lang="pt-BR" sz="2400" dirty="0">
              <a:latin typeface="+mj-lt"/>
            </a:endParaRPr>
          </a:p>
          <a:p>
            <a:endParaRPr lang="pt-BR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805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FE4A1-4666-A709-65C9-3E32991F8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3610A-9D4C-6807-FFF2-DA4424451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>
                <a:solidFill>
                  <a:schemeClr val="tx2">
                    <a:lumMod val="50000"/>
                  </a:schemeClr>
                </a:solidFill>
              </a:rPr>
              <a:t>Causas da síndrome depressiva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99096F8-28D8-279E-6FBE-1A08A8A0D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7275" y="1419579"/>
            <a:ext cx="10058400" cy="4680520"/>
          </a:xfr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/>
          <a:lstStyle/>
          <a:p>
            <a:pPr>
              <a:buClr>
                <a:srgbClr val="0066FF"/>
              </a:buClr>
              <a:defRPr/>
            </a:pPr>
            <a:endParaRPr lang="pt-BR" sz="2400" dirty="0"/>
          </a:p>
          <a:p>
            <a:pPr>
              <a:buClr>
                <a:srgbClr val="0066FF"/>
              </a:buClr>
              <a:defRPr/>
            </a:pPr>
            <a:r>
              <a:rPr lang="pt-BR" sz="2400" dirty="0"/>
              <a:t>Causa psicológica</a:t>
            </a:r>
          </a:p>
          <a:p>
            <a:pPr marL="914400" lvl="2" indent="0">
              <a:buClr>
                <a:srgbClr val="0066FF"/>
              </a:buClr>
              <a:buNone/>
              <a:defRPr/>
            </a:pPr>
            <a:r>
              <a:rPr lang="pt-BR" dirty="0"/>
              <a:t>reação de ajustamento, luto</a:t>
            </a:r>
          </a:p>
          <a:p>
            <a:pPr marL="914400" lvl="2" indent="0">
              <a:buClr>
                <a:srgbClr val="0066FF"/>
              </a:buClr>
              <a:buNone/>
              <a:defRPr/>
            </a:pPr>
            <a:r>
              <a:rPr lang="pt-BR" dirty="0"/>
              <a:t>estresse agudo ou continuado (estresse físico, ambiental ou psicológico)</a:t>
            </a:r>
          </a:p>
          <a:p>
            <a:pPr>
              <a:buClr>
                <a:srgbClr val="0066FF"/>
              </a:buClr>
              <a:defRPr/>
            </a:pPr>
            <a:endParaRPr lang="pt-BR" sz="2400" dirty="0"/>
          </a:p>
          <a:p>
            <a:pPr>
              <a:buClr>
                <a:srgbClr val="0066FF"/>
              </a:buClr>
              <a:defRPr/>
            </a:pPr>
            <a:r>
              <a:rPr lang="pt-BR" sz="2400" dirty="0"/>
              <a:t>Genéticos – 20 a 40%</a:t>
            </a:r>
          </a:p>
          <a:p>
            <a:pPr>
              <a:buClr>
                <a:srgbClr val="0066FF"/>
              </a:buClr>
              <a:defRPr/>
            </a:pPr>
            <a:endParaRPr lang="pt-BR" sz="2400" dirty="0"/>
          </a:p>
          <a:p>
            <a:pPr>
              <a:buClr>
                <a:srgbClr val="0066FF"/>
              </a:buClr>
              <a:defRPr/>
            </a:pPr>
            <a:r>
              <a:rPr lang="pt-BR" sz="2400" dirty="0"/>
              <a:t>Associada a outros transtornos psiquiátricos (p. ex. Transtorno Bipolar)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06581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F31AF-F2E8-CD06-0E81-C901319B5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178E66-946A-BACE-2CB2-FB2EAC59D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>
                <a:solidFill>
                  <a:schemeClr val="tx2">
                    <a:lumMod val="50000"/>
                  </a:schemeClr>
                </a:solidFill>
              </a:rPr>
              <a:t>Causas da síndrome depressiva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CA2B45-15CB-F37E-FBFA-6B9653EF3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7275" y="1419579"/>
            <a:ext cx="10058400" cy="4680520"/>
          </a:xfr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/>
          <a:lstStyle/>
          <a:p>
            <a:pPr>
              <a:buClr>
                <a:srgbClr val="0066FF"/>
              </a:buClr>
              <a:defRPr/>
            </a:pPr>
            <a:endParaRPr lang="pt-BR" sz="2000" dirty="0"/>
          </a:p>
          <a:p>
            <a:pPr>
              <a:buClr>
                <a:srgbClr val="0066FF"/>
              </a:buClr>
              <a:defRPr/>
            </a:pPr>
            <a:r>
              <a:rPr lang="pt-BR" sz="2000" dirty="0"/>
              <a:t>Devida a outras doenças</a:t>
            </a:r>
          </a:p>
          <a:p>
            <a:pPr marL="914400" lvl="2" indent="0">
              <a:buClr>
                <a:srgbClr val="0066FF"/>
              </a:buClr>
              <a:buNone/>
              <a:defRPr/>
            </a:pPr>
            <a:r>
              <a:rPr lang="pt-BR" sz="2000" dirty="0"/>
              <a:t> anemia, doenças neurológicas (epilepsia),  infarto, derrame, demência, câncer, gripe, tumor de pâncreas, AVC, HIV–AIDS, etc.</a:t>
            </a:r>
          </a:p>
          <a:p>
            <a:pPr>
              <a:buClr>
                <a:srgbClr val="0066FF"/>
              </a:buClr>
              <a:defRPr/>
            </a:pPr>
            <a:endParaRPr lang="pt-BR" sz="2000" dirty="0"/>
          </a:p>
          <a:p>
            <a:pPr>
              <a:buClr>
                <a:srgbClr val="0066FF"/>
              </a:buClr>
              <a:defRPr/>
            </a:pPr>
            <a:r>
              <a:rPr lang="pt-BR" sz="2000" dirty="0"/>
              <a:t>Devida ao uso abuso ou dependência de álcool ou de outras drogas de abuso</a:t>
            </a:r>
          </a:p>
          <a:p>
            <a:pPr lvl="1">
              <a:buClr>
                <a:srgbClr val="0066FF"/>
              </a:buClr>
              <a:defRPr/>
            </a:pPr>
            <a:r>
              <a:rPr lang="pt-BR" sz="2000" dirty="0"/>
              <a:t>Cannabis, cocaína, alucinógenos, estimulantes</a:t>
            </a:r>
          </a:p>
          <a:p>
            <a:pPr>
              <a:buClr>
                <a:srgbClr val="0066FF"/>
              </a:buClr>
              <a:defRPr/>
            </a:pPr>
            <a:endParaRPr lang="pt-BR" sz="2000" dirty="0"/>
          </a:p>
          <a:p>
            <a:pPr>
              <a:buClr>
                <a:srgbClr val="0066FF"/>
              </a:buClr>
              <a:defRPr/>
            </a:pPr>
            <a:r>
              <a:rPr lang="pt-BR" sz="2000" dirty="0"/>
              <a:t>Devida ao uso de medicamentos</a:t>
            </a:r>
          </a:p>
          <a:p>
            <a:pPr marL="914400" lvl="2" indent="0">
              <a:buClr>
                <a:srgbClr val="0066FF"/>
              </a:buClr>
              <a:buNone/>
              <a:defRPr/>
            </a:pPr>
            <a:r>
              <a:rPr lang="pt-BR" sz="2000" dirty="0"/>
              <a:t> anti-hipertensivos, corticoides, anticoncepcionais, antivirais, remédios para tratamento de câncer, estimulantes, etc.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98917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Declaração de Conflito de Interesse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89203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endParaRPr lang="pt-BR" sz="20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pt-BR" sz="20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Atua como consultor, tem recebido honorários, verbas para financiamento educacional-científico, ou realizado pesquisas clínicas patrocinadas por empresas de desenvolvimento na área de depressão e transtorno bipolar. </a:t>
            </a:r>
          </a:p>
          <a:p>
            <a:r>
              <a:rPr lang="pt-BR" sz="20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Recebe verbas para pesquisa da Fundação de Amparo à Pesquisa do Estado de São Paulo, Brasil (FAPESP). </a:t>
            </a:r>
          </a:p>
          <a:p>
            <a:r>
              <a:rPr lang="pt-BR" sz="20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Recebeu bolsa de produção científica do Conselho Nacional de Pesquisa do Brasil (CNPq). </a:t>
            </a:r>
          </a:p>
          <a:p>
            <a:r>
              <a:rPr lang="pt-BR" sz="20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Empregador: Hospital das Clínicas FMUSP.</a:t>
            </a:r>
          </a:p>
          <a:p>
            <a:r>
              <a:rPr lang="pt-BR" sz="20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Acionista: </a:t>
            </a:r>
            <a:r>
              <a:rPr lang="pt-BR" sz="2000" dirty="0" err="1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Cesame</a:t>
            </a:r>
            <a:r>
              <a:rPr lang="pt-BR" sz="20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S/C Ltda. </a:t>
            </a:r>
          </a:p>
          <a:p>
            <a:r>
              <a:rPr lang="pt-BR" sz="20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Membro do ‘</a:t>
            </a:r>
            <a:r>
              <a:rPr lang="pt-BR" sz="2000" i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Medical </a:t>
            </a:r>
            <a:r>
              <a:rPr lang="pt-BR" sz="2000" i="1" dirty="0" err="1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Founder</a:t>
            </a:r>
            <a:r>
              <a:rPr lang="pt-BR" sz="2000" i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Team’ </a:t>
            </a:r>
            <a:r>
              <a:rPr lang="pt-BR" sz="20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da ALICE plano de saúde.</a:t>
            </a:r>
          </a:p>
        </p:txBody>
      </p:sp>
    </p:spTree>
    <p:extLst>
      <p:ext uri="{BB962C8B-B14F-4D97-AF65-F5344CB8AC3E}">
        <p14:creationId xmlns:p14="http://schemas.microsoft.com/office/powerpoint/2010/main" val="289818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64710-99BB-7C86-5165-1D647B933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B309030-7916-6C08-01E1-B6008E96C015}"/>
              </a:ext>
            </a:extLst>
          </p:cNvPr>
          <p:cNvSpPr/>
          <p:nvPr/>
        </p:nvSpPr>
        <p:spPr>
          <a:xfrm>
            <a:off x="1631504" y="1268761"/>
            <a:ext cx="3528392" cy="44644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99F517A-AF1F-4E77-A6BF-B0F782259636}"/>
              </a:ext>
            </a:extLst>
          </p:cNvPr>
          <p:cNvSpPr txBox="1"/>
          <p:nvPr/>
        </p:nvSpPr>
        <p:spPr>
          <a:xfrm>
            <a:off x="6994328" y="1847165"/>
            <a:ext cx="3433343" cy="52616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134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4AB8AB41-DEDC-5D3B-80B2-29162EA8975A}"/>
              </a:ext>
            </a:extLst>
          </p:cNvPr>
          <p:cNvSpPr txBox="1"/>
          <p:nvPr/>
        </p:nvSpPr>
        <p:spPr>
          <a:xfrm>
            <a:off x="6816080" y="2823016"/>
            <a:ext cx="3699520" cy="304438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063875" marR="11134" lvl="0" indent="-1053297" algn="l" defTabSz="914400" rtl="0" eaLnBrk="1" fontAlgn="auto" latinLnBrk="0" hangingPunct="1">
              <a:lnSpc>
                <a:spcPct val="10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26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   </a:t>
            </a:r>
            <a:endParaRPr kumimoji="0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737BC0F-1933-61AD-6257-1595DFD6B271}"/>
              </a:ext>
            </a:extLst>
          </p:cNvPr>
          <p:cNvSpPr txBox="1"/>
          <p:nvPr/>
        </p:nvSpPr>
        <p:spPr>
          <a:xfrm>
            <a:off x="4943872" y="1268761"/>
            <a:ext cx="5737318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Neuroquímica e morfologia cerebral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Sistema endócrino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Sistema</a:t>
            </a:r>
            <a:r>
              <a:rPr kumimoji="0" lang="pt-BR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Inflamatório = </a:t>
            </a:r>
            <a:r>
              <a:rPr kumimoji="0" lang="pt-B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Imunologico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Ritmos circadianos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Atividade elétrica do cérebro durante o sono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Genética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Biologia molecular – sobrevivência e neurogênese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Neuropsicologia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Psicologia e vida de relação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Outros: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Postura e imagem corporal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Esvaziamento gástrico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718447F-73BF-8F67-EC3E-F8736A5FE1E8}"/>
              </a:ext>
            </a:extLst>
          </p:cNvPr>
          <p:cNvSpPr txBox="1"/>
          <p:nvPr/>
        </p:nvSpPr>
        <p:spPr>
          <a:xfrm>
            <a:off x="2135560" y="332657"/>
            <a:ext cx="8118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Depressão afeta vários sistemas biológicos</a:t>
            </a:r>
          </a:p>
        </p:txBody>
      </p:sp>
    </p:spTree>
    <p:extLst>
      <p:ext uri="{BB962C8B-B14F-4D97-AF65-F5344CB8AC3E}">
        <p14:creationId xmlns:p14="http://schemas.microsoft.com/office/powerpoint/2010/main" val="214558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14AF2-80D6-4E34-1EA6-2375C76CD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F0E215D3-728D-42F8-43F6-294950611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Depressão tem várias expressões clínicas</a:t>
            </a:r>
            <a:endParaRPr lang="pt-BR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843D9B29-13DB-A501-575A-C3D493E9D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3DEDC2-0A9D-4434-9012-809DBC5DCBA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96F74A71-E7E3-5389-9D6E-E6EDA20BFFFF}"/>
              </a:ext>
            </a:extLst>
          </p:cNvPr>
          <p:cNvGraphicFramePr/>
          <p:nvPr/>
        </p:nvGraphicFramePr>
        <p:xfrm>
          <a:off x="58445" y="1082490"/>
          <a:ext cx="11851529" cy="7060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eta para baixo 5">
            <a:extLst>
              <a:ext uri="{FF2B5EF4-FFF2-40B4-BE49-F238E27FC236}">
                <a16:creationId xmlns:a16="http://schemas.microsoft.com/office/drawing/2014/main" id="{4508EB80-A600-FE6C-319D-4B756FB5549B}"/>
              </a:ext>
            </a:extLst>
          </p:cNvPr>
          <p:cNvSpPr/>
          <p:nvPr/>
        </p:nvSpPr>
        <p:spPr>
          <a:xfrm>
            <a:off x="9072448" y="2436864"/>
            <a:ext cx="1088938" cy="2188404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tx2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aixaDeTexto 6">
            <a:extLst>
              <a:ext uri="{FF2B5EF4-FFF2-40B4-BE49-F238E27FC236}">
                <a16:creationId xmlns:a16="http://schemas.microsoft.com/office/drawing/2014/main" id="{0471F437-F149-4DF0-5B84-95422AA33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676" y="1814897"/>
            <a:ext cx="3906218" cy="1705595"/>
          </a:xfrm>
          <a:prstGeom prst="rect">
            <a:avLst/>
          </a:prstGeom>
          <a:solidFill>
            <a:srgbClr val="CCEC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450"/>
              </a:spcAft>
              <a:buNone/>
            </a:pPr>
            <a:r>
              <a:rPr lang="pt-BR" altLang="pt-BR" sz="140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T. Disruptivo da Desregulação do Humor</a:t>
            </a:r>
          </a:p>
          <a:p>
            <a:pPr>
              <a:spcBef>
                <a:spcPct val="0"/>
              </a:spcBef>
              <a:spcAft>
                <a:spcPts val="450"/>
              </a:spcAft>
              <a:buNone/>
            </a:pPr>
            <a:r>
              <a:rPr lang="pt-BR" altLang="pt-BR" sz="140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T. Depressivo Maior</a:t>
            </a:r>
          </a:p>
          <a:p>
            <a:pPr>
              <a:spcBef>
                <a:spcPct val="0"/>
              </a:spcBef>
              <a:spcAft>
                <a:spcPts val="450"/>
              </a:spcAft>
              <a:buNone/>
            </a:pPr>
            <a:r>
              <a:rPr lang="pt-BR" altLang="pt-BR" sz="140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 Depressivo Persistente (DISTIMIA)</a:t>
            </a:r>
          </a:p>
          <a:p>
            <a:pPr>
              <a:spcBef>
                <a:spcPct val="0"/>
              </a:spcBef>
              <a:spcAft>
                <a:spcPts val="450"/>
              </a:spcAft>
              <a:buNone/>
            </a:pPr>
            <a:r>
              <a:rPr lang="pt-BR" altLang="pt-BR" sz="140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T. Depressivo Pré-menstrual </a:t>
            </a:r>
          </a:p>
          <a:p>
            <a:pPr>
              <a:spcBef>
                <a:spcPct val="0"/>
              </a:spcBef>
              <a:spcAft>
                <a:spcPts val="450"/>
              </a:spcAft>
              <a:buNone/>
            </a:pPr>
            <a:r>
              <a:rPr lang="pt-BR" altLang="pt-BR" sz="140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 Depressivo por Substâncias/Medicamentos</a:t>
            </a:r>
          </a:p>
          <a:p>
            <a:pPr>
              <a:spcBef>
                <a:spcPct val="0"/>
              </a:spcBef>
              <a:spcAft>
                <a:spcPts val="450"/>
              </a:spcAft>
              <a:buNone/>
            </a:pPr>
            <a:r>
              <a:rPr lang="pt-BR" altLang="pt-BR" sz="140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 Depressivo por Outra Condição Médica</a:t>
            </a:r>
          </a:p>
        </p:txBody>
      </p:sp>
      <p:sp>
        <p:nvSpPr>
          <p:cNvPr id="8" name="CaixaDeTexto 1">
            <a:extLst>
              <a:ext uri="{FF2B5EF4-FFF2-40B4-BE49-F238E27FC236}">
                <a16:creationId xmlns:a16="http://schemas.microsoft.com/office/drawing/2014/main" id="{F7E61B9F-3D85-F571-3ECF-AE449B0F5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348" y="4973028"/>
            <a:ext cx="3821344" cy="646331"/>
          </a:xfrm>
          <a:prstGeom prst="rect">
            <a:avLst/>
          </a:prstGeom>
          <a:solidFill>
            <a:srgbClr val="CCECFF"/>
          </a:solidFill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914378">
              <a:spcBef>
                <a:spcPct val="0"/>
              </a:spcBef>
              <a:buNone/>
            </a:pPr>
            <a:r>
              <a:rPr lang="pt-BR" altLang="pt-BR" sz="1800" b="1" dirty="0">
                <a:solidFill>
                  <a:schemeClr val="tx2"/>
                </a:solidFill>
                <a:latin typeface="+mn-lt"/>
                <a:cs typeface="Calibri" panose="020F0502020204030204" pitchFamily="34" charset="0"/>
              </a:rPr>
              <a:t>Reação depressiva aguda</a:t>
            </a:r>
          </a:p>
          <a:p>
            <a:pPr defTabSz="914378">
              <a:spcBef>
                <a:spcPct val="0"/>
              </a:spcBef>
              <a:buNone/>
            </a:pPr>
            <a:r>
              <a:rPr lang="pt-BR" altLang="pt-BR" sz="1800" b="1" dirty="0">
                <a:solidFill>
                  <a:schemeClr val="tx2"/>
                </a:solidFill>
                <a:latin typeface="+mn-lt"/>
                <a:cs typeface="Calibri" panose="020F0502020204030204" pitchFamily="34" charset="0"/>
              </a:rPr>
              <a:t>Reação depressiva de ajustamento </a:t>
            </a:r>
          </a:p>
        </p:txBody>
      </p:sp>
      <p:sp>
        <p:nvSpPr>
          <p:cNvPr id="10" name="CaixaDeTexto 7">
            <a:extLst>
              <a:ext uri="{FF2B5EF4-FFF2-40B4-BE49-F238E27FC236}">
                <a16:creationId xmlns:a16="http://schemas.microsoft.com/office/drawing/2014/main" id="{2B31D3B5-AFB0-6F6C-254E-139EE46AC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8667" y="1870335"/>
            <a:ext cx="25554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Tristeza normal</a:t>
            </a:r>
          </a:p>
        </p:txBody>
      </p:sp>
      <p:sp>
        <p:nvSpPr>
          <p:cNvPr id="11" name="CaixaDeTexto 8">
            <a:extLst>
              <a:ext uri="{FF2B5EF4-FFF2-40B4-BE49-F238E27FC236}">
                <a16:creationId xmlns:a16="http://schemas.microsoft.com/office/drawing/2014/main" id="{B1709CD3-ADF1-27E4-16E3-95C44AE53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8147" y="4650330"/>
            <a:ext cx="8932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Luto </a:t>
            </a:r>
          </a:p>
        </p:txBody>
      </p:sp>
      <p:sp>
        <p:nvSpPr>
          <p:cNvPr id="13" name="CaixaDeTexto 2">
            <a:extLst>
              <a:ext uri="{FF2B5EF4-FFF2-40B4-BE49-F238E27FC236}">
                <a16:creationId xmlns:a16="http://schemas.microsoft.com/office/drawing/2014/main" id="{90295FD4-C778-173A-F6DD-4A79C9A43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250" y="3662244"/>
            <a:ext cx="3930644" cy="566309"/>
          </a:xfrm>
          <a:prstGeom prst="rect">
            <a:avLst/>
          </a:prstGeom>
          <a:solidFill>
            <a:srgbClr val="CCEC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pt-BR" altLang="pt-BR" sz="140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Depressão episódio único</a:t>
            </a:r>
          </a:p>
          <a:p>
            <a:pPr>
              <a:buFont typeface="Arial" panose="020B0604020202020204" pitchFamily="34" charset="0"/>
              <a:buNone/>
            </a:pPr>
            <a:r>
              <a:rPr lang="pt-BR" altLang="pt-BR" sz="140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Depressão episódios recorrentes</a:t>
            </a:r>
          </a:p>
        </p:txBody>
      </p:sp>
      <p:sp>
        <p:nvSpPr>
          <p:cNvPr id="14" name="CaixaDeTexto 2">
            <a:extLst>
              <a:ext uri="{FF2B5EF4-FFF2-40B4-BE49-F238E27FC236}">
                <a16:creationId xmlns:a16="http://schemas.microsoft.com/office/drawing/2014/main" id="{512FD188-B3ED-8AB6-BABF-5CEB17D2A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250" y="4371894"/>
            <a:ext cx="3930644" cy="307777"/>
          </a:xfrm>
          <a:prstGeom prst="rect">
            <a:avLst/>
          </a:prstGeom>
          <a:solidFill>
            <a:srgbClr val="CCEC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pt-BR" sz="14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Episódio Depressivo: Leve, moderado, grave</a:t>
            </a:r>
          </a:p>
        </p:txBody>
      </p:sp>
      <p:sp>
        <p:nvSpPr>
          <p:cNvPr id="15" name="CaixaDeTexto 2">
            <a:extLst>
              <a:ext uri="{FF2B5EF4-FFF2-40B4-BE49-F238E27FC236}">
                <a16:creationId xmlns:a16="http://schemas.microsoft.com/office/drawing/2014/main" id="{5586ED1F-D6E3-9A26-DCCB-B671FFA48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463" y="4817073"/>
            <a:ext cx="3930644" cy="1083374"/>
          </a:xfrm>
          <a:prstGeom prst="rect">
            <a:avLst/>
          </a:prstGeom>
          <a:solidFill>
            <a:srgbClr val="CCEC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pt-BR" altLang="pt-BR" sz="140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Sintomas subsindrômicos</a:t>
            </a:r>
          </a:p>
          <a:p>
            <a:pPr>
              <a:buFont typeface="Arial" panose="020B0604020202020204" pitchFamily="34" charset="0"/>
              <a:buNone/>
            </a:pPr>
            <a:r>
              <a:rPr lang="pt-BR" altLang="pt-BR" sz="140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Depressão breve recorrente</a:t>
            </a:r>
          </a:p>
          <a:p>
            <a:pPr>
              <a:buFont typeface="Arial" panose="020B0604020202020204" pitchFamily="34" charset="0"/>
              <a:buNone/>
            </a:pPr>
            <a:r>
              <a:rPr lang="pt-BR" altLang="pt-BR" sz="140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Episódio depressivo de curta duração (4 – 13 dias)</a:t>
            </a:r>
          </a:p>
          <a:p>
            <a:pPr>
              <a:buFont typeface="Arial" panose="020B0604020202020204" pitchFamily="34" charset="0"/>
              <a:buNone/>
            </a:pPr>
            <a:r>
              <a:rPr lang="pt-BR" altLang="pt-BR" sz="140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Episódio depressivo com sintomas insuficientes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DD9F155C-0BCA-4D17-F8BB-AA5486B0549F}"/>
              </a:ext>
            </a:extLst>
          </p:cNvPr>
          <p:cNvSpPr/>
          <p:nvPr/>
        </p:nvSpPr>
        <p:spPr>
          <a:xfrm>
            <a:off x="1731441" y="6092251"/>
            <a:ext cx="8818997" cy="666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33" dirty="0"/>
              <a:t>Dalgalarrondo P. Psicopatologia e semiologia dos transtornos mentais/ 3ª. ed. – Porto Alegre; Artmed,2019. </a:t>
            </a:r>
          </a:p>
          <a:p>
            <a:r>
              <a:rPr lang="pt-BR" sz="933" dirty="0"/>
              <a:t>Manual diagnostico e estatístico de transtornos mentais; DSM-5-TR/ APA - 5 ed., texto revisado, - Porto Alegre : Artmed, 2023</a:t>
            </a:r>
          </a:p>
          <a:p>
            <a:r>
              <a:rPr lang="en-US" sz="933" dirty="0">
                <a:ea typeface="Calibri" panose="020F0502020204030204" pitchFamily="34" charset="0"/>
                <a:cs typeface="Calibri" panose="020F0502020204030204" pitchFamily="34" charset="0"/>
              </a:rPr>
              <a:t>World Health Organization (OMS). (2021b). ICD-11 International Classification od Diseases for Mortality and Morbidity Statistics. </a:t>
            </a:r>
            <a:r>
              <a:rPr lang="pt-BR" sz="933" u="sng" dirty="0">
                <a:ea typeface="Calibri" panose="020F0502020204030204" pitchFamily="34" charset="0"/>
                <a:cs typeface="Calibri" panose="020F0502020204030204" pitchFamily="34" charset="0"/>
                <a:hlinkClick r:id="rId8"/>
              </a:rPr>
              <a:t>https://icd.who.int/browse11/l-m/en</a:t>
            </a:r>
            <a:r>
              <a:rPr lang="pt-BR" sz="933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933" dirty="0">
              <a:solidFill>
                <a:prstClr val="black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933" dirty="0"/>
              <a:t>Avanços em psicopatologia: avaliação e diagnóstico baseados na CID-11/</a:t>
            </a:r>
            <a:r>
              <a:rPr lang="pt-BR" sz="933" dirty="0" err="1"/>
              <a:t>Org</a:t>
            </a:r>
            <a:r>
              <a:rPr lang="pt-BR" sz="933" dirty="0"/>
              <a:t>, Sergio Eduardo Silva de Oliveira, Clarissa Marceli Trentini. Porto Alegre: Artmed, 2023</a:t>
            </a:r>
          </a:p>
        </p:txBody>
      </p:sp>
    </p:spTree>
    <p:extLst>
      <p:ext uri="{BB962C8B-B14F-4D97-AF65-F5344CB8AC3E}">
        <p14:creationId xmlns:p14="http://schemas.microsoft.com/office/powerpoint/2010/main" val="103076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  <p:bldP spid="6" grpId="0" animBg="1"/>
      <p:bldP spid="8" grpId="0" animBg="1"/>
      <p:bldP spid="10" grpId="0"/>
      <p:bldP spid="11" grpId="0"/>
      <p:bldP spid="13" grpId="0" animBg="1"/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/>
              <a:t>Como prevenir a ocorrência e recorrência do TDM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800" dirty="0"/>
              <a:t>Melhorar o sono</a:t>
            </a:r>
          </a:p>
          <a:p>
            <a:pPr lvl="1"/>
            <a:r>
              <a:rPr lang="pt-BR" sz="2400" dirty="0"/>
              <a:t>Higiene do sono</a:t>
            </a:r>
          </a:p>
          <a:p>
            <a:pPr lvl="1"/>
            <a:r>
              <a:rPr lang="pt-BR" sz="2400" dirty="0"/>
              <a:t>TCC – para sono</a:t>
            </a:r>
          </a:p>
          <a:p>
            <a:endParaRPr lang="pt-BR" sz="2800" dirty="0"/>
          </a:p>
          <a:p>
            <a:r>
              <a:rPr lang="pt-BR" sz="2800" dirty="0"/>
              <a:t>Ajustes dietéticos</a:t>
            </a:r>
          </a:p>
          <a:p>
            <a:pPr lvl="1"/>
            <a:r>
              <a:rPr lang="pt-BR" sz="2400" dirty="0"/>
              <a:t>Evitar alimentos pró inflamatórios: amido e açúcares, gorduras saturadas, </a:t>
            </a:r>
            <a:endParaRPr lang="pt-BR" sz="2400" dirty="0" smtClean="0"/>
          </a:p>
          <a:p>
            <a:pPr marL="457200" lvl="1" indent="0">
              <a:buNone/>
            </a:pPr>
            <a:r>
              <a:rPr lang="pt-BR" sz="2400" dirty="0" smtClean="0"/>
              <a:t>dieta </a:t>
            </a:r>
            <a:r>
              <a:rPr lang="pt-BR" sz="2400" dirty="0"/>
              <a:t>baixa em fibras e ácidos graxos  Ômega-3.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718" y="1417638"/>
            <a:ext cx="2926773" cy="2251232"/>
          </a:xfrm>
          <a:prstGeom prst="rect">
            <a:avLst/>
          </a:prstGeom>
        </p:spPr>
      </p:pic>
      <p:pic>
        <p:nvPicPr>
          <p:cNvPr id="4098" name="Picture 2" descr="O que são alimentos saudáveis? Exemplos de alimentos saudáve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627" y="4454236"/>
            <a:ext cx="2926773" cy="224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6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/>
              <a:t>Como prevenir a ocorrência e recorrência do TDM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800" dirty="0"/>
              <a:t>Exercício físico</a:t>
            </a:r>
          </a:p>
          <a:p>
            <a:pPr lvl="1"/>
            <a:r>
              <a:rPr lang="pt-BR" sz="2400" dirty="0"/>
              <a:t>Previne algumas doenças mentais e cardiovasculares.</a:t>
            </a:r>
          </a:p>
          <a:p>
            <a:endParaRPr lang="pt-BR" sz="2800" dirty="0"/>
          </a:p>
          <a:p>
            <a:r>
              <a:rPr lang="pt-BR" sz="2800" dirty="0"/>
              <a:t>Intervenções </a:t>
            </a:r>
            <a:r>
              <a:rPr lang="pt-BR" sz="2800" dirty="0" smtClean="0"/>
              <a:t>sociais </a:t>
            </a:r>
            <a:endParaRPr lang="pt-BR" sz="2800" dirty="0"/>
          </a:p>
          <a:p>
            <a:pPr lvl="1"/>
            <a:r>
              <a:rPr lang="pt-BR" sz="2400" dirty="0"/>
              <a:t>Suporte social </a:t>
            </a:r>
            <a:endParaRPr lang="pt-BR" sz="2400" dirty="0" smtClean="0"/>
          </a:p>
          <a:p>
            <a:pPr lvl="2"/>
            <a:r>
              <a:rPr lang="pt-BR" sz="2000" dirty="0" smtClean="0"/>
              <a:t>– </a:t>
            </a:r>
            <a:r>
              <a:rPr lang="pt-BR" sz="2000" dirty="0"/>
              <a:t>membros da família, amigos, colegas de trabalho, membros da comunidade. </a:t>
            </a:r>
          </a:p>
          <a:p>
            <a:endParaRPr lang="pt-BR" dirty="0"/>
          </a:p>
        </p:txBody>
      </p:sp>
      <p:pic>
        <p:nvPicPr>
          <p:cNvPr id="3074" name="Picture 2" descr="Exercicio fisico Imagens – Download Grátis no Freepi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432" y="1236041"/>
            <a:ext cx="2733964" cy="218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de de apoio social – pedir ajuda – Gracinda e a Psicolog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432" y="4470165"/>
            <a:ext cx="2998541" cy="200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84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/>
              <a:t>Como prevenir a ocorrência e recorrência do TDM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Mudanças de estilo de vida</a:t>
            </a:r>
          </a:p>
          <a:p>
            <a:endParaRPr lang="pt-BR" dirty="0"/>
          </a:p>
          <a:p>
            <a:r>
              <a:rPr lang="pt-BR" dirty="0"/>
              <a:t>Tratamento adequado – (medicamentoso, psicológico ou de neuromodulação)</a:t>
            </a:r>
          </a:p>
          <a:p>
            <a:pPr marL="0" indent="0">
              <a:buNone/>
            </a:pPr>
            <a:r>
              <a:rPr lang="pt-BR" dirty="0"/>
              <a:t>	Para tratar episódio agudo</a:t>
            </a:r>
          </a:p>
          <a:p>
            <a:pPr marL="0" indent="0">
              <a:buNone/>
            </a:pPr>
            <a:r>
              <a:rPr lang="pt-BR" dirty="0"/>
              <a:t>	Para prevenir recorrências</a:t>
            </a:r>
          </a:p>
        </p:txBody>
      </p:sp>
    </p:spTree>
    <p:extLst>
      <p:ext uri="{BB962C8B-B14F-4D97-AF65-F5344CB8AC3E}">
        <p14:creationId xmlns:p14="http://schemas.microsoft.com/office/powerpoint/2010/main" val="420952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8B057-837B-54B6-B53E-FE78F5210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0D3F00-6EB6-09F4-51EB-53C9FA59F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000" dirty="0"/>
              <a:t>Objetivos acadêmicos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F1EE199-E27B-9B6D-D7C8-D13FF8F39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Distinção entre tristeza normal e depressão doença</a:t>
            </a:r>
          </a:p>
          <a:p>
            <a:pPr marL="457200" lvl="1" indent="0">
              <a:buNone/>
            </a:pPr>
            <a:r>
              <a:rPr lang="pt-BR" sz="24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Luto e depressão</a:t>
            </a:r>
          </a:p>
          <a:p>
            <a:r>
              <a:rPr lang="pt-BR" sz="24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Características clinicas da depressão</a:t>
            </a:r>
          </a:p>
          <a:p>
            <a:pPr marL="457200" lvl="1" indent="0">
              <a:buNone/>
            </a:pPr>
            <a:r>
              <a:rPr lang="pt-BR" sz="24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Relato de famosos que tiveram depressão </a:t>
            </a:r>
          </a:p>
          <a:p>
            <a:pPr marL="457200" lvl="1" indent="0">
              <a:buNone/>
            </a:pPr>
            <a:r>
              <a:rPr lang="pt-BR" sz="24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O diagnóstico de depressão</a:t>
            </a:r>
          </a:p>
          <a:p>
            <a:pPr marL="457200" lvl="1" indent="0">
              <a:buNone/>
            </a:pPr>
            <a:r>
              <a:rPr lang="pt-BR" sz="24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Formas clinicas de apresentação da depressão</a:t>
            </a:r>
          </a:p>
          <a:p>
            <a:r>
              <a:rPr lang="pt-BR" sz="24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Causas da depressão</a:t>
            </a:r>
          </a:p>
          <a:p>
            <a:pPr marL="457200" lvl="1" indent="0">
              <a:buNone/>
            </a:pPr>
            <a:r>
              <a:rPr lang="pt-BR" sz="2400" b="1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Prevenção da Ocorrência e Recorrência da Depressão </a:t>
            </a:r>
          </a:p>
          <a:p>
            <a:r>
              <a:rPr lang="pt-B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Identificando o risco de Suicídio e como podemos ajudar</a:t>
            </a:r>
          </a:p>
          <a:p>
            <a:pPr marL="0" indent="0">
              <a:buNone/>
            </a:pPr>
            <a:endParaRPr lang="pt-BR" sz="2400" b="1" dirty="0">
              <a:latin typeface="+mj-lt"/>
            </a:endParaRPr>
          </a:p>
          <a:p>
            <a:endParaRPr lang="pt-BR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762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19220"/>
            <a:ext cx="10972800" cy="1143000"/>
          </a:xfrm>
          <a:ln w="57150">
            <a:solidFill>
              <a:srgbClr val="0070C0"/>
            </a:solidFill>
          </a:ln>
        </p:spPr>
        <p:txBody>
          <a:bodyPr/>
          <a:lstStyle/>
          <a:p>
            <a:r>
              <a:rPr lang="pt-BR" sz="3600" dirty="0">
                <a:latin typeface="Calibri" panose="020F0502020204030204" pitchFamily="34" charset="0"/>
                <a:cs typeface="Calibri" panose="020F0502020204030204" pitchFamily="34" charset="0"/>
              </a:rPr>
              <a:t>Suicídio: </a:t>
            </a:r>
            <a:br>
              <a:rPr lang="pt-BR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3600" dirty="0">
                <a:latin typeface="Calibri" panose="020F0502020204030204" pitchFamily="34" charset="0"/>
                <a:cs typeface="Calibri" panose="020F0502020204030204" pitchFamily="34" charset="0"/>
              </a:rPr>
              <a:t>o que precisamos saber e como podemos ajudar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sz="2800" dirty="0"/>
          </a:p>
          <a:p>
            <a:r>
              <a:rPr lang="pt-BR" sz="2800" dirty="0"/>
              <a:t>No Brasil entre 2011 e 2015 – 55.649 mortes por suicídio</a:t>
            </a:r>
          </a:p>
          <a:p>
            <a:pPr lvl="1"/>
            <a:r>
              <a:rPr lang="pt-BR" dirty="0"/>
              <a:t>Taxa de mortalidade </a:t>
            </a:r>
            <a:r>
              <a:rPr lang="pt-BR" dirty="0" smtClean="0"/>
              <a:t>foi de </a:t>
            </a:r>
            <a:r>
              <a:rPr lang="pt-BR" dirty="0"/>
              <a:t>5,7 óbitos/100mil habitantes.</a:t>
            </a:r>
          </a:p>
          <a:p>
            <a:r>
              <a:rPr lang="pt-BR" sz="2800" dirty="0"/>
              <a:t>No mundo, as taxas variam conforme local, sexo, faixa etária.</a:t>
            </a:r>
          </a:p>
          <a:p>
            <a:endParaRPr lang="pt-BR" sz="2800" dirty="0"/>
          </a:p>
          <a:p>
            <a:r>
              <a:rPr lang="pt-BR" sz="2800" dirty="0"/>
              <a:t>Em pacientes internados é 4 a 5 vezes maior que na população geral.</a:t>
            </a:r>
          </a:p>
          <a:p>
            <a:r>
              <a:rPr lang="pt-BR" sz="2800" dirty="0"/>
              <a:t>Problema de saúde pública</a:t>
            </a:r>
          </a:p>
          <a:p>
            <a:r>
              <a:rPr lang="pt-BR" sz="2800" dirty="0"/>
              <a:t>Estratégias de prevenção de suicídio devem ser direcionadas a populações vulneráveis.  </a:t>
            </a:r>
          </a:p>
          <a:p>
            <a:pPr marL="0" indent="0">
              <a:buNone/>
            </a:pP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12988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ln w="38100">
            <a:solidFill>
              <a:srgbClr val="0070C0"/>
            </a:solidFill>
          </a:ln>
        </p:spPr>
        <p:txBody>
          <a:bodyPr/>
          <a:lstStyle/>
          <a:p>
            <a:r>
              <a:rPr lang="pt-BR" sz="3600" dirty="0">
                <a:latin typeface="Calibri" panose="020F0502020204030204" pitchFamily="34" charset="0"/>
                <a:cs typeface="Calibri" panose="020F0502020204030204" pitchFamily="34" charset="0"/>
              </a:rPr>
              <a:t>Suicídio: </a:t>
            </a:r>
            <a:br>
              <a:rPr lang="pt-BR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3600" dirty="0">
                <a:latin typeface="Calibri" panose="020F0502020204030204" pitchFamily="34" charset="0"/>
                <a:cs typeface="Calibri" panose="020F0502020204030204" pitchFamily="34" charset="0"/>
              </a:rPr>
              <a:t>o que precisamos saber e como podemos ajudar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sz="2800" dirty="0"/>
          </a:p>
          <a:p>
            <a:endParaRPr lang="pt-BR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sz="2800" dirty="0"/>
              <a:t>44 a 45% das pessoas que cometeram suicídio tiveram algum contato com um profissional de saúde mental nos 30 dias anteriores ao ato suicida. 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Avaliação do risco suicida</a:t>
            </a:r>
            <a:endParaRPr lang="pt-BR" sz="2800" b="1" dirty="0">
              <a:solidFill>
                <a:srgbClr val="FF0000"/>
              </a:solidFill>
            </a:endParaRPr>
          </a:p>
          <a:p>
            <a:endParaRPr lang="pt-BR" sz="2800" dirty="0"/>
          </a:p>
          <a:p>
            <a:endParaRPr lang="pt-BR" sz="2800" dirty="0"/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77738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ln w="19050">
            <a:solidFill>
              <a:schemeClr val="accent3">
                <a:lumMod val="50000"/>
              </a:schemeClr>
            </a:solidFill>
          </a:ln>
        </p:spPr>
        <p:txBody>
          <a:bodyPr/>
          <a:lstStyle/>
          <a:p>
            <a:r>
              <a:rPr lang="pt-BR" sz="3200" dirty="0">
                <a:latin typeface="Calibri" panose="020F0502020204030204" pitchFamily="34" charset="0"/>
                <a:cs typeface="Calibri" panose="020F0502020204030204" pitchFamily="34" charset="0"/>
              </a:rPr>
              <a:t>Fatores de risco aumentado para suicídio 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sz="2800" dirty="0"/>
          </a:p>
          <a:p>
            <a:endParaRPr lang="pt-BR" sz="2800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0400850"/>
              </p:ext>
            </p:extLst>
          </p:nvPr>
        </p:nvGraphicFramePr>
        <p:xfrm>
          <a:off x="609600" y="1964602"/>
          <a:ext cx="10972800" cy="416156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347580">
                  <a:extLst>
                    <a:ext uri="{9D8B030D-6E8A-4147-A177-3AD203B41FA5}">
                      <a16:colId xmlns:a16="http://schemas.microsoft.com/office/drawing/2014/main" val="461589626"/>
                    </a:ext>
                  </a:extLst>
                </a:gridCol>
                <a:gridCol w="5625220">
                  <a:extLst>
                    <a:ext uri="{9D8B030D-6E8A-4147-A177-3AD203B41FA5}">
                      <a16:colId xmlns:a16="http://schemas.microsoft.com/office/drawing/2014/main" val="2379557265"/>
                    </a:ext>
                  </a:extLst>
                </a:gridCol>
              </a:tblGrid>
              <a:tr h="823927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solidFill>
                            <a:schemeClr val="tx1"/>
                          </a:solidFill>
                        </a:rPr>
                        <a:t>Sociodemográficas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solidFill>
                            <a:schemeClr val="tx1"/>
                          </a:solidFill>
                        </a:rPr>
                        <a:t>Saúde física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222589"/>
                  </a:ext>
                </a:extLst>
              </a:tr>
              <a:tr h="823927">
                <a:tc>
                  <a:txBody>
                    <a:bodyPr/>
                    <a:lstStyle/>
                    <a:p>
                      <a:pPr algn="l"/>
                      <a:r>
                        <a:rPr lang="pt-BR" sz="2000" dirty="0">
                          <a:solidFill>
                            <a:schemeClr val="tx1"/>
                          </a:solidFill>
                        </a:rPr>
                        <a:t>Sexo masculino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2000" dirty="0">
                          <a:solidFill>
                            <a:schemeClr val="tx1"/>
                          </a:solidFill>
                        </a:rPr>
                        <a:t>Doenças crônicas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564765"/>
                  </a:ext>
                </a:extLst>
              </a:tr>
              <a:tr h="8448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</a:rPr>
                        <a:t>Jovens (15 – 29 anos)</a:t>
                      </a:r>
                    </a:p>
                    <a:p>
                      <a:pPr algn="l"/>
                      <a:endParaRPr lang="pt-BR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2000" dirty="0">
                          <a:solidFill>
                            <a:schemeClr val="tx1"/>
                          </a:solidFill>
                        </a:rPr>
                        <a:t>Dor de difícil manejo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082018"/>
                  </a:ext>
                </a:extLst>
              </a:tr>
              <a:tr h="823927">
                <a:tc>
                  <a:txBody>
                    <a:bodyPr/>
                    <a:lstStyle/>
                    <a:p>
                      <a:pPr algn="l"/>
                      <a:r>
                        <a:rPr lang="pt-BR" sz="2000" dirty="0">
                          <a:solidFill>
                            <a:schemeClr val="tx1"/>
                          </a:solidFill>
                        </a:rPr>
                        <a:t>Solteiros, viúvos, divorciados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2000" dirty="0">
                          <a:solidFill>
                            <a:schemeClr val="tx1"/>
                          </a:solidFill>
                        </a:rPr>
                        <a:t>Doenças incapacitantes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7556522"/>
                  </a:ext>
                </a:extLst>
              </a:tr>
              <a:tr h="844891">
                <a:tc>
                  <a:txBody>
                    <a:bodyPr/>
                    <a:lstStyle/>
                    <a:p>
                      <a:pPr algn="l"/>
                      <a:r>
                        <a:rPr lang="pt-BR" sz="2000" dirty="0">
                          <a:solidFill>
                            <a:schemeClr val="tx1"/>
                          </a:solidFill>
                        </a:rPr>
                        <a:t>Grupos minoritários (étnicos, LGBTQ+, religiosos)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2000" dirty="0">
                          <a:solidFill>
                            <a:schemeClr val="tx1"/>
                          </a:solidFill>
                        </a:rPr>
                        <a:t>Mudança abrupta de condições de saúde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6703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462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19220"/>
            <a:ext cx="10972800" cy="953640"/>
          </a:xfrm>
          <a:ln w="19050">
            <a:solidFill>
              <a:schemeClr val="accent3">
                <a:lumMod val="50000"/>
              </a:schemeClr>
            </a:solidFill>
          </a:ln>
        </p:spPr>
        <p:txBody>
          <a:bodyPr/>
          <a:lstStyle/>
          <a:p>
            <a:r>
              <a:rPr lang="pt-BR" sz="3200" dirty="0">
                <a:latin typeface="Calibri" panose="020F0502020204030204" pitchFamily="34" charset="0"/>
                <a:cs typeface="Calibri" panose="020F0502020204030204" pitchFamily="34" charset="0"/>
              </a:rPr>
              <a:t>Fatores de risco aumentado para suicídio 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sz="2800" dirty="0"/>
          </a:p>
          <a:p>
            <a:endParaRPr lang="pt-BR" sz="2800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951935"/>
              </p:ext>
            </p:extLst>
          </p:nvPr>
        </p:nvGraphicFramePr>
        <p:xfrm>
          <a:off x="609600" y="1542473"/>
          <a:ext cx="10972800" cy="495561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461589626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2379557265"/>
                    </a:ext>
                  </a:extLst>
                </a:gridCol>
              </a:tblGrid>
              <a:tr h="719753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Psicossociais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Cognição/afetos e comportamentos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222589"/>
                  </a:ext>
                </a:extLst>
              </a:tr>
              <a:tr h="1058965">
                <a:tc>
                  <a:txBody>
                    <a:bodyPr/>
                    <a:lstStyle/>
                    <a:p>
                      <a:pPr algn="l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Violência familiar / doméstica</a:t>
                      </a:r>
                    </a:p>
                    <a:p>
                      <a:pPr algn="l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Desemprego / aposentadoria</a:t>
                      </a:r>
                    </a:p>
                    <a:p>
                      <a:pPr algn="l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Perda importante recente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Rigidez cognitiva</a:t>
                      </a:r>
                    </a:p>
                    <a:p>
                      <a:pPr algn="l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Estratégias</a:t>
                      </a:r>
                      <a:r>
                        <a:rPr lang="pt-BR" sz="1800" baseline="0" dirty="0">
                          <a:solidFill>
                            <a:schemeClr val="tx1"/>
                          </a:solidFill>
                        </a:rPr>
                        <a:t> de </a:t>
                      </a:r>
                      <a:r>
                        <a:rPr lang="pt-BR" sz="1800" i="1" baseline="0" dirty="0" err="1">
                          <a:solidFill>
                            <a:schemeClr val="tx1"/>
                          </a:solidFill>
                        </a:rPr>
                        <a:t>coping</a:t>
                      </a:r>
                      <a:r>
                        <a:rPr lang="pt-BR" sz="1800" baseline="0" dirty="0">
                          <a:solidFill>
                            <a:schemeClr val="tx1"/>
                          </a:solidFill>
                        </a:rPr>
                        <a:t> desadaptativas</a:t>
                      </a:r>
                    </a:p>
                    <a:p>
                      <a:pPr algn="l"/>
                      <a:r>
                        <a:rPr lang="pt-BR" sz="1800" baseline="0" dirty="0">
                          <a:solidFill>
                            <a:schemeClr val="tx1"/>
                          </a:solidFill>
                        </a:rPr>
                        <a:t>Pensamentos dicotômicos 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564765"/>
                  </a:ext>
                </a:extLst>
              </a:tr>
              <a:tr h="1058965">
                <a:tc>
                  <a:txBody>
                    <a:bodyPr/>
                    <a:lstStyle/>
                    <a:p>
                      <a:pPr algn="l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Termino de relacionamento</a:t>
                      </a:r>
                      <a:r>
                        <a:rPr lang="pt-BR" sz="1800" baseline="0" dirty="0">
                          <a:solidFill>
                            <a:schemeClr val="tx1"/>
                          </a:solidFill>
                        </a:rPr>
                        <a:t> recente</a:t>
                      </a:r>
                    </a:p>
                    <a:p>
                      <a:pPr algn="l"/>
                      <a:r>
                        <a:rPr lang="pt-BR" sz="1800" baseline="0" dirty="0">
                          <a:solidFill>
                            <a:schemeClr val="tx1"/>
                          </a:solidFill>
                        </a:rPr>
                        <a:t>Isolamento social</a:t>
                      </a:r>
                    </a:p>
                    <a:p>
                      <a:pPr algn="l"/>
                      <a:r>
                        <a:rPr lang="pt-BR" sz="1800" baseline="0" dirty="0">
                          <a:solidFill>
                            <a:schemeClr val="tx1"/>
                          </a:solidFill>
                        </a:rPr>
                        <a:t>Situação de vulnerabilidade social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Baixa autoestima</a:t>
                      </a:r>
                    </a:p>
                    <a:p>
                      <a:pPr algn="l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Dificuldade em buscar ajuda</a:t>
                      </a:r>
                    </a:p>
                    <a:p>
                      <a:pPr algn="l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Impulsividade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082018"/>
                  </a:ext>
                </a:extLst>
              </a:tr>
              <a:tr h="1379864">
                <a:tc>
                  <a:txBody>
                    <a:bodyPr/>
                    <a:lstStyle/>
                    <a:p>
                      <a:pPr algn="l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Trauma ou abuso físico / sexual</a:t>
                      </a:r>
                    </a:p>
                    <a:p>
                      <a:pPr algn="l"/>
                      <a:r>
                        <a:rPr lang="pt-BR" sz="1800" i="1" dirty="0">
                          <a:solidFill>
                            <a:schemeClr val="tx1"/>
                          </a:solidFill>
                        </a:rPr>
                        <a:t>Bullying</a:t>
                      </a:r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 / Discriminação</a:t>
                      </a:r>
                    </a:p>
                    <a:p>
                      <a:pPr algn="l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Exposição a situação de desastre, guerra e conflitos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dirty="0">
                          <a:solidFill>
                            <a:srgbClr val="FF0000"/>
                          </a:solidFill>
                        </a:rPr>
                        <a:t>Ideação ou pensamento suicidas</a:t>
                      </a:r>
                    </a:p>
                    <a:p>
                      <a:pPr algn="l"/>
                      <a:r>
                        <a:rPr lang="pt-BR" sz="1800" dirty="0">
                          <a:solidFill>
                            <a:srgbClr val="FF0000"/>
                          </a:solidFill>
                        </a:rPr>
                        <a:t>Desesperança</a:t>
                      </a:r>
                    </a:p>
                    <a:p>
                      <a:pPr algn="l"/>
                      <a:r>
                        <a:rPr lang="pt-BR" sz="1800" dirty="0">
                          <a:solidFill>
                            <a:srgbClr val="FF0000"/>
                          </a:solidFill>
                        </a:rPr>
                        <a:t>Sensação de desamparo</a:t>
                      </a:r>
                    </a:p>
                    <a:p>
                      <a:pPr algn="l"/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7556522"/>
                  </a:ext>
                </a:extLst>
              </a:tr>
              <a:tr h="738067">
                <a:tc>
                  <a:txBody>
                    <a:bodyPr/>
                    <a:lstStyle/>
                    <a:p>
                      <a:pPr algn="l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Falta de suporte social</a:t>
                      </a:r>
                    </a:p>
                    <a:p>
                      <a:pPr algn="l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Mudança abrupta de condição social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Desespero</a:t>
                      </a:r>
                    </a:p>
                    <a:p>
                      <a:pPr algn="l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Dor psíquica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6703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110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063F9E-A121-91DC-4D64-EC727CDCB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Declaração de Conflito de Interesse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0DE97C6-9444-B761-5D9F-55D80A2AE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 defTabSz="257163">
              <a:spcAft>
                <a:spcPts val="339"/>
              </a:spcAft>
              <a:buClr>
                <a:srgbClr val="B40B01"/>
              </a:buClr>
              <a:buNone/>
              <a:defRPr/>
            </a:pPr>
            <a:endParaRPr lang="pt-BR" altLang="pt-BR" sz="2000" dirty="0">
              <a:latin typeface="+mj-lt"/>
              <a:cs typeface="Arial"/>
            </a:endParaRPr>
          </a:p>
          <a:p>
            <a:pPr marL="0" indent="0" algn="ctr" defTabSz="257163">
              <a:spcAft>
                <a:spcPts val="339"/>
              </a:spcAft>
              <a:buClr>
                <a:srgbClr val="B40B01"/>
              </a:buClr>
              <a:buNone/>
              <a:defRPr/>
            </a:pPr>
            <a:r>
              <a:rPr lang="pt-BR" altLang="pt-BR" sz="2000" dirty="0">
                <a:latin typeface="+mj-lt"/>
                <a:cs typeface="Arial"/>
              </a:rPr>
              <a:t>De acordo com a Norma 1595/2000 do Conselho Federal de Medicina e a Resolução RDC 96/2008 da Agência de Vigilância Sanitária declaro que: </a:t>
            </a:r>
          </a:p>
          <a:p>
            <a:pPr marL="0" indent="0" algn="ctr" defTabSz="257163">
              <a:spcAft>
                <a:spcPts val="339"/>
              </a:spcAft>
              <a:buClr>
                <a:srgbClr val="B40B01"/>
              </a:buClr>
              <a:buNone/>
              <a:defRPr/>
            </a:pPr>
            <a:endParaRPr lang="pt-BR" sz="2000" i="1" dirty="0">
              <a:latin typeface="+mj-lt"/>
            </a:endParaRPr>
          </a:p>
          <a:p>
            <a:pPr marL="0" indent="0" algn="ctr" defTabSz="257163">
              <a:spcAft>
                <a:spcPts val="339"/>
              </a:spcAft>
              <a:buClr>
                <a:srgbClr val="B40B01"/>
              </a:buClr>
              <a:buNone/>
              <a:defRPr/>
            </a:pPr>
            <a:r>
              <a:rPr lang="pt-BR" sz="2000" i="1" dirty="0">
                <a:latin typeface="+mj-lt"/>
              </a:rPr>
              <a:t>“A apresentação a seguir </a:t>
            </a:r>
            <a:r>
              <a:rPr lang="pt-BR" sz="2000" b="1" i="1" dirty="0">
                <a:latin typeface="+mj-lt"/>
              </a:rPr>
              <a:t>é de minha exclusiva autoria e responsabilidade, </a:t>
            </a:r>
            <a:r>
              <a:rPr lang="pt-BR" sz="2000" i="1" dirty="0">
                <a:latin typeface="+mj-lt"/>
              </a:rPr>
              <a:t>toda e qualquer imagem, texto e/ou conteúdo que não sejam de minha autoria estão adequadamente referenciados. </a:t>
            </a:r>
          </a:p>
          <a:p>
            <a:pPr marL="0" indent="0" algn="ctr" defTabSz="257163">
              <a:spcAft>
                <a:spcPts val="339"/>
              </a:spcAft>
              <a:buClr>
                <a:srgbClr val="B40B01"/>
              </a:buClr>
              <a:buNone/>
              <a:defRPr/>
            </a:pPr>
            <a:r>
              <a:rPr lang="pt-BR" sz="2000" i="1" dirty="0">
                <a:latin typeface="+mj-lt"/>
              </a:rPr>
              <a:t>A presente contratação não exerce influência ou prejudica a minha independência no que se refere ao exercício de minhas atividades profissionais.”</a:t>
            </a:r>
            <a:endParaRPr lang="pt-BR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2218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ln w="19050">
            <a:solidFill>
              <a:schemeClr val="accent3">
                <a:lumMod val="50000"/>
              </a:schemeClr>
            </a:solidFill>
          </a:ln>
        </p:spPr>
        <p:txBody>
          <a:bodyPr/>
          <a:lstStyle/>
          <a:p>
            <a:r>
              <a:rPr lang="pt-BR" sz="3200" dirty="0">
                <a:latin typeface="Calibri" panose="020F0502020204030204" pitchFamily="34" charset="0"/>
                <a:cs typeface="Calibri" panose="020F0502020204030204" pitchFamily="34" charset="0"/>
              </a:rPr>
              <a:t>Fatores de risco aumentado para suicídio 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sz="2800" dirty="0"/>
          </a:p>
          <a:p>
            <a:endParaRPr lang="pt-BR" sz="2800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96742"/>
              </p:ext>
            </p:extLst>
          </p:nvPr>
        </p:nvGraphicFramePr>
        <p:xfrm>
          <a:off x="609599" y="1818792"/>
          <a:ext cx="10972800" cy="438283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461589626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2379557265"/>
                    </a:ext>
                  </a:extLst>
                </a:gridCol>
              </a:tblGrid>
              <a:tr h="76372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Psiquiátricos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Outros fatores importantes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222589"/>
                  </a:ext>
                </a:extLst>
              </a:tr>
              <a:tr h="763720"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>
                          <a:solidFill>
                            <a:schemeClr val="tx1"/>
                          </a:solidFill>
                        </a:rPr>
                        <a:t>Histórico de tentativas de suicídio e autoagressão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>
                          <a:solidFill>
                            <a:schemeClr val="tx1"/>
                          </a:solidFill>
                        </a:rPr>
                        <a:t>Acesso a meios letais</a:t>
                      </a:r>
                    </a:p>
                    <a:p>
                      <a:pPr algn="l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Falta de adesão ao tratamento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564765"/>
                  </a:ext>
                </a:extLst>
              </a:tr>
              <a:tr h="763720">
                <a:tc>
                  <a:txBody>
                    <a:bodyPr/>
                    <a:lstStyle/>
                    <a:p>
                      <a:pPr algn="l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Transtornos de Humor (TB e TDM)</a:t>
                      </a:r>
                    </a:p>
                    <a:p>
                      <a:pPr algn="l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Abuso de substâncias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Relação terapêutica frágil </a:t>
                      </a:r>
                    </a:p>
                    <a:p>
                      <a:pPr algn="l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Efeitos adversos</a:t>
                      </a:r>
                      <a:r>
                        <a:rPr lang="pt-BR" sz="1800" baseline="0" dirty="0">
                          <a:solidFill>
                            <a:schemeClr val="tx1"/>
                          </a:solidFill>
                        </a:rPr>
                        <a:t> dos medicamentos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082018"/>
                  </a:ext>
                </a:extLst>
              </a:tr>
              <a:tr h="763720">
                <a:tc>
                  <a:txBody>
                    <a:bodyPr/>
                    <a:lstStyle/>
                    <a:p>
                      <a:pPr algn="l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T.</a:t>
                      </a:r>
                      <a:r>
                        <a:rPr lang="pt-BR" sz="1800" baseline="0" dirty="0">
                          <a:solidFill>
                            <a:schemeClr val="tx1"/>
                          </a:solidFill>
                        </a:rPr>
                        <a:t> De personalidade (principalmente Borderline)</a:t>
                      </a:r>
                    </a:p>
                    <a:p>
                      <a:pPr algn="l"/>
                      <a:r>
                        <a:rPr lang="pt-BR" sz="1800" baseline="0" dirty="0">
                          <a:solidFill>
                            <a:schemeClr val="tx1"/>
                          </a:solidFill>
                        </a:rPr>
                        <a:t>Esquizofrenia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chemeClr val="tx1"/>
                          </a:solidFill>
                        </a:rPr>
                        <a:t>Fatores ambientais 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7556522"/>
                  </a:ext>
                </a:extLst>
              </a:tr>
              <a:tr h="1327953">
                <a:tc>
                  <a:txBody>
                    <a:bodyPr/>
                    <a:lstStyle/>
                    <a:p>
                      <a:pPr algn="l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Comorbidade Psiquiátrica</a:t>
                      </a:r>
                    </a:p>
                    <a:p>
                      <a:pPr algn="l"/>
                      <a:r>
                        <a:rPr lang="pt-BR" sz="1800" dirty="0">
                          <a:solidFill>
                            <a:schemeClr val="tx1"/>
                          </a:solidFill>
                        </a:rPr>
                        <a:t>Histórico Familiar de T. Mental e/ou de suicídio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>
                          <a:solidFill>
                            <a:schemeClr val="tx1"/>
                          </a:solidFill>
                        </a:rPr>
                        <a:t>Janelas</a:t>
                      </a:r>
                      <a:r>
                        <a:rPr lang="pt-BR" sz="1800" b="1" baseline="0" dirty="0">
                          <a:solidFill>
                            <a:schemeClr val="tx1"/>
                          </a:solidFill>
                        </a:rPr>
                        <a:t> em andares elevados e sem proteção</a:t>
                      </a:r>
                    </a:p>
                    <a:p>
                      <a:pPr algn="l"/>
                      <a:r>
                        <a:rPr lang="pt-BR" sz="1800" baseline="0" dirty="0">
                          <a:solidFill>
                            <a:schemeClr val="tx1"/>
                          </a:solidFill>
                        </a:rPr>
                        <a:t>Falta de preparo ou atenção da equipe</a:t>
                      </a:r>
                    </a:p>
                    <a:p>
                      <a:pPr algn="l"/>
                      <a:r>
                        <a:rPr lang="pt-BR" sz="1800" b="1" baseline="0" dirty="0">
                          <a:solidFill>
                            <a:schemeClr val="tx1"/>
                          </a:solidFill>
                        </a:rPr>
                        <a:t>Banheiros com trancas</a:t>
                      </a:r>
                    </a:p>
                    <a:p>
                      <a:pPr algn="l"/>
                      <a:r>
                        <a:rPr lang="pt-BR" sz="1800" b="1" baseline="0" dirty="0">
                          <a:solidFill>
                            <a:schemeClr val="tx1"/>
                          </a:solidFill>
                        </a:rPr>
                        <a:t>Acesso a medicações e a instrumentos perfurantes</a:t>
                      </a:r>
                      <a:endParaRPr lang="pt-BR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6703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522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ln w="38100">
            <a:solidFill>
              <a:srgbClr val="0066FF"/>
            </a:solidFill>
          </a:ln>
        </p:spPr>
        <p:txBody>
          <a:bodyPr/>
          <a:lstStyle/>
          <a:p>
            <a:r>
              <a:rPr lang="pt-BR" sz="3600" dirty="0"/>
              <a:t>Principais fatores de proteção para suicídio 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513711"/>
              </p:ext>
            </p:extLst>
          </p:nvPr>
        </p:nvGraphicFramePr>
        <p:xfrm>
          <a:off x="609600" y="1901920"/>
          <a:ext cx="10972800" cy="4157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72800">
                  <a:extLst>
                    <a:ext uri="{9D8B030D-6E8A-4147-A177-3AD203B41FA5}">
                      <a16:colId xmlns:a16="http://schemas.microsoft.com/office/drawing/2014/main" val="1037470853"/>
                    </a:ext>
                  </a:extLst>
                </a:gridCol>
              </a:tblGrid>
              <a:tr h="831427">
                <a:tc>
                  <a:txBody>
                    <a:bodyPr/>
                    <a:lstStyle/>
                    <a:p>
                      <a:r>
                        <a:rPr lang="pt-BR" sz="2400" b="0" dirty="0">
                          <a:solidFill>
                            <a:schemeClr val="tx1"/>
                          </a:solidFill>
                        </a:rPr>
                        <a:t>Relações fortes e saudáveis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435748"/>
                  </a:ext>
                </a:extLst>
              </a:tr>
              <a:tr h="831427">
                <a:tc>
                  <a:txBody>
                    <a:bodyPr/>
                    <a:lstStyle/>
                    <a:p>
                      <a:r>
                        <a:rPr lang="pt-BR" sz="2400" b="0" dirty="0">
                          <a:solidFill>
                            <a:schemeClr val="tx1"/>
                          </a:solidFill>
                        </a:rPr>
                        <a:t>Religiosidade / espiritualidade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6681820"/>
                  </a:ext>
                </a:extLst>
              </a:tr>
              <a:tr h="831427">
                <a:tc>
                  <a:txBody>
                    <a:bodyPr/>
                    <a:lstStyle/>
                    <a:p>
                      <a:r>
                        <a:rPr lang="pt-BR" sz="2400" b="0" dirty="0">
                          <a:solidFill>
                            <a:schemeClr val="tx1"/>
                          </a:solidFill>
                        </a:rPr>
                        <a:t>Resiliência</a:t>
                      </a:r>
                      <a:r>
                        <a:rPr lang="pt-BR" sz="2400" b="0" baseline="0" dirty="0">
                          <a:solidFill>
                            <a:schemeClr val="tx1"/>
                          </a:solidFill>
                        </a:rPr>
                        <a:t> / estratégias adaptativas de </a:t>
                      </a:r>
                      <a:r>
                        <a:rPr lang="pt-BR" sz="2400" b="0" i="1" baseline="0" dirty="0" err="1">
                          <a:solidFill>
                            <a:schemeClr val="tx1"/>
                          </a:solidFill>
                        </a:rPr>
                        <a:t>coping</a:t>
                      </a:r>
                      <a:endParaRPr lang="pt-BR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711735"/>
                  </a:ext>
                </a:extLst>
              </a:tr>
              <a:tr h="831427">
                <a:tc>
                  <a:txBody>
                    <a:bodyPr/>
                    <a:lstStyle/>
                    <a:p>
                      <a:r>
                        <a:rPr lang="pt-BR" sz="2400" b="0" dirty="0">
                          <a:solidFill>
                            <a:schemeClr val="tx1"/>
                          </a:solidFill>
                        </a:rPr>
                        <a:t>Estabilidade emocional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6089208"/>
                  </a:ext>
                </a:extLst>
              </a:tr>
              <a:tr h="831427">
                <a:tc>
                  <a:txBody>
                    <a:bodyPr/>
                    <a:lstStyle/>
                    <a:p>
                      <a:r>
                        <a:rPr lang="pt-BR" sz="2400" b="0" dirty="0">
                          <a:solidFill>
                            <a:schemeClr val="tx1"/>
                          </a:solidFill>
                        </a:rPr>
                        <a:t>Capacidade de buscar ajuda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17855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154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ln w="38100">
            <a:solidFill>
              <a:srgbClr val="0066FF"/>
            </a:solidFill>
          </a:ln>
        </p:spPr>
        <p:txBody>
          <a:bodyPr/>
          <a:lstStyle/>
          <a:p>
            <a:r>
              <a:rPr lang="pt-BR" sz="3600" dirty="0"/>
              <a:t>Principais fatores de proteção para suicídio 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317456"/>
              </p:ext>
            </p:extLst>
          </p:nvPr>
        </p:nvGraphicFramePr>
        <p:xfrm>
          <a:off x="609600" y="1985050"/>
          <a:ext cx="10972800" cy="4249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72800">
                  <a:extLst>
                    <a:ext uri="{9D8B030D-6E8A-4147-A177-3AD203B41FA5}">
                      <a16:colId xmlns:a16="http://schemas.microsoft.com/office/drawing/2014/main" val="1037470853"/>
                    </a:ext>
                  </a:extLst>
                </a:gridCol>
              </a:tblGrid>
              <a:tr h="708250">
                <a:tc>
                  <a:txBody>
                    <a:bodyPr/>
                    <a:lstStyle/>
                    <a:p>
                      <a:r>
                        <a:rPr lang="pt-BR" sz="2400" b="0" dirty="0">
                          <a:solidFill>
                            <a:schemeClr val="tx1"/>
                          </a:solidFill>
                        </a:rPr>
                        <a:t>Estilo de vida saudável</a:t>
                      </a:r>
                      <a:r>
                        <a:rPr lang="pt-BR" sz="2400" b="0" baseline="0" dirty="0">
                          <a:solidFill>
                            <a:schemeClr val="tx1"/>
                          </a:solidFill>
                        </a:rPr>
                        <a:t> (exercício físico, alimentação saudável, sono reparador)</a:t>
                      </a:r>
                      <a:endParaRPr lang="pt-BR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394330"/>
                  </a:ext>
                </a:extLst>
              </a:tr>
              <a:tr h="708250">
                <a:tc>
                  <a:txBody>
                    <a:bodyPr/>
                    <a:lstStyle/>
                    <a:p>
                      <a:r>
                        <a:rPr lang="pt-BR" sz="2400" b="0" dirty="0">
                          <a:solidFill>
                            <a:schemeClr val="tx1"/>
                          </a:solidFill>
                        </a:rPr>
                        <a:t>Relação terapêutica positiva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87071"/>
                  </a:ext>
                </a:extLst>
              </a:tr>
              <a:tr h="708250">
                <a:tc>
                  <a:txBody>
                    <a:bodyPr/>
                    <a:lstStyle/>
                    <a:p>
                      <a:r>
                        <a:rPr lang="pt-BR" sz="2400" b="0" dirty="0">
                          <a:solidFill>
                            <a:schemeClr val="tx1"/>
                          </a:solidFill>
                        </a:rPr>
                        <a:t>Estar empregado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431060"/>
                  </a:ext>
                </a:extLst>
              </a:tr>
              <a:tr h="708250">
                <a:tc>
                  <a:txBody>
                    <a:bodyPr/>
                    <a:lstStyle/>
                    <a:p>
                      <a:r>
                        <a:rPr lang="pt-BR" sz="2400" b="0" dirty="0">
                          <a:solidFill>
                            <a:schemeClr val="tx1"/>
                          </a:solidFill>
                        </a:rPr>
                        <a:t>Presença</a:t>
                      </a:r>
                      <a:r>
                        <a:rPr lang="pt-BR" sz="2400" b="0" baseline="0" dirty="0">
                          <a:solidFill>
                            <a:schemeClr val="tx1"/>
                          </a:solidFill>
                        </a:rPr>
                        <a:t> de criança na família</a:t>
                      </a:r>
                      <a:endParaRPr lang="pt-BR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1698449"/>
                  </a:ext>
                </a:extLst>
              </a:tr>
              <a:tr h="708250">
                <a:tc>
                  <a:txBody>
                    <a:bodyPr/>
                    <a:lstStyle/>
                    <a:p>
                      <a:r>
                        <a:rPr lang="pt-BR" sz="2400" b="0" dirty="0">
                          <a:solidFill>
                            <a:schemeClr val="tx1"/>
                          </a:solidFill>
                        </a:rPr>
                        <a:t>Gravidez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2680039"/>
                  </a:ext>
                </a:extLst>
              </a:tr>
              <a:tr h="708250">
                <a:tc>
                  <a:txBody>
                    <a:bodyPr/>
                    <a:lstStyle/>
                    <a:p>
                      <a:r>
                        <a:rPr lang="pt-BR" sz="2400" b="0" dirty="0">
                          <a:solidFill>
                            <a:schemeClr val="tx1"/>
                          </a:solidFill>
                        </a:rPr>
                        <a:t>Ausência de Transtorno Mental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181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16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8" y="1"/>
            <a:ext cx="2859089" cy="363427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788" y="2447636"/>
            <a:ext cx="4538496" cy="363427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0145" y="0"/>
            <a:ext cx="3733923" cy="363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5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65752" y="670967"/>
            <a:ext cx="352395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Espaço Reservado para Conteúdo 3" descr="Imagem Manual de cuidadores 20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74965" y="51419"/>
            <a:ext cx="1323999" cy="1968996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7680176" y="4415383"/>
            <a:ext cx="2232248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pt-BR" sz="1200" b="1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8289776" y="166911"/>
            <a:ext cx="2093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>
                <a:solidFill>
                  <a:srgbClr val="FF0000"/>
                </a:solidFill>
              </a:rPr>
              <a:t>www.progruda.com</a:t>
            </a:r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6593957" y="3586768"/>
            <a:ext cx="20935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b="1" u="sng" dirty="0">
                <a:solidFill>
                  <a:srgbClr val="002060"/>
                </a:solidFill>
              </a:rPr>
              <a:t>www.progruda.com</a:t>
            </a:r>
            <a:endParaRPr lang="pt-BR" dirty="0">
              <a:solidFill>
                <a:srgbClr val="002060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6456040" y="4077072"/>
            <a:ext cx="237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r>
              <a:rPr lang="pt-BR" b="1" dirty="0">
                <a:solidFill>
                  <a:srgbClr val="003399"/>
                </a:solidFill>
              </a:rPr>
              <a:t> </a:t>
            </a:r>
            <a:endParaRPr lang="pt-BR" dirty="0"/>
          </a:p>
        </p:txBody>
      </p:sp>
      <p:pic>
        <p:nvPicPr>
          <p:cNvPr id="108545" name="Picture 1" descr="C:\Users\Gruda1\Desktop\Available_on_the_App_Store_bla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78394" y="4019340"/>
            <a:ext cx="1233487" cy="366713"/>
          </a:xfrm>
          <a:prstGeom prst="rect">
            <a:avLst/>
          </a:prstGeom>
          <a:noFill/>
        </p:spPr>
      </p:pic>
      <p:pic>
        <p:nvPicPr>
          <p:cNvPr id="108546" name="Picture 2" descr="C:\Users\Gruda1\Desktop\logo google-play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22409" y="4595403"/>
            <a:ext cx="1008112" cy="756084"/>
          </a:xfrm>
          <a:prstGeom prst="rect">
            <a:avLst/>
          </a:prstGeom>
          <a:noFill/>
        </p:spPr>
      </p:pic>
      <p:pic>
        <p:nvPicPr>
          <p:cNvPr id="108547" name="Picture 3" descr="C:\Users\Gruda1\Desktop\securedownloa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45376" y="3911327"/>
            <a:ext cx="1219200" cy="1289050"/>
          </a:xfrm>
          <a:prstGeom prst="rect">
            <a:avLst/>
          </a:prstGeom>
          <a:noFill/>
        </p:spPr>
      </p:pic>
      <p:pic>
        <p:nvPicPr>
          <p:cNvPr id="81922" name="Picture 2" descr="C:\Users\Gruda1\Pictures\slides (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60166" y="0"/>
            <a:ext cx="1414799" cy="2054246"/>
          </a:xfrm>
          <a:prstGeom prst="rect">
            <a:avLst/>
          </a:prstGeom>
          <a:noFill/>
        </p:spPr>
      </p:pic>
      <p:sp>
        <p:nvSpPr>
          <p:cNvPr id="18" name="Seta para a direita 17"/>
          <p:cNvSpPr/>
          <p:nvPr/>
        </p:nvSpPr>
        <p:spPr>
          <a:xfrm>
            <a:off x="6671320" y="3911327"/>
            <a:ext cx="2016224" cy="1512168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003399"/>
                </a:solidFill>
              </a:rPr>
              <a:t>Aplicativo</a:t>
            </a:r>
          </a:p>
          <a:p>
            <a:pPr algn="ctr"/>
            <a:r>
              <a:rPr lang="pt-BR" b="1" dirty="0">
                <a:solidFill>
                  <a:srgbClr val="003399"/>
                </a:solidFill>
              </a:rPr>
              <a:t>GRUDA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1929" y="34198"/>
            <a:ext cx="1528237" cy="2020048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069" y="2064075"/>
            <a:ext cx="3672411" cy="42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2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4768" y="451592"/>
            <a:ext cx="2329008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704" name="Imagem 4" descr="IPQ_PROGRUD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3186" y="139892"/>
            <a:ext cx="1558726" cy="1372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7" name="CaixaDeTexto 12"/>
          <p:cNvSpPr txBox="1">
            <a:spLocks noChangeArrowheads="1"/>
          </p:cNvSpPr>
          <p:nvPr/>
        </p:nvSpPr>
        <p:spPr bwMode="auto">
          <a:xfrm>
            <a:off x="6747781" y="5934670"/>
            <a:ext cx="411465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00FF"/>
                </a:solidFill>
                <a:hlinkClick r:id="rId5"/>
              </a:rPr>
              <a:t>ricardoalbertomoreno@gmail.com</a:t>
            </a:r>
            <a:r>
              <a:rPr lang="pt-BR" b="1" dirty="0">
                <a:solidFill>
                  <a:srgbClr val="0000FF"/>
                </a:solidFill>
              </a:rPr>
              <a:t> </a:t>
            </a:r>
            <a:endParaRPr lang="pt-BR" b="1" dirty="0" smtClean="0">
              <a:solidFill>
                <a:srgbClr val="0000FF"/>
              </a:solidFill>
            </a:endParaRPr>
          </a:p>
          <a:p>
            <a:r>
              <a:rPr lang="pt-BR" i="1" dirty="0">
                <a:hlinkClick r:id="rId6"/>
              </a:rPr>
              <a:t>http://lattes.cnpq.br/2449301663034852</a:t>
            </a:r>
            <a:r>
              <a:rPr lang="pt-BR" i="1" dirty="0"/>
              <a:t> </a:t>
            </a:r>
            <a:endParaRPr lang="pt-BR" alt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475" y="2291801"/>
            <a:ext cx="4048198" cy="3108873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323975" y="4648200"/>
            <a:ext cx="2095500" cy="5810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>
                <a:solidFill>
                  <a:srgbClr val="0066FF"/>
                </a:solidFill>
              </a:rPr>
              <a:t>Podcast</a:t>
            </a:r>
            <a:r>
              <a:rPr lang="pt-BR" dirty="0">
                <a:solidFill>
                  <a:srgbClr val="0066FF"/>
                </a:solidFill>
              </a:rPr>
              <a:t>  - GRUDA</a:t>
            </a:r>
          </a:p>
          <a:p>
            <a:pPr algn="ctr"/>
            <a:r>
              <a:rPr lang="pt-BR" dirty="0" err="1">
                <a:solidFill>
                  <a:srgbClr val="0066FF"/>
                </a:solidFill>
              </a:rPr>
              <a:t>Youtube</a:t>
            </a:r>
            <a:r>
              <a:rPr lang="pt-BR" dirty="0">
                <a:solidFill>
                  <a:srgbClr val="0066FF"/>
                </a:solidFill>
              </a:rPr>
              <a:t>: </a:t>
            </a:r>
            <a:r>
              <a:rPr lang="pt-BR" dirty="0" err="1">
                <a:solidFill>
                  <a:srgbClr val="0066FF"/>
                </a:solidFill>
              </a:rPr>
              <a:t>grudaipq</a:t>
            </a:r>
            <a:endParaRPr lang="pt-BR" dirty="0">
              <a:solidFill>
                <a:srgbClr val="0066FF"/>
              </a:solidFill>
            </a:endParaRPr>
          </a:p>
        </p:txBody>
      </p:sp>
      <p:sp>
        <p:nvSpPr>
          <p:cNvPr id="6" name="AutoShape 2" descr="LIVE 2022 folder 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2076" y="1821867"/>
            <a:ext cx="6829836" cy="39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9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000" dirty="0"/>
              <a:t>Objetivos acadêmicos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b="1" dirty="0">
                <a:latin typeface="+mj-lt"/>
              </a:rPr>
              <a:t>Distinção entre tristeza normal e depressão doença</a:t>
            </a:r>
          </a:p>
          <a:p>
            <a:pPr marL="457200" lvl="1" indent="0">
              <a:buNone/>
            </a:pPr>
            <a:r>
              <a:rPr lang="pt-BR" b="1" dirty="0">
                <a:latin typeface="+mj-lt"/>
              </a:rPr>
              <a:t>Luto e depressão</a:t>
            </a:r>
          </a:p>
          <a:p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Características clinicas da depressão</a:t>
            </a:r>
          </a:p>
          <a:p>
            <a:pPr marL="457200" lvl="1" indent="0">
              <a:buNone/>
            </a:pP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Relato de famosos que tiveram depressão </a:t>
            </a:r>
          </a:p>
          <a:p>
            <a:pPr marL="457200" lvl="1" indent="0">
              <a:buNone/>
            </a:pP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O diagnóstico de depressão</a:t>
            </a:r>
          </a:p>
          <a:p>
            <a:pPr marL="457200" lvl="1" indent="0">
              <a:buNone/>
            </a:pP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Formas clinicas de apresentação da depressão</a:t>
            </a:r>
          </a:p>
          <a:p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Causas da depressão</a:t>
            </a:r>
          </a:p>
          <a:p>
            <a:pPr marL="457200" lvl="1" indent="0">
              <a:buNone/>
            </a:pP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Prevenção da Ocorrência e Recorrência da Depressão </a:t>
            </a:r>
          </a:p>
          <a:p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Identificando o risco de Suicídio e como podemos ajudar</a:t>
            </a:r>
          </a:p>
          <a:p>
            <a:pPr marL="0" indent="0">
              <a:buNone/>
            </a:pPr>
            <a:endParaRPr lang="pt-BR" sz="2400" dirty="0">
              <a:latin typeface="+mj-lt"/>
            </a:endParaRPr>
          </a:p>
          <a:p>
            <a:endParaRPr lang="pt-BR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1721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Porque é importante falar de Depressão </a:t>
            </a:r>
          </a:p>
        </p:txBody>
      </p:sp>
      <p:sp>
        <p:nvSpPr>
          <p:cNvPr id="5" name="Retângulo 4"/>
          <p:cNvSpPr/>
          <p:nvPr/>
        </p:nvSpPr>
        <p:spPr>
          <a:xfrm>
            <a:off x="1056443" y="1571348"/>
            <a:ext cx="10076155" cy="16157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2">
                    <a:lumMod val="50000"/>
                  </a:schemeClr>
                </a:solidFill>
              </a:rPr>
              <a:t>Um terço da população geral desenvolverá algum Transtorno Mental durante a vida.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2">
                    <a:lumMod val="50000"/>
                  </a:schemeClr>
                </a:solidFill>
              </a:rPr>
              <a:t>25% serão acometidos por algum Transtorno de Humor (T. Depressivo ou T. Bipolar)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2">
                    <a:lumMod val="50000"/>
                  </a:schemeClr>
                </a:solidFill>
              </a:rPr>
              <a:t>Prevalência ao longo da vida de Depressão na população geral varia entre 13,2 e 17%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2">
                    <a:lumMod val="50000"/>
                  </a:schemeClr>
                </a:solidFill>
              </a:rPr>
              <a:t>A perda de vida saudável aparentemente aumentou na pandemia da COVID-19*</a:t>
            </a:r>
          </a:p>
        </p:txBody>
      </p:sp>
      <p:sp>
        <p:nvSpPr>
          <p:cNvPr id="6" name="Retângulo 5"/>
          <p:cNvSpPr/>
          <p:nvPr/>
        </p:nvSpPr>
        <p:spPr>
          <a:xfrm>
            <a:off x="971550" y="3429000"/>
            <a:ext cx="7211186" cy="16423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dirty="0">
                <a:solidFill>
                  <a:schemeClr val="tx2">
                    <a:lumMod val="50000"/>
                  </a:schemeClr>
                </a:solidFill>
              </a:rPr>
              <a:t>Depressão:</a:t>
            </a:r>
          </a:p>
          <a:p>
            <a:pPr lvl="1"/>
            <a:r>
              <a:rPr lang="pt-BR" sz="2000" dirty="0">
                <a:solidFill>
                  <a:schemeClr val="tx2">
                    <a:lumMod val="50000"/>
                  </a:schemeClr>
                </a:solidFill>
              </a:rPr>
              <a:t>Idade de início por volta dos 24 anos</a:t>
            </a:r>
          </a:p>
          <a:p>
            <a:pPr lvl="1"/>
            <a:r>
              <a:rPr lang="pt-BR" sz="2000" dirty="0">
                <a:solidFill>
                  <a:schemeClr val="tx2">
                    <a:lumMod val="50000"/>
                  </a:schemeClr>
                </a:solidFill>
              </a:rPr>
              <a:t>Duas vezes maior em mulheres</a:t>
            </a:r>
          </a:p>
          <a:p>
            <a:pPr lvl="1"/>
            <a:r>
              <a:rPr lang="pt-BR" sz="2000" dirty="0">
                <a:solidFill>
                  <a:schemeClr val="tx2">
                    <a:lumMod val="50000"/>
                  </a:schemeClr>
                </a:solidFill>
              </a:rPr>
              <a:t>Causa sofrimento e prejuízo funcional</a:t>
            </a:r>
          </a:p>
          <a:p>
            <a:pPr lvl="1"/>
            <a:r>
              <a:rPr lang="pt-BR" sz="2000" dirty="0">
                <a:solidFill>
                  <a:schemeClr val="tx2">
                    <a:lumMod val="50000"/>
                  </a:schemeClr>
                </a:solidFill>
              </a:rPr>
              <a:t>Risco de morbidade e mortalidade 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8531" y="3417903"/>
            <a:ext cx="1379397" cy="171774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736" y="3429000"/>
            <a:ext cx="1428374" cy="171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2991053" y="5597282"/>
            <a:ext cx="7478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err="1"/>
              <a:t>Kessler</a:t>
            </a:r>
            <a:r>
              <a:rPr lang="pt-BR" sz="1200" dirty="0"/>
              <a:t> et al. </a:t>
            </a:r>
            <a:r>
              <a:rPr lang="pt-BR" sz="1200" dirty="0" err="1"/>
              <a:t>Arch</a:t>
            </a:r>
            <a:r>
              <a:rPr lang="pt-BR" sz="1200" dirty="0"/>
              <a:t> </a:t>
            </a:r>
            <a:r>
              <a:rPr lang="pt-BR" sz="1200" dirty="0" err="1"/>
              <a:t>Gen</a:t>
            </a:r>
            <a:r>
              <a:rPr lang="pt-BR" sz="1200" dirty="0"/>
              <a:t> </a:t>
            </a:r>
            <a:r>
              <a:rPr lang="pt-BR" sz="1200" dirty="0" err="1"/>
              <a:t>Psychiatr</a:t>
            </a:r>
            <a:r>
              <a:rPr lang="pt-BR" sz="1200" dirty="0"/>
              <a:t> 2005; </a:t>
            </a:r>
            <a:r>
              <a:rPr lang="pt-BR" sz="1200" dirty="0" err="1"/>
              <a:t>Kessler</a:t>
            </a:r>
            <a:r>
              <a:rPr lang="pt-BR" sz="1200" dirty="0"/>
              <a:t> et al. 2010</a:t>
            </a:r>
          </a:p>
          <a:p>
            <a:r>
              <a:rPr lang="pt-BR" sz="1200" dirty="0"/>
              <a:t>Moreno RA et al. Transtornos do Humor. In: Clinica Medica. </a:t>
            </a:r>
            <a:r>
              <a:rPr lang="pt-BR" sz="1200" dirty="0" err="1"/>
              <a:t>Baueri</a:t>
            </a:r>
            <a:r>
              <a:rPr lang="pt-BR" sz="1200" dirty="0"/>
              <a:t> SP: Manole, 2009 </a:t>
            </a:r>
          </a:p>
          <a:p>
            <a:r>
              <a:rPr lang="pt-BR" sz="1200" dirty="0"/>
              <a:t>Moreno DH et al, Transtorno depressivo e </a:t>
            </a:r>
            <a:r>
              <a:rPr lang="pt-BR" sz="1200" dirty="0" err="1"/>
              <a:t>distimia</a:t>
            </a:r>
            <a:r>
              <a:rPr lang="pt-BR" sz="1200" dirty="0"/>
              <a:t>. Em: Clinica Psiquiátrica </a:t>
            </a:r>
            <a:r>
              <a:rPr lang="pt-BR" sz="1200" dirty="0" smtClean="0"/>
              <a:t>vol. </a:t>
            </a:r>
            <a:r>
              <a:rPr lang="pt-BR" sz="1200" dirty="0"/>
              <a:t>2, 2ª edição. Barueri  SP: Manole 2021</a:t>
            </a:r>
          </a:p>
          <a:p>
            <a:r>
              <a:rPr lang="en-US" sz="1200" dirty="0"/>
              <a:t>World Psychiatry 22:3 - October 2023*</a:t>
            </a:r>
            <a:endParaRPr lang="pt-BR" sz="12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0238547" y="5227963"/>
            <a:ext cx="6993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tx2"/>
                </a:solidFill>
                <a:latin typeface="+mj-lt"/>
              </a:rPr>
              <a:t>Suicídio</a:t>
            </a:r>
            <a:endParaRPr lang="pt-BR" sz="1400" b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446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Depressão tem várias expressões clínicas</a:t>
            </a:r>
            <a:endParaRPr lang="pt-BR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3DEDC2-0A9D-4434-9012-809DBC5DCBA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697726411"/>
              </p:ext>
            </p:extLst>
          </p:nvPr>
        </p:nvGraphicFramePr>
        <p:xfrm>
          <a:off x="58445" y="1082490"/>
          <a:ext cx="11851529" cy="7060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eta para baixo 5"/>
          <p:cNvSpPr/>
          <p:nvPr/>
        </p:nvSpPr>
        <p:spPr>
          <a:xfrm>
            <a:off x="9072448" y="2436864"/>
            <a:ext cx="1088938" cy="2188404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tx2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aixaDeTexto 6"/>
          <p:cNvSpPr txBox="1">
            <a:spLocks noChangeArrowheads="1"/>
          </p:cNvSpPr>
          <p:nvPr/>
        </p:nvSpPr>
        <p:spPr bwMode="auto">
          <a:xfrm>
            <a:off x="583676" y="1814897"/>
            <a:ext cx="3906218" cy="1705595"/>
          </a:xfrm>
          <a:prstGeom prst="rect">
            <a:avLst/>
          </a:prstGeom>
          <a:solidFill>
            <a:srgbClr val="CCEC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450"/>
              </a:spcAft>
              <a:buNone/>
            </a:pPr>
            <a:r>
              <a:rPr lang="pt-BR" altLang="pt-BR" sz="140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T. Disruptivo da Desregulação do Humor</a:t>
            </a:r>
          </a:p>
          <a:p>
            <a:pPr>
              <a:spcBef>
                <a:spcPct val="0"/>
              </a:spcBef>
              <a:spcAft>
                <a:spcPts val="450"/>
              </a:spcAft>
              <a:buNone/>
            </a:pPr>
            <a:r>
              <a:rPr lang="pt-BR" altLang="pt-BR" sz="140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T. Depressivo Maior</a:t>
            </a:r>
          </a:p>
          <a:p>
            <a:pPr>
              <a:spcBef>
                <a:spcPct val="0"/>
              </a:spcBef>
              <a:spcAft>
                <a:spcPts val="450"/>
              </a:spcAft>
              <a:buNone/>
            </a:pPr>
            <a:r>
              <a:rPr lang="pt-BR" altLang="pt-BR" sz="140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 Depressivo Persistente (DISTIMIA)</a:t>
            </a:r>
          </a:p>
          <a:p>
            <a:pPr>
              <a:spcBef>
                <a:spcPct val="0"/>
              </a:spcBef>
              <a:spcAft>
                <a:spcPts val="450"/>
              </a:spcAft>
              <a:buNone/>
            </a:pPr>
            <a:r>
              <a:rPr lang="pt-BR" altLang="pt-BR" sz="140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T. Depressivo Pré-menstrual </a:t>
            </a:r>
          </a:p>
          <a:p>
            <a:pPr>
              <a:spcBef>
                <a:spcPct val="0"/>
              </a:spcBef>
              <a:spcAft>
                <a:spcPts val="450"/>
              </a:spcAft>
              <a:buNone/>
            </a:pPr>
            <a:r>
              <a:rPr lang="pt-BR" altLang="pt-BR" sz="140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 Depressivo por Substâncias/Medicamentos</a:t>
            </a:r>
          </a:p>
          <a:p>
            <a:pPr>
              <a:spcBef>
                <a:spcPct val="0"/>
              </a:spcBef>
              <a:spcAft>
                <a:spcPts val="450"/>
              </a:spcAft>
              <a:buNone/>
            </a:pPr>
            <a:r>
              <a:rPr lang="pt-BR" altLang="pt-BR" sz="140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 Depressivo por Outra Condição Médica</a:t>
            </a:r>
          </a:p>
        </p:txBody>
      </p:sp>
      <p:sp>
        <p:nvSpPr>
          <p:cNvPr id="8" name="CaixaDeTexto 1"/>
          <p:cNvSpPr txBox="1">
            <a:spLocks noChangeArrowheads="1"/>
          </p:cNvSpPr>
          <p:nvPr/>
        </p:nvSpPr>
        <p:spPr bwMode="auto">
          <a:xfrm>
            <a:off x="4968348" y="4973028"/>
            <a:ext cx="3821344" cy="646331"/>
          </a:xfrm>
          <a:prstGeom prst="rect">
            <a:avLst/>
          </a:prstGeom>
          <a:solidFill>
            <a:srgbClr val="CCECFF"/>
          </a:solidFill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914378">
              <a:spcBef>
                <a:spcPct val="0"/>
              </a:spcBef>
              <a:buNone/>
            </a:pPr>
            <a:r>
              <a:rPr lang="pt-BR" altLang="pt-BR" sz="1800" b="1" dirty="0">
                <a:solidFill>
                  <a:schemeClr val="tx2"/>
                </a:solidFill>
                <a:latin typeface="+mn-lt"/>
                <a:cs typeface="Calibri" panose="020F0502020204030204" pitchFamily="34" charset="0"/>
              </a:rPr>
              <a:t>Reação depressiva aguda</a:t>
            </a:r>
          </a:p>
          <a:p>
            <a:pPr defTabSz="914378">
              <a:spcBef>
                <a:spcPct val="0"/>
              </a:spcBef>
              <a:buNone/>
            </a:pPr>
            <a:r>
              <a:rPr lang="pt-BR" altLang="pt-BR" sz="1800" b="1" dirty="0">
                <a:solidFill>
                  <a:schemeClr val="tx2"/>
                </a:solidFill>
                <a:latin typeface="+mn-lt"/>
                <a:cs typeface="Calibri" panose="020F0502020204030204" pitchFamily="34" charset="0"/>
              </a:rPr>
              <a:t>Reação depressiva de ajustamento </a:t>
            </a:r>
          </a:p>
        </p:txBody>
      </p:sp>
      <p:sp>
        <p:nvSpPr>
          <p:cNvPr id="10" name="CaixaDeTexto 7"/>
          <p:cNvSpPr txBox="1">
            <a:spLocks noChangeArrowheads="1"/>
          </p:cNvSpPr>
          <p:nvPr/>
        </p:nvSpPr>
        <p:spPr bwMode="auto">
          <a:xfrm>
            <a:off x="8248667" y="1870335"/>
            <a:ext cx="25554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Tristeza normal</a:t>
            </a:r>
          </a:p>
        </p:txBody>
      </p:sp>
      <p:sp>
        <p:nvSpPr>
          <p:cNvPr id="11" name="CaixaDeTexto 8"/>
          <p:cNvSpPr txBox="1">
            <a:spLocks noChangeArrowheads="1"/>
          </p:cNvSpPr>
          <p:nvPr/>
        </p:nvSpPr>
        <p:spPr bwMode="auto">
          <a:xfrm>
            <a:off x="9268147" y="4650330"/>
            <a:ext cx="8932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Luto </a:t>
            </a:r>
          </a:p>
        </p:txBody>
      </p:sp>
      <p:sp>
        <p:nvSpPr>
          <p:cNvPr id="13" name="CaixaDeTexto 2"/>
          <p:cNvSpPr txBox="1">
            <a:spLocks noChangeArrowheads="1"/>
          </p:cNvSpPr>
          <p:nvPr/>
        </p:nvSpPr>
        <p:spPr bwMode="auto">
          <a:xfrm>
            <a:off x="559250" y="3662244"/>
            <a:ext cx="3930644" cy="566309"/>
          </a:xfrm>
          <a:prstGeom prst="rect">
            <a:avLst/>
          </a:prstGeom>
          <a:solidFill>
            <a:srgbClr val="CCEC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pt-BR" altLang="pt-BR" sz="140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Depressão episódio único</a:t>
            </a:r>
          </a:p>
          <a:p>
            <a:pPr>
              <a:buFont typeface="Arial" panose="020B0604020202020204" pitchFamily="34" charset="0"/>
              <a:buNone/>
            </a:pPr>
            <a:r>
              <a:rPr lang="pt-BR" altLang="pt-BR" sz="140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Depressão episódios recorrentes</a:t>
            </a:r>
          </a:p>
        </p:txBody>
      </p:sp>
      <p:sp>
        <p:nvSpPr>
          <p:cNvPr id="14" name="CaixaDeTexto 2"/>
          <p:cNvSpPr txBox="1">
            <a:spLocks noChangeArrowheads="1"/>
          </p:cNvSpPr>
          <p:nvPr/>
        </p:nvSpPr>
        <p:spPr bwMode="auto">
          <a:xfrm>
            <a:off x="559250" y="4371894"/>
            <a:ext cx="3930644" cy="307777"/>
          </a:xfrm>
          <a:prstGeom prst="rect">
            <a:avLst/>
          </a:prstGeom>
          <a:solidFill>
            <a:srgbClr val="CCEC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pt-BR" sz="14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Episódio Depressivo: Leve, moderado, grave</a:t>
            </a:r>
          </a:p>
        </p:txBody>
      </p:sp>
      <p:sp>
        <p:nvSpPr>
          <p:cNvPr id="15" name="CaixaDeTexto 2"/>
          <p:cNvSpPr txBox="1">
            <a:spLocks noChangeArrowheads="1"/>
          </p:cNvSpPr>
          <p:nvPr/>
        </p:nvSpPr>
        <p:spPr bwMode="auto">
          <a:xfrm>
            <a:off x="571463" y="4817073"/>
            <a:ext cx="3930644" cy="1083374"/>
          </a:xfrm>
          <a:prstGeom prst="rect">
            <a:avLst/>
          </a:prstGeom>
          <a:solidFill>
            <a:srgbClr val="CCEC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pt-BR" altLang="pt-BR" sz="140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Sintomas subsindrômicos</a:t>
            </a:r>
          </a:p>
          <a:p>
            <a:pPr>
              <a:buFont typeface="Arial" panose="020B0604020202020204" pitchFamily="34" charset="0"/>
              <a:buNone/>
            </a:pPr>
            <a:r>
              <a:rPr lang="pt-BR" altLang="pt-BR" sz="140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Depressão breve recorrente</a:t>
            </a:r>
          </a:p>
          <a:p>
            <a:pPr>
              <a:buFont typeface="Arial" panose="020B0604020202020204" pitchFamily="34" charset="0"/>
              <a:buNone/>
            </a:pPr>
            <a:r>
              <a:rPr lang="pt-BR" altLang="pt-BR" sz="140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Episódio depressivo de curta duração (4 – 13 dias)</a:t>
            </a:r>
          </a:p>
          <a:p>
            <a:pPr>
              <a:buFont typeface="Arial" panose="020B0604020202020204" pitchFamily="34" charset="0"/>
              <a:buNone/>
            </a:pPr>
            <a:r>
              <a:rPr lang="pt-BR" altLang="pt-BR" sz="1400" b="1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Episódio depressivo com sintomas insuficientes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1731441" y="6092251"/>
            <a:ext cx="8818997" cy="666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33" dirty="0"/>
              <a:t>Dalgalarrondo P. Psicopatologia e semiologia dos transtornos mentais/ 3ª. ed. – Porto Alegre; Artmed,2019. </a:t>
            </a:r>
          </a:p>
          <a:p>
            <a:r>
              <a:rPr lang="pt-BR" sz="933" dirty="0"/>
              <a:t>Manual diagnostico e estatístico de transtornos mentais; DSM-5-TR/ APA - 5 ed., texto revisado, - Porto Alegre : Artmed, 2023</a:t>
            </a:r>
          </a:p>
          <a:p>
            <a:r>
              <a:rPr lang="en-US" sz="933" dirty="0">
                <a:ea typeface="Calibri" panose="020F0502020204030204" pitchFamily="34" charset="0"/>
                <a:cs typeface="Calibri" panose="020F0502020204030204" pitchFamily="34" charset="0"/>
              </a:rPr>
              <a:t>World Health Organization (OMS). (2021b). ICD-11 International Classification od Diseases for Mortality and Morbidity Statistics. </a:t>
            </a:r>
            <a:r>
              <a:rPr lang="pt-BR" sz="933" u="sng" dirty="0">
                <a:ea typeface="Calibri" panose="020F0502020204030204" pitchFamily="34" charset="0"/>
                <a:cs typeface="Calibri" panose="020F0502020204030204" pitchFamily="34" charset="0"/>
                <a:hlinkClick r:id="rId8"/>
              </a:rPr>
              <a:t>https://icd.who.int/browse11/l-m/en</a:t>
            </a:r>
            <a:r>
              <a:rPr lang="pt-BR" sz="933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933" dirty="0">
              <a:solidFill>
                <a:prstClr val="black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933" dirty="0"/>
              <a:t>Avanços em psicopatologia: avaliação e diagnóstico baseados na CID-11/</a:t>
            </a:r>
            <a:r>
              <a:rPr lang="pt-BR" sz="933" dirty="0" err="1"/>
              <a:t>Org</a:t>
            </a:r>
            <a:r>
              <a:rPr lang="pt-BR" sz="933" dirty="0"/>
              <a:t>, Sergio Eduardo Silva de Oliveira, Clarissa Marceli Trentini. Porto Alegre: Artmed, 2023</a:t>
            </a:r>
          </a:p>
        </p:txBody>
      </p:sp>
    </p:spTree>
    <p:extLst>
      <p:ext uri="{BB962C8B-B14F-4D97-AF65-F5344CB8AC3E}">
        <p14:creationId xmlns:p14="http://schemas.microsoft.com/office/powerpoint/2010/main" val="408240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  <p:bldP spid="6" grpId="0" animBg="1"/>
      <p:bldP spid="8" grpId="0" animBg="1"/>
      <p:bldP spid="10" grpId="0"/>
      <p:bldP spid="11" grpId="0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Distinção entre tristeza normal e depressão doença</a:t>
            </a:r>
          </a:p>
        </p:txBody>
      </p:sp>
      <p:pic>
        <p:nvPicPr>
          <p:cNvPr id="112642" name="Picture 2" descr="http://images.medicinenet.com/images/slideshow/depression_s9_tre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67482" y="1873188"/>
            <a:ext cx="3586318" cy="3826275"/>
          </a:xfrm>
          <a:prstGeom prst="rect">
            <a:avLst/>
          </a:prstGeom>
          <a:noFill/>
        </p:spPr>
      </p:pic>
      <p:sp>
        <p:nvSpPr>
          <p:cNvPr id="4" name="Retângulo 3"/>
          <p:cNvSpPr/>
          <p:nvPr/>
        </p:nvSpPr>
        <p:spPr>
          <a:xfrm>
            <a:off x="838199" y="1873188"/>
            <a:ext cx="6512511" cy="18554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tx2">
                    <a:lumMod val="50000"/>
                  </a:schemeClr>
                </a:solidFill>
              </a:rPr>
              <a:t>Estado de animo depressivo – sentimento ou sintoma </a:t>
            </a:r>
          </a:p>
          <a:p>
            <a:r>
              <a:rPr lang="pt-BR" dirty="0">
                <a:solidFill>
                  <a:schemeClr val="tx2">
                    <a:lumMod val="50000"/>
                  </a:schemeClr>
                </a:solidFill>
              </a:rPr>
              <a:t>É uma reação normal a eventos adversos sérios e problemas de vida (p.ex. divórcio, perda do trabalho), e é frequente na comunidade.</a:t>
            </a:r>
          </a:p>
          <a:p>
            <a:endParaRPr lang="pt-BR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38199" y="3978306"/>
            <a:ext cx="6512511" cy="24224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tx2">
                    <a:lumMod val="50000"/>
                  </a:schemeClr>
                </a:solidFill>
              </a:rPr>
              <a:t>Síndrome Depressiva ou Episódio Depressivo</a:t>
            </a:r>
          </a:p>
          <a:p>
            <a:r>
              <a:rPr lang="pt-BR" dirty="0">
                <a:solidFill>
                  <a:schemeClr val="tx2">
                    <a:lumMod val="50000"/>
                  </a:schemeClr>
                </a:solidFill>
              </a:rPr>
              <a:t>Se diferencia da experiência comum de tristeza pela </a:t>
            </a:r>
          </a:p>
          <a:p>
            <a:pPr lvl="1"/>
            <a:r>
              <a:rPr lang="pt-BR" dirty="0">
                <a:solidFill>
                  <a:schemeClr val="tx2">
                    <a:lumMod val="50000"/>
                  </a:schemeClr>
                </a:solidFill>
              </a:rPr>
              <a:t>Presença de sinais e sintomas e sua gravidade,</a:t>
            </a:r>
          </a:p>
          <a:p>
            <a:pPr lvl="1"/>
            <a:r>
              <a:rPr lang="pt-BR" dirty="0">
                <a:solidFill>
                  <a:schemeClr val="tx2">
                    <a:lumMod val="50000"/>
                  </a:schemeClr>
                </a:solidFill>
              </a:rPr>
              <a:t>Alcance dos sintomas (sofrimento e/ou prejuízo funcional). </a:t>
            </a:r>
          </a:p>
          <a:p>
            <a:pPr lvl="1"/>
            <a:r>
              <a:rPr lang="pt-BR" dirty="0">
                <a:solidFill>
                  <a:schemeClr val="tx2">
                    <a:lumMod val="50000"/>
                  </a:schemeClr>
                </a:solidFill>
              </a:rPr>
              <a:t>Duração dos sintomas (maior parte do tempo do dia, dias a meses)</a:t>
            </a:r>
          </a:p>
          <a:p>
            <a:pPr lvl="1"/>
            <a:endParaRPr lang="pt-BR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pt-BR" sz="1600" b="1" dirty="0">
                <a:solidFill>
                  <a:schemeClr val="tx2">
                    <a:lumMod val="50000"/>
                  </a:schemeClr>
                </a:solidFill>
              </a:rPr>
              <a:t>Não são apenas a expressão afetiva a um evento ou problemas de vida</a:t>
            </a:r>
          </a:p>
        </p:txBody>
      </p:sp>
      <p:sp>
        <p:nvSpPr>
          <p:cNvPr id="7" name="Retângulo 6"/>
          <p:cNvSpPr/>
          <p:nvPr/>
        </p:nvSpPr>
        <p:spPr>
          <a:xfrm>
            <a:off x="9989865" y="5921406"/>
            <a:ext cx="1363935" cy="4793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dirty="0">
                <a:solidFill>
                  <a:schemeClr val="tx2">
                    <a:lumMod val="50000"/>
                  </a:schemeClr>
                </a:solidFill>
              </a:rPr>
              <a:t>CID-11, OMS 2022</a:t>
            </a:r>
          </a:p>
        </p:txBody>
      </p:sp>
    </p:spTree>
    <p:extLst>
      <p:ext uri="{BB962C8B-B14F-4D97-AF65-F5344CB8AC3E}">
        <p14:creationId xmlns:p14="http://schemas.microsoft.com/office/powerpoint/2010/main" val="255130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3DEDC2-0A9D-4434-9012-809DBC5DCBA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Texto 1"/>
          <p:cNvSpPr txBox="1">
            <a:spLocks/>
          </p:cNvSpPr>
          <p:nvPr/>
        </p:nvSpPr>
        <p:spPr>
          <a:xfrm>
            <a:off x="852300" y="1688435"/>
            <a:ext cx="4312049" cy="787221"/>
          </a:xfrm>
          <a:prstGeom prst="rect">
            <a:avLst/>
          </a:prstGeom>
          <a:solidFill>
            <a:srgbClr val="CCECFF"/>
          </a:solidFill>
          <a:ln w="38100">
            <a:solidFill>
              <a:srgbClr val="00B050"/>
            </a:solidFill>
          </a:ln>
        </p:spPr>
        <p:txBody>
          <a:bodyPr anchor="ctr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altLang="pt-BR" sz="24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Reação normal de tipo depressiva </a:t>
            </a: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852300" y="2545855"/>
            <a:ext cx="4312049" cy="332186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sz="2000" dirty="0">
                <a:solidFill>
                  <a:srgbClr val="002060"/>
                </a:solidFill>
                <a:cs typeface="Calibri" panose="020F0502020204030204" pitchFamily="34" charset="0"/>
              </a:rPr>
              <a:t>Evento ou acontecimento </a:t>
            </a:r>
          </a:p>
          <a:p>
            <a:pPr lvl="1"/>
            <a:r>
              <a:rPr lang="pt-BR" altLang="pt-BR" dirty="0">
                <a:solidFill>
                  <a:srgbClr val="002060"/>
                </a:solidFill>
                <a:cs typeface="Calibri" panose="020F0502020204030204" pitchFamily="34" charset="0"/>
              </a:rPr>
              <a:t> Muda o estado habitual de humor</a:t>
            </a:r>
          </a:p>
          <a:p>
            <a:r>
              <a:rPr lang="pt-BR" altLang="pt-BR" sz="2000" dirty="0">
                <a:solidFill>
                  <a:srgbClr val="002060"/>
                </a:solidFill>
                <a:cs typeface="Calibri" panose="020F0502020204030204" pitchFamily="34" charset="0"/>
              </a:rPr>
              <a:t>Após o evento </a:t>
            </a:r>
          </a:p>
          <a:p>
            <a:pPr lvl="1"/>
            <a:r>
              <a:rPr lang="pt-BR" altLang="pt-BR" dirty="0">
                <a:solidFill>
                  <a:srgbClr val="002060"/>
                </a:solidFill>
                <a:cs typeface="Calibri" panose="020F0502020204030204" pitchFamily="34" charset="0"/>
              </a:rPr>
              <a:t>Humor habitual volta espontaneamente </a:t>
            </a:r>
          </a:p>
          <a:p>
            <a:r>
              <a:rPr lang="pt-BR" altLang="pt-BR" sz="2000" dirty="0">
                <a:solidFill>
                  <a:srgbClr val="002060"/>
                </a:solidFill>
                <a:cs typeface="Calibri" panose="020F0502020204030204" pitchFamily="34" charset="0"/>
              </a:rPr>
              <a:t>Não requer tratamento</a:t>
            </a:r>
          </a:p>
          <a:p>
            <a:pPr lvl="1"/>
            <a:r>
              <a:rPr lang="pt-BR" altLang="pt-BR" dirty="0">
                <a:solidFill>
                  <a:srgbClr val="002060"/>
                </a:solidFill>
                <a:cs typeface="Calibri" panose="020F0502020204030204" pitchFamily="34" charset="0"/>
              </a:rPr>
              <a:t>Orientação psicológica - psicoterapia</a:t>
            </a:r>
          </a:p>
          <a:p>
            <a:r>
              <a:rPr lang="pt-BR" altLang="pt-BR" sz="2000" dirty="0">
                <a:solidFill>
                  <a:srgbClr val="002060"/>
                </a:solidFill>
                <a:cs typeface="Calibri" panose="020F0502020204030204" pitchFamily="34" charset="0"/>
              </a:rPr>
              <a:t>Risco de evoluir para</a:t>
            </a:r>
          </a:p>
          <a:p>
            <a:pPr lvl="1"/>
            <a:r>
              <a:rPr lang="pt-BR" altLang="pt-BR" dirty="0">
                <a:solidFill>
                  <a:srgbClr val="002060"/>
                </a:solidFill>
                <a:cs typeface="Calibri" panose="020F0502020204030204" pitchFamily="34" charset="0"/>
              </a:rPr>
              <a:t>Estado depressivo</a:t>
            </a:r>
          </a:p>
          <a:p>
            <a:pPr lvl="1"/>
            <a:r>
              <a:rPr lang="pt-BR" altLang="pt-BR" dirty="0">
                <a:solidFill>
                  <a:srgbClr val="002060"/>
                </a:solidFill>
                <a:cs typeface="Calibri" panose="020F0502020204030204" pitchFamily="34" charset="0"/>
              </a:rPr>
              <a:t>Episodio depressivo </a:t>
            </a:r>
          </a:p>
        </p:txBody>
      </p:sp>
      <p:sp>
        <p:nvSpPr>
          <p:cNvPr id="5" name="Espaço Reservado para Texto 3"/>
          <p:cNvSpPr txBox="1">
            <a:spLocks/>
          </p:cNvSpPr>
          <p:nvPr/>
        </p:nvSpPr>
        <p:spPr>
          <a:xfrm>
            <a:off x="5973839" y="1688435"/>
            <a:ext cx="4883551" cy="742832"/>
          </a:xfrm>
          <a:prstGeom prst="rect">
            <a:avLst/>
          </a:prstGeom>
          <a:solidFill>
            <a:srgbClr val="CCECFF"/>
          </a:solidFill>
          <a:ln w="38100">
            <a:solidFill>
              <a:srgbClr val="00B050"/>
            </a:solidFill>
          </a:ln>
        </p:spPr>
        <p:txBody>
          <a:bodyPr anchor="ctr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pt-BR" altLang="pt-BR" sz="24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Reação de ajustamento de tipo depressivo (≠ do normal)</a:t>
            </a:r>
          </a:p>
        </p:txBody>
      </p:sp>
      <p:sp>
        <p:nvSpPr>
          <p:cNvPr id="6" name="Espaço Reservado para Conteúdo 4"/>
          <p:cNvSpPr txBox="1">
            <a:spLocks/>
          </p:cNvSpPr>
          <p:nvPr/>
        </p:nvSpPr>
        <p:spPr>
          <a:xfrm>
            <a:off x="5973839" y="2545854"/>
            <a:ext cx="4883551" cy="321575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rgbClr val="595959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sz="2000" dirty="0">
                <a:solidFill>
                  <a:srgbClr val="002060"/>
                </a:solidFill>
                <a:cs typeface="Calibri" panose="020F0502020204030204" pitchFamily="34" charset="0"/>
              </a:rPr>
              <a:t>Mais sintomas, mais pronunciados e intensos</a:t>
            </a:r>
          </a:p>
          <a:p>
            <a:pPr lvl="1"/>
            <a:r>
              <a:rPr lang="pt-BR" altLang="pt-BR" dirty="0">
                <a:solidFill>
                  <a:srgbClr val="002060"/>
                </a:solidFill>
                <a:cs typeface="Calibri" panose="020F0502020204030204" pitchFamily="34" charset="0"/>
              </a:rPr>
              <a:t>Angústia, humor depressivo, ansiedade, preocupação, sentimento de incapacidade de adaptação </a:t>
            </a:r>
          </a:p>
          <a:p>
            <a:r>
              <a:rPr lang="pt-BR" altLang="pt-BR" sz="2000" dirty="0">
                <a:solidFill>
                  <a:srgbClr val="002060"/>
                </a:solidFill>
                <a:cs typeface="Calibri" panose="020F0502020204030204" pitchFamily="34" charset="0"/>
              </a:rPr>
              <a:t>Reação a evento estressante de vida</a:t>
            </a:r>
          </a:p>
          <a:p>
            <a:r>
              <a:rPr lang="pt-BR" altLang="pt-BR" sz="2000" dirty="0">
                <a:solidFill>
                  <a:srgbClr val="002060"/>
                </a:solidFill>
                <a:cs typeface="Calibri" panose="020F0502020204030204" pitchFamily="34" charset="0"/>
              </a:rPr>
              <a:t>Aparece no mês da ocorrência do evento</a:t>
            </a:r>
          </a:p>
          <a:p>
            <a:pPr lvl="1"/>
            <a:r>
              <a:rPr lang="pt-BR" altLang="pt-BR" dirty="0">
                <a:solidFill>
                  <a:srgbClr val="002060"/>
                </a:solidFill>
                <a:cs typeface="Calibri" panose="020F0502020204030204" pitchFamily="34" charset="0"/>
              </a:rPr>
              <a:t>Eventos causam estresse e angústia</a:t>
            </a:r>
          </a:p>
          <a:p>
            <a:pPr lvl="1"/>
            <a:r>
              <a:rPr lang="pt-BR" altLang="pt-BR" dirty="0">
                <a:solidFill>
                  <a:srgbClr val="002060"/>
                </a:solidFill>
                <a:cs typeface="Calibri" panose="020F0502020204030204" pitchFamily="34" charset="0"/>
              </a:rPr>
              <a:t>Levam a mudança de estilo de vida habitual</a:t>
            </a:r>
          </a:p>
          <a:p>
            <a:r>
              <a:rPr lang="pt-BR" altLang="pt-BR" sz="2000" dirty="0">
                <a:solidFill>
                  <a:srgbClr val="002060"/>
                </a:solidFill>
                <a:cs typeface="Calibri" panose="020F0502020204030204" pitchFamily="34" charset="0"/>
              </a:rPr>
              <a:t> Sintomas persistem por mais tempo. </a:t>
            </a:r>
          </a:p>
        </p:txBody>
      </p:sp>
      <p:sp>
        <p:nvSpPr>
          <p:cNvPr id="13" name="Título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6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Distinção entre tristeza normal e depressão doença</a:t>
            </a:r>
            <a:endParaRPr lang="pt-BR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9" name="Group 58">
            <a:extLst>
              <a:ext uri="{FF2B5EF4-FFF2-40B4-BE49-F238E27FC236}">
                <a16:creationId xmlns:a16="http://schemas.microsoft.com/office/drawing/2014/main" id="{61BD8E61-D2BF-4AAC-95EF-2A46A7807938}"/>
              </a:ext>
            </a:extLst>
          </p:cNvPr>
          <p:cNvGrpSpPr/>
          <p:nvPr/>
        </p:nvGrpSpPr>
        <p:grpSpPr>
          <a:xfrm>
            <a:off x="4566356" y="1238250"/>
            <a:ext cx="1407483" cy="5118100"/>
            <a:chOff x="3295650" y="1134111"/>
            <a:chExt cx="6834188" cy="5735638"/>
          </a:xfrm>
        </p:grpSpPr>
        <p:sp>
          <p:nvSpPr>
            <p:cNvPr id="10" name="Freeform 55">
              <a:extLst>
                <a:ext uri="{FF2B5EF4-FFF2-40B4-BE49-F238E27FC236}">
                  <a16:creationId xmlns:a16="http://schemas.microsoft.com/office/drawing/2014/main" id="{B3EFC24B-7FC4-4CA1-ABED-5D9BBA619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5650" y="1134111"/>
              <a:ext cx="6834188" cy="5735638"/>
            </a:xfrm>
            <a:custGeom>
              <a:avLst/>
              <a:gdLst>
                <a:gd name="T0" fmla="*/ 0 w 4305"/>
                <a:gd name="T1" fmla="*/ 3613 h 3613"/>
                <a:gd name="T2" fmla="*/ 1755 w 4305"/>
                <a:gd name="T3" fmla="*/ 2783 h 3613"/>
                <a:gd name="T4" fmla="*/ 1095 w 4305"/>
                <a:gd name="T5" fmla="*/ 2398 h 3613"/>
                <a:gd name="T6" fmla="*/ 2023 w 4305"/>
                <a:gd name="T7" fmla="*/ 2085 h 3613"/>
                <a:gd name="T8" fmla="*/ 2090 w 4305"/>
                <a:gd name="T9" fmla="*/ 1873 h 3613"/>
                <a:gd name="T10" fmla="*/ 2716 w 4305"/>
                <a:gd name="T11" fmla="*/ 1763 h 3613"/>
                <a:gd name="T12" fmla="*/ 2594 w 4305"/>
                <a:gd name="T13" fmla="*/ 1469 h 3613"/>
                <a:gd name="T14" fmla="*/ 2744 w 4305"/>
                <a:gd name="T15" fmla="*/ 1301 h 3613"/>
                <a:gd name="T16" fmla="*/ 2236 w 4305"/>
                <a:gd name="T17" fmla="*/ 1130 h 3613"/>
                <a:gd name="T18" fmla="*/ 2545 w 4305"/>
                <a:gd name="T19" fmla="*/ 1066 h 3613"/>
                <a:gd name="T20" fmla="*/ 2527 w 4305"/>
                <a:gd name="T21" fmla="*/ 1000 h 3613"/>
                <a:gd name="T22" fmla="*/ 2136 w 4305"/>
                <a:gd name="T23" fmla="*/ 753 h 3613"/>
                <a:gd name="T24" fmla="*/ 2248 w 4305"/>
                <a:gd name="T25" fmla="*/ 684 h 3613"/>
                <a:gd name="T26" fmla="*/ 1877 w 4305"/>
                <a:gd name="T27" fmla="*/ 548 h 3613"/>
                <a:gd name="T28" fmla="*/ 2384 w 4305"/>
                <a:gd name="T29" fmla="*/ 528 h 3613"/>
                <a:gd name="T30" fmla="*/ 2384 w 4305"/>
                <a:gd name="T31" fmla="*/ 464 h 3613"/>
                <a:gd name="T32" fmla="*/ 2507 w 4305"/>
                <a:gd name="T33" fmla="*/ 464 h 3613"/>
                <a:gd name="T34" fmla="*/ 2491 w 4305"/>
                <a:gd name="T35" fmla="*/ 421 h 3613"/>
                <a:gd name="T36" fmla="*/ 2598 w 4305"/>
                <a:gd name="T37" fmla="*/ 398 h 3613"/>
                <a:gd name="T38" fmla="*/ 2640 w 4305"/>
                <a:gd name="T39" fmla="*/ 342 h 3613"/>
                <a:gd name="T40" fmla="*/ 2762 w 4305"/>
                <a:gd name="T41" fmla="*/ 311 h 3613"/>
                <a:gd name="T42" fmla="*/ 2762 w 4305"/>
                <a:gd name="T43" fmla="*/ 224 h 3613"/>
                <a:gd name="T44" fmla="*/ 2724 w 4305"/>
                <a:gd name="T45" fmla="*/ 155 h 3613"/>
                <a:gd name="T46" fmla="*/ 2560 w 4305"/>
                <a:gd name="T47" fmla="*/ 0 h 3613"/>
                <a:gd name="T48" fmla="*/ 2762 w 4305"/>
                <a:gd name="T49" fmla="*/ 158 h 3613"/>
                <a:gd name="T50" fmla="*/ 2804 w 4305"/>
                <a:gd name="T51" fmla="*/ 212 h 3613"/>
                <a:gd name="T52" fmla="*/ 2915 w 4305"/>
                <a:gd name="T53" fmla="*/ 239 h 3613"/>
                <a:gd name="T54" fmla="*/ 2885 w 4305"/>
                <a:gd name="T55" fmla="*/ 316 h 3613"/>
                <a:gd name="T56" fmla="*/ 2915 w 4305"/>
                <a:gd name="T57" fmla="*/ 406 h 3613"/>
                <a:gd name="T58" fmla="*/ 3136 w 4305"/>
                <a:gd name="T59" fmla="*/ 521 h 3613"/>
                <a:gd name="T60" fmla="*/ 3052 w 4305"/>
                <a:gd name="T61" fmla="*/ 518 h 3613"/>
                <a:gd name="T62" fmla="*/ 2767 w 4305"/>
                <a:gd name="T63" fmla="*/ 579 h 3613"/>
                <a:gd name="T64" fmla="*/ 2862 w 4305"/>
                <a:gd name="T65" fmla="*/ 654 h 3613"/>
                <a:gd name="T66" fmla="*/ 2744 w 4305"/>
                <a:gd name="T67" fmla="*/ 707 h 3613"/>
                <a:gd name="T68" fmla="*/ 3430 w 4305"/>
                <a:gd name="T69" fmla="*/ 985 h 3613"/>
                <a:gd name="T70" fmla="*/ 3144 w 4305"/>
                <a:gd name="T71" fmla="*/ 1141 h 3613"/>
                <a:gd name="T72" fmla="*/ 3297 w 4305"/>
                <a:gd name="T73" fmla="*/ 1141 h 3613"/>
                <a:gd name="T74" fmla="*/ 3263 w 4305"/>
                <a:gd name="T75" fmla="*/ 1225 h 3613"/>
                <a:gd name="T76" fmla="*/ 4128 w 4305"/>
                <a:gd name="T77" fmla="*/ 1538 h 3613"/>
                <a:gd name="T78" fmla="*/ 3796 w 4305"/>
                <a:gd name="T79" fmla="*/ 1850 h 3613"/>
                <a:gd name="T80" fmla="*/ 4225 w 4305"/>
                <a:gd name="T81" fmla="*/ 2021 h 3613"/>
                <a:gd name="T82" fmla="*/ 4067 w 4305"/>
                <a:gd name="T83" fmla="*/ 2207 h 3613"/>
                <a:gd name="T84" fmla="*/ 4259 w 4305"/>
                <a:gd name="T85" fmla="*/ 2340 h 3613"/>
                <a:gd name="T86" fmla="*/ 3511 w 4305"/>
                <a:gd name="T87" fmla="*/ 2996 h 3613"/>
                <a:gd name="T88" fmla="*/ 4305 w 4305"/>
                <a:gd name="T89" fmla="*/ 3613 h 3613"/>
                <a:gd name="T90" fmla="*/ 0 w 4305"/>
                <a:gd name="T91" fmla="*/ 3613 h 3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305" h="3613">
                  <a:moveTo>
                    <a:pt x="0" y="3613"/>
                  </a:moveTo>
                  <a:lnTo>
                    <a:pt x="1755" y="2783"/>
                  </a:lnTo>
                  <a:lnTo>
                    <a:pt x="1095" y="2398"/>
                  </a:lnTo>
                  <a:lnTo>
                    <a:pt x="2023" y="2085"/>
                  </a:lnTo>
                  <a:lnTo>
                    <a:pt x="2090" y="1873"/>
                  </a:lnTo>
                  <a:lnTo>
                    <a:pt x="2716" y="1763"/>
                  </a:lnTo>
                  <a:lnTo>
                    <a:pt x="2594" y="1469"/>
                  </a:lnTo>
                  <a:lnTo>
                    <a:pt x="2744" y="1301"/>
                  </a:lnTo>
                  <a:lnTo>
                    <a:pt x="2236" y="1130"/>
                  </a:lnTo>
                  <a:lnTo>
                    <a:pt x="2545" y="1066"/>
                  </a:lnTo>
                  <a:lnTo>
                    <a:pt x="2527" y="1000"/>
                  </a:lnTo>
                  <a:lnTo>
                    <a:pt x="2136" y="753"/>
                  </a:lnTo>
                  <a:lnTo>
                    <a:pt x="2248" y="684"/>
                  </a:lnTo>
                  <a:lnTo>
                    <a:pt x="1877" y="548"/>
                  </a:lnTo>
                  <a:lnTo>
                    <a:pt x="2384" y="528"/>
                  </a:lnTo>
                  <a:lnTo>
                    <a:pt x="2384" y="464"/>
                  </a:lnTo>
                  <a:lnTo>
                    <a:pt x="2507" y="464"/>
                  </a:lnTo>
                  <a:lnTo>
                    <a:pt x="2491" y="421"/>
                  </a:lnTo>
                  <a:lnTo>
                    <a:pt x="2598" y="398"/>
                  </a:lnTo>
                  <a:lnTo>
                    <a:pt x="2640" y="342"/>
                  </a:lnTo>
                  <a:lnTo>
                    <a:pt x="2762" y="311"/>
                  </a:lnTo>
                  <a:lnTo>
                    <a:pt x="2762" y="224"/>
                  </a:lnTo>
                  <a:lnTo>
                    <a:pt x="2724" y="155"/>
                  </a:lnTo>
                  <a:lnTo>
                    <a:pt x="2560" y="0"/>
                  </a:lnTo>
                  <a:lnTo>
                    <a:pt x="2762" y="158"/>
                  </a:lnTo>
                  <a:lnTo>
                    <a:pt x="2804" y="212"/>
                  </a:lnTo>
                  <a:lnTo>
                    <a:pt x="2915" y="239"/>
                  </a:lnTo>
                  <a:lnTo>
                    <a:pt x="2885" y="316"/>
                  </a:lnTo>
                  <a:lnTo>
                    <a:pt x="2915" y="406"/>
                  </a:lnTo>
                  <a:lnTo>
                    <a:pt x="3136" y="521"/>
                  </a:lnTo>
                  <a:lnTo>
                    <a:pt x="3052" y="518"/>
                  </a:lnTo>
                  <a:lnTo>
                    <a:pt x="2767" y="579"/>
                  </a:lnTo>
                  <a:lnTo>
                    <a:pt x="2862" y="654"/>
                  </a:lnTo>
                  <a:lnTo>
                    <a:pt x="2744" y="707"/>
                  </a:lnTo>
                  <a:lnTo>
                    <a:pt x="3430" y="985"/>
                  </a:lnTo>
                  <a:lnTo>
                    <a:pt x="3144" y="1141"/>
                  </a:lnTo>
                  <a:lnTo>
                    <a:pt x="3297" y="1141"/>
                  </a:lnTo>
                  <a:lnTo>
                    <a:pt x="3263" y="1225"/>
                  </a:lnTo>
                  <a:lnTo>
                    <a:pt x="4128" y="1538"/>
                  </a:lnTo>
                  <a:lnTo>
                    <a:pt x="3796" y="1850"/>
                  </a:lnTo>
                  <a:lnTo>
                    <a:pt x="4225" y="2021"/>
                  </a:lnTo>
                  <a:lnTo>
                    <a:pt x="4067" y="2207"/>
                  </a:lnTo>
                  <a:lnTo>
                    <a:pt x="4259" y="2340"/>
                  </a:lnTo>
                  <a:lnTo>
                    <a:pt x="3511" y="2996"/>
                  </a:lnTo>
                  <a:lnTo>
                    <a:pt x="4305" y="3613"/>
                  </a:lnTo>
                  <a:lnTo>
                    <a:pt x="0" y="361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" name="Freeform 49">
              <a:extLst>
                <a:ext uri="{FF2B5EF4-FFF2-40B4-BE49-F238E27FC236}">
                  <a16:creationId xmlns:a16="http://schemas.microsoft.com/office/drawing/2014/main" id="{E6B802DA-3DDA-48FB-A515-59EBB87AB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9300" y="5890261"/>
              <a:ext cx="1760538" cy="979488"/>
            </a:xfrm>
            <a:custGeom>
              <a:avLst/>
              <a:gdLst>
                <a:gd name="T0" fmla="*/ 315 w 1109"/>
                <a:gd name="T1" fmla="*/ 0 h 617"/>
                <a:gd name="T2" fmla="*/ 0 w 1109"/>
                <a:gd name="T3" fmla="*/ 617 h 617"/>
                <a:gd name="T4" fmla="*/ 1109 w 1109"/>
                <a:gd name="T5" fmla="*/ 617 h 617"/>
                <a:gd name="T6" fmla="*/ 315 w 1109"/>
                <a:gd name="T7" fmla="*/ 0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9" h="617">
                  <a:moveTo>
                    <a:pt x="315" y="0"/>
                  </a:moveTo>
                  <a:lnTo>
                    <a:pt x="0" y="617"/>
                  </a:lnTo>
                  <a:lnTo>
                    <a:pt x="1109" y="617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" name="Freeform 32">
              <a:extLst>
                <a:ext uri="{FF2B5EF4-FFF2-40B4-BE49-F238E27FC236}">
                  <a16:creationId xmlns:a16="http://schemas.microsoft.com/office/drawing/2014/main" id="{C8C2E4B4-30F7-49B0-B33B-C4394E8723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1425" y="3902711"/>
              <a:ext cx="15875" cy="31750"/>
            </a:xfrm>
            <a:custGeom>
              <a:avLst/>
              <a:gdLst>
                <a:gd name="T0" fmla="*/ 3 w 10"/>
                <a:gd name="T1" fmla="*/ 0 h 20"/>
                <a:gd name="T2" fmla="*/ 0 w 10"/>
                <a:gd name="T3" fmla="*/ 20 h 20"/>
                <a:gd name="T4" fmla="*/ 10 w 10"/>
                <a:gd name="T5" fmla="*/ 19 h 20"/>
                <a:gd name="T6" fmla="*/ 3 w 1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0">
                  <a:moveTo>
                    <a:pt x="3" y="0"/>
                  </a:moveTo>
                  <a:lnTo>
                    <a:pt x="0" y="20"/>
                  </a:lnTo>
                  <a:lnTo>
                    <a:pt x="10" y="19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BA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" name="Freeform 33">
              <a:extLst>
                <a:ext uri="{FF2B5EF4-FFF2-40B4-BE49-F238E27FC236}">
                  <a16:creationId xmlns:a16="http://schemas.microsoft.com/office/drawing/2014/main" id="{4F74DC1E-D59C-4F03-801B-ED6F2D306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3738" y="1870711"/>
              <a:ext cx="231775" cy="793750"/>
            </a:xfrm>
            <a:custGeom>
              <a:avLst/>
              <a:gdLst>
                <a:gd name="T0" fmla="*/ 23 w 146"/>
                <a:gd name="T1" fmla="*/ 0 h 500"/>
                <a:gd name="T2" fmla="*/ 23 w 146"/>
                <a:gd name="T3" fmla="*/ 64 h 500"/>
                <a:gd name="T4" fmla="*/ 0 w 146"/>
                <a:gd name="T5" fmla="*/ 432 h 500"/>
                <a:gd name="T6" fmla="*/ 106 w 146"/>
                <a:gd name="T7" fmla="*/ 500 h 500"/>
                <a:gd name="T8" fmla="*/ 146 w 146"/>
                <a:gd name="T9" fmla="*/ 0 h 500"/>
                <a:gd name="T10" fmla="*/ 23 w 146"/>
                <a:gd name="T11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500">
                  <a:moveTo>
                    <a:pt x="23" y="0"/>
                  </a:moveTo>
                  <a:lnTo>
                    <a:pt x="23" y="64"/>
                  </a:lnTo>
                  <a:lnTo>
                    <a:pt x="0" y="432"/>
                  </a:lnTo>
                  <a:lnTo>
                    <a:pt x="106" y="500"/>
                  </a:lnTo>
                  <a:lnTo>
                    <a:pt x="146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5" name="Freeform 34">
              <a:extLst>
                <a:ext uri="{FF2B5EF4-FFF2-40B4-BE49-F238E27FC236}">
                  <a16:creationId xmlns:a16="http://schemas.microsoft.com/office/drawing/2014/main" id="{996F8A5D-15AB-43C8-8207-0284037A0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5388" y="1972311"/>
              <a:ext cx="804863" cy="584200"/>
            </a:xfrm>
            <a:custGeom>
              <a:avLst/>
              <a:gdLst>
                <a:gd name="T0" fmla="*/ 0 w 507"/>
                <a:gd name="T1" fmla="*/ 20 h 368"/>
                <a:gd name="T2" fmla="*/ 371 w 507"/>
                <a:gd name="T3" fmla="*/ 156 h 368"/>
                <a:gd name="T4" fmla="*/ 369 w 507"/>
                <a:gd name="T5" fmla="*/ 295 h 368"/>
                <a:gd name="T6" fmla="*/ 484 w 507"/>
                <a:gd name="T7" fmla="*/ 368 h 368"/>
                <a:gd name="T8" fmla="*/ 507 w 507"/>
                <a:gd name="T9" fmla="*/ 0 h 368"/>
                <a:gd name="T10" fmla="*/ 0 w 507"/>
                <a:gd name="T11" fmla="*/ 2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7" h="368">
                  <a:moveTo>
                    <a:pt x="0" y="20"/>
                  </a:moveTo>
                  <a:lnTo>
                    <a:pt x="371" y="156"/>
                  </a:lnTo>
                  <a:lnTo>
                    <a:pt x="369" y="295"/>
                  </a:lnTo>
                  <a:lnTo>
                    <a:pt x="484" y="368"/>
                  </a:lnTo>
                  <a:lnTo>
                    <a:pt x="507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Freeform 35">
              <a:extLst>
                <a:ext uri="{FF2B5EF4-FFF2-40B4-BE49-F238E27FC236}">
                  <a16:creationId xmlns:a16="http://schemas.microsoft.com/office/drawing/2014/main" id="{297F415F-5844-420B-A3FE-F408FE793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5300" y="2826386"/>
              <a:ext cx="490538" cy="261938"/>
            </a:xfrm>
            <a:custGeom>
              <a:avLst/>
              <a:gdLst>
                <a:gd name="T0" fmla="*/ 303 w 309"/>
                <a:gd name="T1" fmla="*/ 81 h 165"/>
                <a:gd name="T2" fmla="*/ 304 w 309"/>
                <a:gd name="T3" fmla="*/ 69 h 165"/>
                <a:gd name="T4" fmla="*/ 309 w 309"/>
                <a:gd name="T5" fmla="*/ 0 h 165"/>
                <a:gd name="T6" fmla="*/ 0 w 309"/>
                <a:gd name="T7" fmla="*/ 64 h 165"/>
                <a:gd name="T8" fmla="*/ 297 w 309"/>
                <a:gd name="T9" fmla="*/ 165 h 165"/>
                <a:gd name="T10" fmla="*/ 304 w 309"/>
                <a:gd name="T11" fmla="*/ 69 h 165"/>
                <a:gd name="T12" fmla="*/ 303 w 309"/>
                <a:gd name="T13" fmla="*/ 8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9" h="165">
                  <a:moveTo>
                    <a:pt x="303" y="81"/>
                  </a:moveTo>
                  <a:lnTo>
                    <a:pt x="304" y="69"/>
                  </a:lnTo>
                  <a:lnTo>
                    <a:pt x="309" y="0"/>
                  </a:lnTo>
                  <a:lnTo>
                    <a:pt x="0" y="64"/>
                  </a:lnTo>
                  <a:lnTo>
                    <a:pt x="297" y="165"/>
                  </a:lnTo>
                  <a:lnTo>
                    <a:pt x="304" y="69"/>
                  </a:lnTo>
                  <a:lnTo>
                    <a:pt x="303" y="81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7" name="Freeform 36">
              <a:extLst>
                <a:ext uri="{FF2B5EF4-FFF2-40B4-BE49-F238E27FC236}">
                  <a16:creationId xmlns:a16="http://schemas.microsoft.com/office/drawing/2014/main" id="{DD0AB407-2933-4D1F-9EC3-2AA0430E1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8375" y="1677036"/>
              <a:ext cx="168275" cy="1258888"/>
            </a:xfrm>
            <a:custGeom>
              <a:avLst/>
              <a:gdLst>
                <a:gd name="T0" fmla="*/ 106 w 106"/>
                <a:gd name="T1" fmla="*/ 0 h 793"/>
                <a:gd name="T2" fmla="*/ 64 w 106"/>
                <a:gd name="T3" fmla="*/ 56 h 793"/>
                <a:gd name="T4" fmla="*/ 0 w 106"/>
                <a:gd name="T5" fmla="*/ 687 h 793"/>
                <a:gd name="T6" fmla="*/ 11 w 106"/>
                <a:gd name="T7" fmla="*/ 724 h 793"/>
                <a:gd name="T8" fmla="*/ 6 w 106"/>
                <a:gd name="T9" fmla="*/ 793 h 793"/>
                <a:gd name="T10" fmla="*/ 106 w 106"/>
                <a:gd name="T11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793">
                  <a:moveTo>
                    <a:pt x="106" y="0"/>
                  </a:moveTo>
                  <a:lnTo>
                    <a:pt x="64" y="56"/>
                  </a:lnTo>
                  <a:lnTo>
                    <a:pt x="0" y="687"/>
                  </a:lnTo>
                  <a:lnTo>
                    <a:pt x="11" y="724"/>
                  </a:lnTo>
                  <a:lnTo>
                    <a:pt x="6" y="793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8" name="Freeform 37">
              <a:extLst>
                <a:ext uri="{FF2B5EF4-FFF2-40B4-BE49-F238E27FC236}">
                  <a16:creationId xmlns:a16="http://schemas.microsoft.com/office/drawing/2014/main" id="{74AD9D83-6110-4824-9CB7-D068CC19C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013" y="1765936"/>
              <a:ext cx="207963" cy="1001713"/>
            </a:xfrm>
            <a:custGeom>
              <a:avLst/>
              <a:gdLst>
                <a:gd name="T0" fmla="*/ 24 w 131"/>
                <a:gd name="T1" fmla="*/ 23 h 631"/>
                <a:gd name="T2" fmla="*/ 40 w 131"/>
                <a:gd name="T3" fmla="*/ 66 h 631"/>
                <a:gd name="T4" fmla="*/ 0 w 131"/>
                <a:gd name="T5" fmla="*/ 566 h 631"/>
                <a:gd name="T6" fmla="*/ 60 w 131"/>
                <a:gd name="T7" fmla="*/ 602 h 631"/>
                <a:gd name="T8" fmla="*/ 67 w 131"/>
                <a:gd name="T9" fmla="*/ 631 h 631"/>
                <a:gd name="T10" fmla="*/ 131 w 131"/>
                <a:gd name="T11" fmla="*/ 0 h 631"/>
                <a:gd name="T12" fmla="*/ 24 w 131"/>
                <a:gd name="T13" fmla="*/ 23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" h="631">
                  <a:moveTo>
                    <a:pt x="24" y="23"/>
                  </a:moveTo>
                  <a:lnTo>
                    <a:pt x="40" y="66"/>
                  </a:lnTo>
                  <a:lnTo>
                    <a:pt x="0" y="566"/>
                  </a:lnTo>
                  <a:lnTo>
                    <a:pt x="60" y="602"/>
                  </a:lnTo>
                  <a:lnTo>
                    <a:pt x="67" y="631"/>
                  </a:lnTo>
                  <a:lnTo>
                    <a:pt x="131" y="0"/>
                  </a:lnTo>
                  <a:lnTo>
                    <a:pt x="24" y="2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9" name="Freeform 38">
              <a:extLst>
                <a:ext uri="{FF2B5EF4-FFF2-40B4-BE49-F238E27FC236}">
                  <a16:creationId xmlns:a16="http://schemas.microsoft.com/office/drawing/2014/main" id="{7CB06A41-3264-455A-B08A-7CAACDC81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6788" y="1627823"/>
              <a:ext cx="363538" cy="1509713"/>
            </a:xfrm>
            <a:custGeom>
              <a:avLst/>
              <a:gdLst>
                <a:gd name="T0" fmla="*/ 70 w 150"/>
                <a:gd name="T1" fmla="*/ 20 h 622"/>
                <a:gd name="T2" fmla="*/ 5 w 150"/>
                <a:gd name="T3" fmla="*/ 539 h 622"/>
                <a:gd name="T4" fmla="*/ 0 w 150"/>
                <a:gd name="T5" fmla="*/ 602 h 622"/>
                <a:gd name="T6" fmla="*/ 60 w 150"/>
                <a:gd name="T7" fmla="*/ 622 h 622"/>
                <a:gd name="T8" fmla="*/ 150 w 150"/>
                <a:gd name="T9" fmla="*/ 0 h 622"/>
                <a:gd name="T10" fmla="*/ 70 w 150"/>
                <a:gd name="T11" fmla="*/ 2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0" h="622">
                  <a:moveTo>
                    <a:pt x="70" y="20"/>
                  </a:moveTo>
                  <a:cubicBezTo>
                    <a:pt x="5" y="539"/>
                    <a:pt x="5" y="539"/>
                    <a:pt x="5" y="539"/>
                  </a:cubicBezTo>
                  <a:cubicBezTo>
                    <a:pt x="0" y="602"/>
                    <a:pt x="0" y="602"/>
                    <a:pt x="0" y="602"/>
                  </a:cubicBezTo>
                  <a:cubicBezTo>
                    <a:pt x="60" y="622"/>
                    <a:pt x="60" y="622"/>
                    <a:pt x="60" y="622"/>
                  </a:cubicBezTo>
                  <a:cubicBezTo>
                    <a:pt x="76" y="517"/>
                    <a:pt x="150" y="0"/>
                    <a:pt x="150" y="0"/>
                  </a:cubicBezTo>
                  <a:lnTo>
                    <a:pt x="70" y="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0" name="Freeform 39">
              <a:extLst>
                <a:ext uri="{FF2B5EF4-FFF2-40B4-BE49-F238E27FC236}">
                  <a16:creationId xmlns:a16="http://schemas.microsoft.com/office/drawing/2014/main" id="{26D48057-0643-4F1B-B4D4-2B0126627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963" y="4447223"/>
              <a:ext cx="1487488" cy="2422525"/>
            </a:xfrm>
            <a:custGeom>
              <a:avLst/>
              <a:gdLst>
                <a:gd name="T0" fmla="*/ 0 w 937"/>
                <a:gd name="T1" fmla="*/ 311 h 1526"/>
                <a:gd name="T2" fmla="*/ 660 w 937"/>
                <a:gd name="T3" fmla="*/ 696 h 1526"/>
                <a:gd name="T4" fmla="*/ 742 w 937"/>
                <a:gd name="T5" fmla="*/ 1526 h 1526"/>
                <a:gd name="T6" fmla="*/ 937 w 937"/>
                <a:gd name="T7" fmla="*/ 1526 h 1526"/>
                <a:gd name="T8" fmla="*/ 926 w 937"/>
                <a:gd name="T9" fmla="*/ 0 h 1526"/>
                <a:gd name="T10" fmla="*/ 0 w 937"/>
                <a:gd name="T11" fmla="*/ 311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7" h="1526">
                  <a:moveTo>
                    <a:pt x="0" y="311"/>
                  </a:moveTo>
                  <a:lnTo>
                    <a:pt x="660" y="696"/>
                  </a:lnTo>
                  <a:lnTo>
                    <a:pt x="742" y="1526"/>
                  </a:lnTo>
                  <a:lnTo>
                    <a:pt x="937" y="1526"/>
                  </a:lnTo>
                  <a:lnTo>
                    <a:pt x="926" y="0"/>
                  </a:lnTo>
                  <a:lnTo>
                    <a:pt x="0" y="31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1" name="Freeform 40">
              <a:extLst>
                <a:ext uri="{FF2B5EF4-FFF2-40B4-BE49-F238E27FC236}">
                  <a16:creationId xmlns:a16="http://schemas.microsoft.com/office/drawing/2014/main" id="{B7A87D2B-D9CA-4788-8993-185E09D0B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5650" y="5552123"/>
              <a:ext cx="2916238" cy="1317625"/>
            </a:xfrm>
            <a:custGeom>
              <a:avLst/>
              <a:gdLst>
                <a:gd name="T0" fmla="*/ 0 w 1837"/>
                <a:gd name="T1" fmla="*/ 830 h 830"/>
                <a:gd name="T2" fmla="*/ 1837 w 1837"/>
                <a:gd name="T3" fmla="*/ 830 h 830"/>
                <a:gd name="T4" fmla="*/ 1755 w 1837"/>
                <a:gd name="T5" fmla="*/ 0 h 830"/>
                <a:gd name="T6" fmla="*/ 0 w 1837"/>
                <a:gd name="T7" fmla="*/ 83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7" h="830">
                  <a:moveTo>
                    <a:pt x="0" y="830"/>
                  </a:moveTo>
                  <a:lnTo>
                    <a:pt x="1837" y="830"/>
                  </a:lnTo>
                  <a:lnTo>
                    <a:pt x="1755" y="0"/>
                  </a:lnTo>
                  <a:lnTo>
                    <a:pt x="0" y="83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2" name="Freeform 41">
              <a:extLst>
                <a:ext uri="{FF2B5EF4-FFF2-40B4-BE49-F238E27FC236}">
                  <a16:creationId xmlns:a16="http://schemas.microsoft.com/office/drawing/2014/main" id="{9E01D7F3-F9A6-4B20-8855-6ABFC1B91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625" y="3199448"/>
              <a:ext cx="238125" cy="636588"/>
            </a:xfrm>
            <a:custGeom>
              <a:avLst/>
              <a:gdLst>
                <a:gd name="T0" fmla="*/ 0 w 150"/>
                <a:gd name="T1" fmla="*/ 168 h 401"/>
                <a:gd name="T2" fmla="*/ 98 w 150"/>
                <a:gd name="T3" fmla="*/ 401 h 401"/>
                <a:gd name="T4" fmla="*/ 150 w 150"/>
                <a:gd name="T5" fmla="*/ 0 h 401"/>
                <a:gd name="T6" fmla="*/ 0 w 150"/>
                <a:gd name="T7" fmla="*/ 168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0" h="401">
                  <a:moveTo>
                    <a:pt x="0" y="168"/>
                  </a:moveTo>
                  <a:lnTo>
                    <a:pt x="98" y="401"/>
                  </a:lnTo>
                  <a:lnTo>
                    <a:pt x="150" y="0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3" name="Freeform 42">
              <a:extLst>
                <a:ext uri="{FF2B5EF4-FFF2-40B4-BE49-F238E27FC236}">
                  <a16:creationId xmlns:a16="http://schemas.microsoft.com/office/drawing/2014/main" id="{E5932D3A-6892-4B77-BE5B-485D01F73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6550" y="2219961"/>
              <a:ext cx="177800" cy="220663"/>
            </a:xfrm>
            <a:custGeom>
              <a:avLst/>
              <a:gdLst>
                <a:gd name="T0" fmla="*/ 0 w 112"/>
                <a:gd name="T1" fmla="*/ 69 h 139"/>
                <a:gd name="T2" fmla="*/ 110 w 112"/>
                <a:gd name="T3" fmla="*/ 139 h 139"/>
                <a:gd name="T4" fmla="*/ 112 w 112"/>
                <a:gd name="T5" fmla="*/ 0 h 139"/>
                <a:gd name="T6" fmla="*/ 0 w 112"/>
                <a:gd name="T7" fmla="*/ 6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139">
                  <a:moveTo>
                    <a:pt x="0" y="69"/>
                  </a:moveTo>
                  <a:lnTo>
                    <a:pt x="110" y="139"/>
                  </a:lnTo>
                  <a:lnTo>
                    <a:pt x="112" y="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4" name="Freeform 43">
              <a:extLst>
                <a:ext uri="{FF2B5EF4-FFF2-40B4-BE49-F238E27FC236}">
                  <a16:creationId xmlns:a16="http://schemas.microsoft.com/office/drawing/2014/main" id="{7A577195-5F8B-4307-8897-D583A482F3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7963" y="3934461"/>
              <a:ext cx="1033463" cy="2935288"/>
            </a:xfrm>
            <a:custGeom>
              <a:avLst/>
              <a:gdLst>
                <a:gd name="T0" fmla="*/ 35 w 651"/>
                <a:gd name="T1" fmla="*/ 109 h 1849"/>
                <a:gd name="T2" fmla="*/ 34 w 651"/>
                <a:gd name="T3" fmla="*/ 118 h 1849"/>
                <a:gd name="T4" fmla="*/ 0 w 651"/>
                <a:gd name="T5" fmla="*/ 1849 h 1849"/>
                <a:gd name="T6" fmla="*/ 352 w 651"/>
                <a:gd name="T7" fmla="*/ 1849 h 1849"/>
                <a:gd name="T8" fmla="*/ 651 w 651"/>
                <a:gd name="T9" fmla="*/ 0 h 1849"/>
                <a:gd name="T10" fmla="*/ 35 w 651"/>
                <a:gd name="T11" fmla="*/ 109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1" h="1849">
                  <a:moveTo>
                    <a:pt x="35" y="109"/>
                  </a:moveTo>
                  <a:lnTo>
                    <a:pt x="34" y="118"/>
                  </a:lnTo>
                  <a:lnTo>
                    <a:pt x="0" y="1849"/>
                  </a:lnTo>
                  <a:lnTo>
                    <a:pt x="352" y="1849"/>
                  </a:lnTo>
                  <a:lnTo>
                    <a:pt x="651" y="0"/>
                  </a:lnTo>
                  <a:lnTo>
                    <a:pt x="35" y="109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5" name="Freeform 44">
              <a:extLst>
                <a:ext uri="{FF2B5EF4-FFF2-40B4-BE49-F238E27FC236}">
                  <a16:creationId xmlns:a16="http://schemas.microsoft.com/office/drawing/2014/main" id="{A02E3126-D80B-4A5E-9F39-E95D93F5B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3988" y="4121786"/>
              <a:ext cx="107950" cy="2747963"/>
            </a:xfrm>
            <a:custGeom>
              <a:avLst/>
              <a:gdLst>
                <a:gd name="T0" fmla="*/ 2 w 68"/>
                <a:gd name="T1" fmla="*/ 203 h 1731"/>
                <a:gd name="T2" fmla="*/ 0 w 68"/>
                <a:gd name="T3" fmla="*/ 205 h 1731"/>
                <a:gd name="T4" fmla="*/ 11 w 68"/>
                <a:gd name="T5" fmla="*/ 1731 h 1731"/>
                <a:gd name="T6" fmla="*/ 34 w 68"/>
                <a:gd name="T7" fmla="*/ 1731 h 1731"/>
                <a:gd name="T8" fmla="*/ 68 w 68"/>
                <a:gd name="T9" fmla="*/ 0 h 1731"/>
                <a:gd name="T10" fmla="*/ 2 w 68"/>
                <a:gd name="T11" fmla="*/ 203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1731">
                  <a:moveTo>
                    <a:pt x="2" y="203"/>
                  </a:moveTo>
                  <a:lnTo>
                    <a:pt x="0" y="205"/>
                  </a:lnTo>
                  <a:lnTo>
                    <a:pt x="11" y="1731"/>
                  </a:lnTo>
                  <a:lnTo>
                    <a:pt x="34" y="1731"/>
                  </a:lnTo>
                  <a:lnTo>
                    <a:pt x="68" y="0"/>
                  </a:lnTo>
                  <a:lnTo>
                    <a:pt x="2" y="203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6" name="Freeform 45">
              <a:extLst>
                <a:ext uri="{FF2B5EF4-FFF2-40B4-BE49-F238E27FC236}">
                  <a16:creationId xmlns:a16="http://schemas.microsoft.com/office/drawing/2014/main" id="{230F0C5E-3CF7-421B-ACF3-0618EEBB72AD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2413" y="4637723"/>
              <a:ext cx="914400" cy="1012825"/>
            </a:xfrm>
            <a:custGeom>
              <a:avLst/>
              <a:gdLst>
                <a:gd name="T0" fmla="*/ 576 w 576"/>
                <a:gd name="T1" fmla="*/ 133 h 638"/>
                <a:gd name="T2" fmla="*/ 384 w 576"/>
                <a:gd name="T3" fmla="*/ 0 h 638"/>
                <a:gd name="T4" fmla="*/ 0 w 576"/>
                <a:gd name="T5" fmla="*/ 638 h 638"/>
                <a:gd name="T6" fmla="*/ 576 w 576"/>
                <a:gd name="T7" fmla="*/ 133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6" h="638">
                  <a:moveTo>
                    <a:pt x="576" y="133"/>
                  </a:moveTo>
                  <a:lnTo>
                    <a:pt x="384" y="0"/>
                  </a:lnTo>
                  <a:lnTo>
                    <a:pt x="0" y="638"/>
                  </a:lnTo>
                  <a:lnTo>
                    <a:pt x="576" y="13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7" name="Freeform 46">
              <a:extLst>
                <a:ext uri="{FF2B5EF4-FFF2-40B4-BE49-F238E27FC236}">
                  <a16:creationId xmlns:a16="http://schemas.microsoft.com/office/drawing/2014/main" id="{7ED250A8-8967-4C24-89A5-53F31B20F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9650" y="1134111"/>
              <a:ext cx="387350" cy="2012950"/>
            </a:xfrm>
            <a:custGeom>
              <a:avLst/>
              <a:gdLst>
                <a:gd name="T0" fmla="*/ 132 w 159"/>
                <a:gd name="T1" fmla="*/ 104 h 830"/>
                <a:gd name="T2" fmla="*/ 0 w 159"/>
                <a:gd name="T3" fmla="*/ 0 h 830"/>
                <a:gd name="T4" fmla="*/ 107 w 159"/>
                <a:gd name="T5" fmla="*/ 102 h 830"/>
                <a:gd name="T6" fmla="*/ 132 w 159"/>
                <a:gd name="T7" fmla="*/ 147 h 830"/>
                <a:gd name="T8" fmla="*/ 132 w 159"/>
                <a:gd name="T9" fmla="*/ 204 h 830"/>
                <a:gd name="T10" fmla="*/ 42 w 159"/>
                <a:gd name="T11" fmla="*/ 826 h 830"/>
                <a:gd name="T12" fmla="*/ 54 w 159"/>
                <a:gd name="T13" fmla="*/ 830 h 830"/>
                <a:gd name="T14" fmla="*/ 159 w 159"/>
                <a:gd name="T15" fmla="*/ 139 h 830"/>
                <a:gd name="T16" fmla="*/ 132 w 159"/>
                <a:gd name="T17" fmla="*/ 104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9" h="830">
                  <a:moveTo>
                    <a:pt x="132" y="10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32" y="147"/>
                    <a:pt x="132" y="147"/>
                    <a:pt x="132" y="147"/>
                  </a:cubicBezTo>
                  <a:cubicBezTo>
                    <a:pt x="132" y="204"/>
                    <a:pt x="132" y="204"/>
                    <a:pt x="132" y="204"/>
                  </a:cubicBezTo>
                  <a:cubicBezTo>
                    <a:pt x="132" y="204"/>
                    <a:pt x="58" y="721"/>
                    <a:pt x="42" y="826"/>
                  </a:cubicBezTo>
                  <a:cubicBezTo>
                    <a:pt x="54" y="830"/>
                    <a:pt x="54" y="830"/>
                    <a:pt x="54" y="830"/>
                  </a:cubicBezTo>
                  <a:cubicBezTo>
                    <a:pt x="159" y="139"/>
                    <a:pt x="159" y="139"/>
                    <a:pt x="159" y="139"/>
                  </a:cubicBezTo>
                  <a:lnTo>
                    <a:pt x="132" y="104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8" name="Freeform 47">
              <a:extLst>
                <a:ext uri="{FF2B5EF4-FFF2-40B4-BE49-F238E27FC236}">
                  <a16:creationId xmlns:a16="http://schemas.microsoft.com/office/drawing/2014/main" id="{9E015A38-94D1-4A2A-BA3A-E6E25984F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4888" y="2945448"/>
              <a:ext cx="1174750" cy="3924300"/>
            </a:xfrm>
            <a:custGeom>
              <a:avLst/>
              <a:gdLst>
                <a:gd name="T0" fmla="*/ 740 w 740"/>
                <a:gd name="T1" fmla="*/ 0 h 2472"/>
                <a:gd name="T2" fmla="*/ 587 w 740"/>
                <a:gd name="T3" fmla="*/ 0 h 2472"/>
                <a:gd name="T4" fmla="*/ 0 w 740"/>
                <a:gd name="T5" fmla="*/ 2472 h 2472"/>
                <a:gd name="T6" fmla="*/ 61 w 740"/>
                <a:gd name="T7" fmla="*/ 2472 h 2472"/>
                <a:gd name="T8" fmla="*/ 706 w 740"/>
                <a:gd name="T9" fmla="*/ 84 h 2472"/>
                <a:gd name="T10" fmla="*/ 740 w 740"/>
                <a:gd name="T11" fmla="*/ 0 h 2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0" h="2472">
                  <a:moveTo>
                    <a:pt x="740" y="0"/>
                  </a:moveTo>
                  <a:lnTo>
                    <a:pt x="587" y="0"/>
                  </a:lnTo>
                  <a:lnTo>
                    <a:pt x="0" y="2472"/>
                  </a:lnTo>
                  <a:lnTo>
                    <a:pt x="61" y="2472"/>
                  </a:lnTo>
                  <a:lnTo>
                    <a:pt x="706" y="84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9" name="Freeform 48">
              <a:extLst>
                <a:ext uri="{FF2B5EF4-FFF2-40B4-BE49-F238E27FC236}">
                  <a16:creationId xmlns:a16="http://schemas.microsoft.com/office/drawing/2014/main" id="{F1DC6946-946A-4983-8DB0-47FC88ECA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263" y="4070986"/>
              <a:ext cx="1933575" cy="2798763"/>
            </a:xfrm>
            <a:custGeom>
              <a:avLst/>
              <a:gdLst>
                <a:gd name="T0" fmla="*/ 676 w 1218"/>
                <a:gd name="T1" fmla="*/ 995 h 1763"/>
                <a:gd name="T2" fmla="*/ 1060 w 1218"/>
                <a:gd name="T3" fmla="*/ 357 h 1763"/>
                <a:gd name="T4" fmla="*/ 1218 w 1218"/>
                <a:gd name="T5" fmla="*/ 171 h 1763"/>
                <a:gd name="T6" fmla="*/ 789 w 1218"/>
                <a:gd name="T7" fmla="*/ 0 h 1763"/>
                <a:gd name="T8" fmla="*/ 0 w 1218"/>
                <a:gd name="T9" fmla="*/ 1763 h 1763"/>
                <a:gd name="T10" fmla="*/ 189 w 1218"/>
                <a:gd name="T11" fmla="*/ 1763 h 1763"/>
                <a:gd name="T12" fmla="*/ 504 w 1218"/>
                <a:gd name="T13" fmla="*/ 1146 h 1763"/>
                <a:gd name="T14" fmla="*/ 676 w 1218"/>
                <a:gd name="T15" fmla="*/ 995 h 1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8" h="1763">
                  <a:moveTo>
                    <a:pt x="676" y="995"/>
                  </a:moveTo>
                  <a:lnTo>
                    <a:pt x="1060" y="357"/>
                  </a:lnTo>
                  <a:lnTo>
                    <a:pt x="1218" y="171"/>
                  </a:lnTo>
                  <a:lnTo>
                    <a:pt x="789" y="0"/>
                  </a:lnTo>
                  <a:lnTo>
                    <a:pt x="0" y="1763"/>
                  </a:lnTo>
                  <a:lnTo>
                    <a:pt x="189" y="1763"/>
                  </a:lnTo>
                  <a:lnTo>
                    <a:pt x="504" y="1146"/>
                  </a:lnTo>
                  <a:lnTo>
                    <a:pt x="676" y="99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0" name="Freeform 50">
              <a:extLst>
                <a:ext uri="{FF2B5EF4-FFF2-40B4-BE49-F238E27FC236}">
                  <a16:creationId xmlns:a16="http://schemas.microsoft.com/office/drawing/2014/main" id="{54E864AC-4658-488A-819F-734533633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2563" y="1635761"/>
              <a:ext cx="120650" cy="390525"/>
            </a:xfrm>
            <a:custGeom>
              <a:avLst/>
              <a:gdLst>
                <a:gd name="T0" fmla="*/ 47 w 76"/>
                <a:gd name="T1" fmla="*/ 237 h 246"/>
                <a:gd name="T2" fmla="*/ 76 w 76"/>
                <a:gd name="T3" fmla="*/ 90 h 246"/>
                <a:gd name="T4" fmla="*/ 46 w 76"/>
                <a:gd name="T5" fmla="*/ 0 h 246"/>
                <a:gd name="T6" fmla="*/ 0 w 76"/>
                <a:gd name="T7" fmla="*/ 246 h 246"/>
                <a:gd name="T8" fmla="*/ 47 w 76"/>
                <a:gd name="T9" fmla="*/ 237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246">
                  <a:moveTo>
                    <a:pt x="47" y="237"/>
                  </a:moveTo>
                  <a:lnTo>
                    <a:pt x="76" y="90"/>
                  </a:lnTo>
                  <a:lnTo>
                    <a:pt x="46" y="0"/>
                  </a:lnTo>
                  <a:lnTo>
                    <a:pt x="0" y="246"/>
                  </a:lnTo>
                  <a:lnTo>
                    <a:pt x="47" y="237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1" name="Freeform 51">
              <a:extLst>
                <a:ext uri="{FF2B5EF4-FFF2-40B4-BE49-F238E27FC236}">
                  <a16:creationId xmlns:a16="http://schemas.microsoft.com/office/drawing/2014/main" id="{BFB8B3C2-BE33-4B62-9F47-30D49E936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6763" y="2256473"/>
              <a:ext cx="1624013" cy="4613275"/>
            </a:xfrm>
            <a:custGeom>
              <a:avLst/>
              <a:gdLst>
                <a:gd name="T0" fmla="*/ 1023 w 1023"/>
                <a:gd name="T1" fmla="*/ 278 h 2906"/>
                <a:gd name="T2" fmla="*/ 337 w 1023"/>
                <a:gd name="T3" fmla="*/ 0 h 2906"/>
                <a:gd name="T4" fmla="*/ 247 w 1023"/>
                <a:gd name="T5" fmla="*/ 564 h 2906"/>
                <a:gd name="T6" fmla="*/ 337 w 1023"/>
                <a:gd name="T7" fmla="*/ 594 h 2906"/>
                <a:gd name="T8" fmla="*/ 285 w 1023"/>
                <a:gd name="T9" fmla="*/ 995 h 2906"/>
                <a:gd name="T10" fmla="*/ 302 w 1023"/>
                <a:gd name="T11" fmla="*/ 1037 h 2906"/>
                <a:gd name="T12" fmla="*/ 302 w 1023"/>
                <a:gd name="T13" fmla="*/ 1037 h 2906"/>
                <a:gd name="T14" fmla="*/ 302 w 1023"/>
                <a:gd name="T15" fmla="*/ 1037 h 2906"/>
                <a:gd name="T16" fmla="*/ 309 w 1023"/>
                <a:gd name="T17" fmla="*/ 1056 h 2906"/>
                <a:gd name="T18" fmla="*/ 299 w 1023"/>
                <a:gd name="T19" fmla="*/ 1057 h 2906"/>
                <a:gd name="T20" fmla="*/ 0 w 1023"/>
                <a:gd name="T21" fmla="*/ 2906 h 2906"/>
                <a:gd name="T22" fmla="*/ 150 w 1023"/>
                <a:gd name="T23" fmla="*/ 2906 h 2906"/>
                <a:gd name="T24" fmla="*/ 737 w 1023"/>
                <a:gd name="T25" fmla="*/ 434 h 2906"/>
                <a:gd name="T26" fmla="*/ 1023 w 1023"/>
                <a:gd name="T27" fmla="*/ 278 h 2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23" h="2906">
                  <a:moveTo>
                    <a:pt x="1023" y="278"/>
                  </a:moveTo>
                  <a:lnTo>
                    <a:pt x="337" y="0"/>
                  </a:lnTo>
                  <a:lnTo>
                    <a:pt x="247" y="564"/>
                  </a:lnTo>
                  <a:lnTo>
                    <a:pt x="337" y="594"/>
                  </a:lnTo>
                  <a:lnTo>
                    <a:pt x="285" y="995"/>
                  </a:lnTo>
                  <a:lnTo>
                    <a:pt x="302" y="1037"/>
                  </a:lnTo>
                  <a:lnTo>
                    <a:pt x="302" y="1037"/>
                  </a:lnTo>
                  <a:lnTo>
                    <a:pt x="302" y="1037"/>
                  </a:lnTo>
                  <a:lnTo>
                    <a:pt x="309" y="1056"/>
                  </a:lnTo>
                  <a:lnTo>
                    <a:pt x="299" y="1057"/>
                  </a:lnTo>
                  <a:lnTo>
                    <a:pt x="0" y="2906"/>
                  </a:lnTo>
                  <a:lnTo>
                    <a:pt x="150" y="2906"/>
                  </a:lnTo>
                  <a:lnTo>
                    <a:pt x="737" y="434"/>
                  </a:lnTo>
                  <a:lnTo>
                    <a:pt x="1023" y="278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2" name="Freeform 52">
              <a:extLst>
                <a:ext uri="{FF2B5EF4-FFF2-40B4-BE49-F238E27FC236}">
                  <a16:creationId xmlns:a16="http://schemas.microsoft.com/office/drawing/2014/main" id="{80DA7EF3-F256-421A-93BA-D9DF3ED28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7175" y="1778636"/>
              <a:ext cx="396875" cy="233363"/>
            </a:xfrm>
            <a:custGeom>
              <a:avLst/>
              <a:gdLst>
                <a:gd name="T0" fmla="*/ 166 w 250"/>
                <a:gd name="T1" fmla="*/ 112 h 147"/>
                <a:gd name="T2" fmla="*/ 250 w 250"/>
                <a:gd name="T3" fmla="*/ 115 h 147"/>
                <a:gd name="T4" fmla="*/ 29 w 250"/>
                <a:gd name="T5" fmla="*/ 0 h 147"/>
                <a:gd name="T6" fmla="*/ 0 w 250"/>
                <a:gd name="T7" fmla="*/ 147 h 147"/>
                <a:gd name="T8" fmla="*/ 166 w 250"/>
                <a:gd name="T9" fmla="*/ 112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0" h="147">
                  <a:moveTo>
                    <a:pt x="166" y="112"/>
                  </a:moveTo>
                  <a:lnTo>
                    <a:pt x="250" y="115"/>
                  </a:lnTo>
                  <a:lnTo>
                    <a:pt x="29" y="0"/>
                  </a:lnTo>
                  <a:lnTo>
                    <a:pt x="0" y="147"/>
                  </a:lnTo>
                  <a:lnTo>
                    <a:pt x="166" y="11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3" name="Freeform 53">
              <a:extLst>
                <a:ext uri="{FF2B5EF4-FFF2-40B4-BE49-F238E27FC236}">
                  <a16:creationId xmlns:a16="http://schemas.microsoft.com/office/drawing/2014/main" id="{E218D5B8-761D-4E9C-B337-3A1CE65CF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1413" y="1470661"/>
              <a:ext cx="431800" cy="1681163"/>
            </a:xfrm>
            <a:custGeom>
              <a:avLst/>
              <a:gdLst>
                <a:gd name="T0" fmla="*/ 124 w 272"/>
                <a:gd name="T1" fmla="*/ 367 h 1059"/>
                <a:gd name="T2" fmla="*/ 196 w 272"/>
                <a:gd name="T3" fmla="*/ 350 h 1059"/>
                <a:gd name="T4" fmla="*/ 242 w 272"/>
                <a:gd name="T5" fmla="*/ 104 h 1059"/>
                <a:gd name="T6" fmla="*/ 272 w 272"/>
                <a:gd name="T7" fmla="*/ 27 h 1059"/>
                <a:gd name="T8" fmla="*/ 161 w 272"/>
                <a:gd name="T9" fmla="*/ 0 h 1059"/>
                <a:gd name="T10" fmla="*/ 0 w 272"/>
                <a:gd name="T11" fmla="*/ 1056 h 1059"/>
                <a:gd name="T12" fmla="*/ 11 w 272"/>
                <a:gd name="T13" fmla="*/ 1059 h 1059"/>
                <a:gd name="T14" fmla="*/ 101 w 272"/>
                <a:gd name="T15" fmla="*/ 495 h 1059"/>
                <a:gd name="T16" fmla="*/ 124 w 272"/>
                <a:gd name="T17" fmla="*/ 367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059">
                  <a:moveTo>
                    <a:pt x="124" y="367"/>
                  </a:moveTo>
                  <a:lnTo>
                    <a:pt x="196" y="350"/>
                  </a:lnTo>
                  <a:lnTo>
                    <a:pt x="242" y="104"/>
                  </a:lnTo>
                  <a:lnTo>
                    <a:pt x="272" y="27"/>
                  </a:lnTo>
                  <a:lnTo>
                    <a:pt x="161" y="0"/>
                  </a:lnTo>
                  <a:lnTo>
                    <a:pt x="0" y="1056"/>
                  </a:lnTo>
                  <a:lnTo>
                    <a:pt x="11" y="1059"/>
                  </a:lnTo>
                  <a:lnTo>
                    <a:pt x="101" y="495"/>
                  </a:lnTo>
                  <a:lnTo>
                    <a:pt x="124" y="36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4" name="Freeform 54">
              <a:extLst>
                <a:ext uri="{FF2B5EF4-FFF2-40B4-BE49-F238E27FC236}">
                  <a16:creationId xmlns:a16="http://schemas.microsoft.com/office/drawing/2014/main" id="{0BECC663-68D7-440D-B7E2-4F468E7C3A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1750" y="2053273"/>
              <a:ext cx="187325" cy="203200"/>
            </a:xfrm>
            <a:custGeom>
              <a:avLst/>
              <a:gdLst>
                <a:gd name="T0" fmla="*/ 118 w 118"/>
                <a:gd name="T1" fmla="*/ 75 h 128"/>
                <a:gd name="T2" fmla="*/ 23 w 118"/>
                <a:gd name="T3" fmla="*/ 0 h 128"/>
                <a:gd name="T4" fmla="*/ 0 w 118"/>
                <a:gd name="T5" fmla="*/ 128 h 128"/>
                <a:gd name="T6" fmla="*/ 118 w 118"/>
                <a:gd name="T7" fmla="*/ 7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" h="128">
                  <a:moveTo>
                    <a:pt x="118" y="75"/>
                  </a:moveTo>
                  <a:lnTo>
                    <a:pt x="23" y="0"/>
                  </a:lnTo>
                  <a:lnTo>
                    <a:pt x="0" y="128"/>
                  </a:lnTo>
                  <a:lnTo>
                    <a:pt x="118" y="75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35" name="Retângulo 34"/>
          <p:cNvSpPr/>
          <p:nvPr/>
        </p:nvSpPr>
        <p:spPr>
          <a:xfrm>
            <a:off x="9493455" y="5829652"/>
            <a:ext cx="1363935" cy="4793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dirty="0">
                <a:solidFill>
                  <a:schemeClr val="tx2">
                    <a:lumMod val="50000"/>
                  </a:schemeClr>
                </a:solidFill>
              </a:rPr>
              <a:t>CID-11, OMS 2022</a:t>
            </a:r>
          </a:p>
        </p:txBody>
      </p:sp>
    </p:spTree>
    <p:extLst>
      <p:ext uri="{BB962C8B-B14F-4D97-AF65-F5344CB8AC3E}">
        <p14:creationId xmlns:p14="http://schemas.microsoft.com/office/powerpoint/2010/main" val="130137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3797</TotalTime>
  <Words>3318</Words>
  <Application>Microsoft Office PowerPoint</Application>
  <PresentationFormat>Widescreen</PresentationFormat>
  <Paragraphs>501</Paragraphs>
  <Slides>45</Slides>
  <Notes>7</Notes>
  <HiddenSlides>0</HiddenSlides>
  <MMClips>0</MMClips>
  <ScaleCrop>false</ScaleCrop>
  <HeadingPairs>
    <vt:vector size="8" baseType="variant">
      <vt:variant>
        <vt:lpstr>Fontes usadas</vt:lpstr>
      </vt:variant>
      <vt:variant>
        <vt:i4>12</vt:i4>
      </vt:variant>
      <vt:variant>
        <vt:lpstr>Tema</vt:lpstr>
      </vt:variant>
      <vt:variant>
        <vt:i4>4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45</vt:i4>
      </vt:variant>
    </vt:vector>
  </HeadingPairs>
  <TitlesOfParts>
    <vt:vector size="63" baseType="lpstr">
      <vt:lpstr>MS PGothic</vt:lpstr>
      <vt:lpstr>MS PGothic</vt:lpstr>
      <vt:lpstr>Arial</vt:lpstr>
      <vt:lpstr>Calibri</vt:lpstr>
      <vt:lpstr>Calibri Light</vt:lpstr>
      <vt:lpstr>Helvetica</vt:lpstr>
      <vt:lpstr>Helvetica Neue Light</vt:lpstr>
      <vt:lpstr>Herculanum</vt:lpstr>
      <vt:lpstr>MapInfo Cartographic</vt:lpstr>
      <vt:lpstr>Times New Roman</vt:lpstr>
      <vt:lpstr>Verdana</vt:lpstr>
      <vt:lpstr>Wingdings</vt:lpstr>
      <vt:lpstr>Tema do Office</vt:lpstr>
      <vt:lpstr>1_Tema do Office</vt:lpstr>
      <vt:lpstr>2_Tema do Office</vt:lpstr>
      <vt:lpstr>4_Tema do Office</vt:lpstr>
      <vt:lpstr>Clip</vt:lpstr>
      <vt:lpstr>Slide</vt:lpstr>
      <vt:lpstr>Depressão e Suicídio:  o que precisamos saber e como podemos ajudar</vt:lpstr>
      <vt:lpstr>Currículo</vt:lpstr>
      <vt:lpstr>Declaração de Conflito de Interesse</vt:lpstr>
      <vt:lpstr>Declaração de Conflito de Interesse</vt:lpstr>
      <vt:lpstr>Objetivos acadêmicos </vt:lpstr>
      <vt:lpstr>Porque é importante falar de Depressão </vt:lpstr>
      <vt:lpstr>Depressão tem várias expressões clínicas</vt:lpstr>
      <vt:lpstr>Distinção entre tristeza normal e depressão doença</vt:lpstr>
      <vt:lpstr>Distinção entre tristeza normal e depressão doença</vt:lpstr>
      <vt:lpstr>Luto e Luto Prolongado</vt:lpstr>
      <vt:lpstr>Objetivos acadêmicos </vt:lpstr>
      <vt:lpstr>Características da depressão / Episódio Depressivo</vt:lpstr>
      <vt:lpstr>Apresentação do PowerPoint</vt:lpstr>
      <vt:lpstr>Apresentação do PowerPoint</vt:lpstr>
      <vt:lpstr>  </vt:lpstr>
      <vt:lpstr>    </vt:lpstr>
      <vt:lpstr>  </vt:lpstr>
      <vt:lpstr> Como se diagnostica a depressão? </vt:lpstr>
      <vt:lpstr>Depressão: sintomas multidimensionais</vt:lpstr>
      <vt:lpstr>Estado mental no episódio depressivo</vt:lpstr>
      <vt:lpstr>Estado mental no episódio depressivo</vt:lpstr>
      <vt:lpstr>Estado mental no episódio depressivo</vt:lpstr>
      <vt:lpstr>Estado mental no episódio depressivo</vt:lpstr>
      <vt:lpstr>Apresentação do PowerPoint</vt:lpstr>
      <vt:lpstr>Apresentação do PowerPoint</vt:lpstr>
      <vt:lpstr>Critérios diagnósticos de Transtorno Depressivo Maior DSM-5-TR</vt:lpstr>
      <vt:lpstr>Objetivos acadêmicos </vt:lpstr>
      <vt:lpstr>Causas da síndrome depressiva </vt:lpstr>
      <vt:lpstr>Causas da síndrome depressiva </vt:lpstr>
      <vt:lpstr>Apresentação do PowerPoint</vt:lpstr>
      <vt:lpstr>Depressão tem várias expressões clínicas</vt:lpstr>
      <vt:lpstr>Como prevenir a ocorrência e recorrência do TDM</vt:lpstr>
      <vt:lpstr>Como prevenir a ocorrência e recorrência do TDM</vt:lpstr>
      <vt:lpstr>Como prevenir a ocorrência e recorrência do TDM</vt:lpstr>
      <vt:lpstr>Objetivos acadêmicos </vt:lpstr>
      <vt:lpstr>Suicídio:  o que precisamos saber e como podemos ajudar</vt:lpstr>
      <vt:lpstr>Suicídio:  o que precisamos saber e como podemos ajudar</vt:lpstr>
      <vt:lpstr>Fatores de risco aumentado para suicídio </vt:lpstr>
      <vt:lpstr>Fatores de risco aumentado para suicídio </vt:lpstr>
      <vt:lpstr>Fatores de risco aumentado para suicídio </vt:lpstr>
      <vt:lpstr>Principais fatores de proteção para suicídio </vt:lpstr>
      <vt:lpstr>Principais fatores de proteção para suicídio 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Ricardo Alberto Moreno</dc:creator>
  <cp:lastModifiedBy>User</cp:lastModifiedBy>
  <cp:revision>149</cp:revision>
  <dcterms:created xsi:type="dcterms:W3CDTF">2017-09-25T12:10:32Z</dcterms:created>
  <dcterms:modified xsi:type="dcterms:W3CDTF">2025-09-04T00:55:14Z</dcterms:modified>
</cp:coreProperties>
</file>