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Lora" charset="0"/>
      <p:regular r:id="rId22"/>
    </p:embeddedFont>
    <p:embeddedFont>
      <p:font typeface="Bree Serif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libri (MS) Bold" charset="0"/>
      <p:regular r:id="rId28"/>
    </p:embeddedFont>
    <p:embeddedFont>
      <p:font typeface="Calibri (MS)" charset="0"/>
      <p:regular r:id="rId29"/>
    </p:embeddedFont>
    <p:embeddedFont>
      <p:font typeface="Lora Italics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7" d="100"/>
          <a:sy n="27" d="100"/>
        </p:scale>
        <p:origin x="-1836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602640"/>
            <a:ext cx="18338400" cy="6846120"/>
          </a:xfrm>
          <a:custGeom>
            <a:avLst/>
            <a:gdLst/>
            <a:ahLst/>
            <a:cxnLst/>
            <a:rect l="l" t="t" r="r" b="b"/>
            <a:pathLst>
              <a:path w="18338400" h="6846120">
                <a:moveTo>
                  <a:pt x="0" y="0"/>
                </a:moveTo>
                <a:lnTo>
                  <a:pt x="18338400" y="0"/>
                </a:lnTo>
                <a:lnTo>
                  <a:pt x="18338400" y="6846120"/>
                </a:lnTo>
                <a:lnTo>
                  <a:pt x="0" y="6846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" r="-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030520" y="8994240"/>
            <a:ext cx="909900" cy="1081080"/>
            <a:chOff x="0" y="0"/>
            <a:chExt cx="1213200" cy="14414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13231" cy="1441450"/>
            </a:xfrm>
            <a:custGeom>
              <a:avLst/>
              <a:gdLst/>
              <a:ahLst/>
              <a:cxnLst/>
              <a:rect l="l" t="t" r="r" b="b"/>
              <a:pathLst>
                <a:path w="1213231" h="1441450">
                  <a:moveTo>
                    <a:pt x="0" y="0"/>
                  </a:moveTo>
                  <a:lnTo>
                    <a:pt x="1213231" y="0"/>
                  </a:lnTo>
                  <a:lnTo>
                    <a:pt x="1213231" y="1441450"/>
                  </a:lnTo>
                  <a:lnTo>
                    <a:pt x="0" y="14414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597468" y="2661285"/>
            <a:ext cx="16354832" cy="248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480"/>
              </a:lnSpc>
            </a:pPr>
            <a:r>
              <a:rPr lang="en-US" sz="6000" spc="-1">
                <a:solidFill>
                  <a:srgbClr val="EAEAEA"/>
                </a:solidFill>
                <a:latin typeface="Bree Serif"/>
                <a:ea typeface="Bree Serif"/>
                <a:cs typeface="Bree Serif"/>
                <a:sym typeface="Bree Serif"/>
              </a:rPr>
              <a:t> Política de Prevenção e Enfrentamento ao Assédio Moral, do Assédio Sexual e da Discriminação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80185" y="6312668"/>
            <a:ext cx="7346665" cy="2276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endParaRPr/>
          </a:p>
          <a:p>
            <a:pPr algn="ctr">
              <a:lnSpc>
                <a:spcPts val="5040"/>
              </a:lnSpc>
            </a:pPr>
            <a:r>
              <a:rPr lang="en-US" sz="4200" spc="-2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EQUIPE DE PSICOLOGIA </a:t>
            </a:r>
          </a:p>
          <a:p>
            <a:pPr algn="l">
              <a:lnSpc>
                <a:spcPts val="3240"/>
              </a:lnSpc>
            </a:pPr>
            <a:endParaRPr lang="en-US" sz="4200" spc="-2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r">
              <a:lnSpc>
                <a:spcPts val="3240"/>
              </a:lnSpc>
            </a:pPr>
            <a:endParaRPr lang="en-US" sz="4200" spc="-2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l">
              <a:lnSpc>
                <a:spcPts val="3240"/>
              </a:lnSpc>
            </a:pPr>
            <a:endParaRPr lang="en-US" sz="4200" spc="-2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69532" y="7565205"/>
            <a:ext cx="4757788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en-US" sz="2700" i="1" u="none" strike="noStrike" spc="-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Indiara Teixeira de Sá Morais 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en-US" sz="2700" i="1" u="none" strike="noStrike" spc="-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Thayrine Moura Pimentel 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en-US" sz="2700" i="1" u="none" strike="noStrike" spc="-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Carla Fernanda Silva Quirino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en-US" sz="2700" i="1" u="none" strike="noStrike" spc="-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Liviane Costa Viana de Sousa 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en-US" sz="2700" i="1" u="none" strike="noStrike" spc="-1">
                <a:solidFill>
                  <a:srgbClr val="000000"/>
                </a:solidFill>
                <a:latin typeface="Lora Italics"/>
                <a:ea typeface="Lora Italics"/>
                <a:cs typeface="Lora Italics"/>
                <a:sym typeface="Lora Italics"/>
              </a:rPr>
              <a:t>Laura Gabryelle Silva Reis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752037"/>
            <a:ext cx="12605656" cy="492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8. Discriminação no trabalho envolve:</a:t>
            </a:r>
          </a:p>
          <a:p>
            <a:pPr algn="l">
              <a:lnSpc>
                <a:spcPts val="4212"/>
              </a:lnSpc>
            </a:pPr>
            <a:endParaRPr lang="en-US" sz="4334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Críticas sobre desempenho técnico</a:t>
            </a:r>
          </a:p>
          <a:p>
            <a:pPr algn="l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Exclusão ou desigualdade por raça, gênero, religião, idade etc.</a:t>
            </a:r>
          </a:p>
          <a:p>
            <a:pPr algn="l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Feedback construtivo</a:t>
            </a:r>
          </a:p>
          <a:p>
            <a:pPr algn="l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Promoção por mérito</a:t>
            </a:r>
          </a:p>
          <a:p>
            <a:pPr algn="l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2312619" y="549828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7678134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752037"/>
            <a:ext cx="12605656" cy="70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2"/>
              </a:lnSpc>
            </a:pPr>
            <a:r>
              <a:rPr lang="en-US" sz="433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10. Qual é a principal diferença entre preconceito e discriminação?</a:t>
            </a:r>
          </a:p>
          <a:p>
            <a:pPr algn="just">
              <a:lnSpc>
                <a:spcPts val="4212"/>
              </a:lnSpc>
            </a:pPr>
            <a:endParaRPr lang="en-US" sz="4334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Preconceito é uma atitude individual; discriminação é sempre praticada por instituições.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Preconceito é uma opinião pessoal e interna; discriminação é quando essa opinião se transforma em ação ou tratamento desigual.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Discriminação só acontece em ambientes públicos, enquanto preconceito é privado.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Não existe diferença — são sinônimos.</a:t>
            </a: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8966364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B</a:t>
            </a:r>
          </a:p>
        </p:txBody>
      </p:sp>
      <p:sp>
        <p:nvSpPr>
          <p:cNvPr id="6" name="Freeform 6"/>
          <p:cNvSpPr/>
          <p:nvPr/>
        </p:nvSpPr>
        <p:spPr>
          <a:xfrm>
            <a:off x="14583372" y="4809912"/>
            <a:ext cx="2943948" cy="2943948"/>
          </a:xfrm>
          <a:custGeom>
            <a:avLst/>
            <a:gdLst/>
            <a:ahLst/>
            <a:cxnLst/>
            <a:rect l="l" t="t" r="r" b="b"/>
            <a:pathLst>
              <a:path w="2943948" h="2943948">
                <a:moveTo>
                  <a:pt x="0" y="0"/>
                </a:moveTo>
                <a:lnTo>
                  <a:pt x="2943948" y="0"/>
                </a:lnTo>
                <a:lnTo>
                  <a:pt x="2943948" y="2943948"/>
                </a:lnTo>
                <a:lnTo>
                  <a:pt x="0" y="29439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752037"/>
            <a:ext cx="12605656" cy="5459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9. O que fazer ao presenciar uma situação de assédio no seu ambiente de trabalho?</a:t>
            </a:r>
          </a:p>
          <a:p>
            <a:pPr algn="l">
              <a:lnSpc>
                <a:spcPts val="4212"/>
              </a:lnSpc>
            </a:pPr>
            <a:endParaRPr lang="en-US" sz="4334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l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Ignorar para não se envolver</a:t>
            </a:r>
          </a:p>
          <a:p>
            <a:pPr algn="l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Expor a vítima em grupo</a:t>
            </a:r>
          </a:p>
          <a:p>
            <a:pPr algn="l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Registrar informações e comunicar à Corregedoria ou Ouvidoria</a:t>
            </a:r>
          </a:p>
          <a:p>
            <a:pPr algn="l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Falar diretamente com o agressor</a:t>
            </a:r>
          </a:p>
          <a:p>
            <a:pPr algn="l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814487" y="6488320"/>
            <a:ext cx="2897569" cy="2379628"/>
          </a:xfrm>
          <a:custGeom>
            <a:avLst/>
            <a:gdLst/>
            <a:ahLst/>
            <a:cxnLst/>
            <a:rect l="l" t="t" r="r" b="b"/>
            <a:pathLst>
              <a:path w="2897569" h="2379628">
                <a:moveTo>
                  <a:pt x="0" y="0"/>
                </a:moveTo>
                <a:lnTo>
                  <a:pt x="2897569" y="0"/>
                </a:lnTo>
                <a:lnTo>
                  <a:pt x="2897569" y="2379628"/>
                </a:lnTo>
                <a:lnTo>
                  <a:pt x="0" y="2379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7678134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874683"/>
            <a:ext cx="12605656" cy="759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2"/>
              </a:lnSpc>
            </a:pP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11.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Qual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das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alternativas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abaixo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é um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exemplo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assédio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moral horizontal?</a:t>
            </a:r>
          </a:p>
          <a:p>
            <a:pPr algn="just">
              <a:lnSpc>
                <a:spcPts val="4212"/>
              </a:lnSpc>
            </a:pPr>
            <a:endParaRPr lang="en-US" sz="4334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Um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gestor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humilha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um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funcionário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frente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da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equipe</a:t>
            </a:r>
            <a:endParaRPr lang="en-US" sz="43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Uma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colega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mesmo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cargo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espalha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boatos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maldosos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sobre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outra</a:t>
            </a:r>
            <a:endParaRPr lang="en-US" sz="43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Um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subordinado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critica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a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chefia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em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relatório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formal</a:t>
            </a:r>
          </a:p>
          <a:p>
            <a:pPr algn="just">
              <a:lnSpc>
                <a:spcPts val="4212"/>
              </a:lnSpc>
            </a:pP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Um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chefe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recusa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um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pedido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folga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dentro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da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norma</a:t>
            </a:r>
            <a:endParaRPr lang="en-US" sz="43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endParaRPr lang="en-US" sz="43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endParaRPr lang="en-US" sz="43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endParaRPr lang="en-US" sz="43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endParaRPr lang="en-US" sz="43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541107" y="4076821"/>
            <a:ext cx="3986212" cy="4114800"/>
          </a:xfrm>
          <a:custGeom>
            <a:avLst/>
            <a:gdLst/>
            <a:ahLst/>
            <a:cxnLst/>
            <a:rect l="l" t="t" r="r" b="b"/>
            <a:pathLst>
              <a:path w="3986212" h="4114800">
                <a:moveTo>
                  <a:pt x="0" y="0"/>
                </a:moveTo>
                <a:lnTo>
                  <a:pt x="3986213" y="0"/>
                </a:lnTo>
                <a:lnTo>
                  <a:pt x="39862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8966364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 correta: 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85560" y="-184140"/>
            <a:ext cx="14744700" cy="1631340"/>
            <a:chOff x="0" y="0"/>
            <a:chExt cx="19659600" cy="2175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59600" cy="2175120"/>
            </a:xfrm>
            <a:custGeom>
              <a:avLst/>
              <a:gdLst/>
              <a:ahLst/>
              <a:cxnLst/>
              <a:rect l="l" t="t" r="r" b="b"/>
              <a:pathLst>
                <a:path w="19659600" h="2175120">
                  <a:moveTo>
                    <a:pt x="0" y="0"/>
                  </a:moveTo>
                  <a:lnTo>
                    <a:pt x="19659600" y="0"/>
                  </a:lnTo>
                  <a:lnTo>
                    <a:pt x="19659600" y="2175120"/>
                  </a:lnTo>
                  <a:lnTo>
                    <a:pt x="0" y="21751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9659600" cy="222274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r">
                <a:lnSpc>
                  <a:spcPts val="5670"/>
                </a:lnSpc>
              </a:pPr>
              <a:endParaRPr lang="en-US" sz="5250" b="1" spc="-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874683"/>
            <a:ext cx="12605656" cy="492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2"/>
              </a:lnSpc>
            </a:pPr>
            <a:r>
              <a:rPr lang="en-US" sz="433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12. Um funcionário faz críticas constantes à liderança, desacata sua chefe em reuniões e tenta desestabilizá-la diante da equipe. Esse comportamento caracteriza:</a:t>
            </a:r>
          </a:p>
          <a:p>
            <a:pPr algn="just">
              <a:lnSpc>
                <a:spcPts val="4212"/>
              </a:lnSpc>
            </a:pPr>
            <a:endParaRPr lang="en-US" sz="4334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r>
              <a:rPr lang="en-US" sz="433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Assédio moral vertical descendente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B) Assédio institucional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C) Assédio moral horizontal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D) Assédio moral vertical ascendente</a:t>
            </a: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369679" y="4828666"/>
            <a:ext cx="5889621" cy="3923960"/>
          </a:xfrm>
          <a:custGeom>
            <a:avLst/>
            <a:gdLst/>
            <a:ahLst/>
            <a:cxnLst/>
            <a:rect l="l" t="t" r="r" b="b"/>
            <a:pathLst>
              <a:path w="5889621" h="3923960">
                <a:moveTo>
                  <a:pt x="0" y="0"/>
                </a:moveTo>
                <a:lnTo>
                  <a:pt x="5889621" y="0"/>
                </a:lnTo>
                <a:lnTo>
                  <a:pt x="5889621" y="3923960"/>
                </a:lnTo>
                <a:lnTo>
                  <a:pt x="0" y="3923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7800780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85560" y="-184140"/>
            <a:ext cx="14744700" cy="1631340"/>
            <a:chOff x="0" y="0"/>
            <a:chExt cx="19659600" cy="2175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59600" cy="2175120"/>
            </a:xfrm>
            <a:custGeom>
              <a:avLst/>
              <a:gdLst/>
              <a:ahLst/>
              <a:cxnLst/>
              <a:rect l="l" t="t" r="r" b="b"/>
              <a:pathLst>
                <a:path w="19659600" h="2175120">
                  <a:moveTo>
                    <a:pt x="0" y="0"/>
                  </a:moveTo>
                  <a:lnTo>
                    <a:pt x="19659600" y="0"/>
                  </a:lnTo>
                  <a:lnTo>
                    <a:pt x="19659600" y="2175120"/>
                  </a:lnTo>
                  <a:lnTo>
                    <a:pt x="0" y="21751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9659600" cy="222274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r">
                <a:lnSpc>
                  <a:spcPts val="5670"/>
                </a:lnSpc>
              </a:pPr>
              <a:endParaRPr lang="en-US" sz="5250" b="1" spc="-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874683"/>
            <a:ext cx="12605656" cy="5459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2"/>
              </a:lnSpc>
            </a:pPr>
            <a:r>
              <a:rPr lang="en-US" sz="433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13. Durante meses, uma funcionária é ignorada por colegas do mesmo cargo, excluída de atividades e grupos de conversa. Essa situação é um exemplo de:</a:t>
            </a:r>
          </a:p>
          <a:p>
            <a:pPr algn="just">
              <a:lnSpc>
                <a:spcPts val="4212"/>
              </a:lnSpc>
            </a:pPr>
            <a:endParaRPr lang="en-US" sz="4334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Assédio moral horizontal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Assédio vertical ascendente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Conflito interpessoal simples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Pressão hierárquica legítima</a:t>
            </a: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357524" y="401139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7800780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85560" y="-184140"/>
            <a:ext cx="14744700" cy="1631340"/>
            <a:chOff x="0" y="0"/>
            <a:chExt cx="19659600" cy="2175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59600" cy="2175120"/>
            </a:xfrm>
            <a:custGeom>
              <a:avLst/>
              <a:gdLst/>
              <a:ahLst/>
              <a:cxnLst/>
              <a:rect l="l" t="t" r="r" b="b"/>
              <a:pathLst>
                <a:path w="19659600" h="2175120">
                  <a:moveTo>
                    <a:pt x="0" y="0"/>
                  </a:moveTo>
                  <a:lnTo>
                    <a:pt x="19659600" y="0"/>
                  </a:lnTo>
                  <a:lnTo>
                    <a:pt x="19659600" y="2175120"/>
                  </a:lnTo>
                  <a:lnTo>
                    <a:pt x="0" y="21751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9659600" cy="222274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r">
                <a:lnSpc>
                  <a:spcPts val="5670"/>
                </a:lnSpc>
              </a:pPr>
              <a:endParaRPr lang="en-US" sz="5250" b="1" spc="-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0928906" y="4712862"/>
            <a:ext cx="5410900" cy="5221518"/>
          </a:xfrm>
          <a:custGeom>
            <a:avLst/>
            <a:gdLst/>
            <a:ahLst/>
            <a:cxnLst/>
            <a:rect l="l" t="t" r="r" b="b"/>
            <a:pathLst>
              <a:path w="5410900" h="5221518">
                <a:moveTo>
                  <a:pt x="0" y="0"/>
                </a:moveTo>
                <a:lnTo>
                  <a:pt x="5410900" y="0"/>
                </a:lnTo>
                <a:lnTo>
                  <a:pt x="5410900" y="5221518"/>
                </a:lnTo>
                <a:lnTo>
                  <a:pt x="0" y="5221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852376"/>
            <a:ext cx="12605656" cy="599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2"/>
              </a:lnSpc>
            </a:pPr>
            <a:r>
              <a:rPr lang="en-US" sz="433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14. Um diretor deixa de repassar informações importantes a um analista para prejudicar seu desempenho e depois o responsabiliza por erros. Essa conduta é:</a:t>
            </a:r>
          </a:p>
          <a:p>
            <a:pPr algn="just">
              <a:lnSpc>
                <a:spcPts val="4212"/>
              </a:lnSpc>
            </a:pPr>
            <a:endParaRPr lang="en-US" sz="4334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Assédio moral vertical descendente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Gestão autoritária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Feedback negativo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Assédio entre pares</a:t>
            </a: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8194440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 correta: 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85560" y="-184140"/>
            <a:ext cx="14744700" cy="1631340"/>
            <a:chOff x="0" y="0"/>
            <a:chExt cx="19659600" cy="2175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59600" cy="2175120"/>
            </a:xfrm>
            <a:custGeom>
              <a:avLst/>
              <a:gdLst/>
              <a:ahLst/>
              <a:cxnLst/>
              <a:rect l="l" t="t" r="r" b="b"/>
              <a:pathLst>
                <a:path w="19659600" h="2175120">
                  <a:moveTo>
                    <a:pt x="0" y="0"/>
                  </a:moveTo>
                  <a:lnTo>
                    <a:pt x="19659600" y="0"/>
                  </a:lnTo>
                  <a:lnTo>
                    <a:pt x="19659600" y="2175120"/>
                  </a:lnTo>
                  <a:lnTo>
                    <a:pt x="0" y="21751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9659600" cy="222274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r">
                <a:lnSpc>
                  <a:spcPts val="5670"/>
                </a:lnSpc>
              </a:pPr>
              <a:endParaRPr lang="en-US" sz="5250" b="1" spc="-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852376"/>
            <a:ext cx="12605656" cy="599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2"/>
              </a:lnSpc>
            </a:pPr>
            <a:r>
              <a:rPr lang="en-US" sz="433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15. Em uma conversa de trabalho, um funcionário faz piadas sobre o corpo de uma colega e usa expressões com duplo sentido. Ela demonstra desconforto. Esse caso é:</a:t>
            </a:r>
          </a:p>
          <a:p>
            <a:pPr algn="just">
              <a:lnSpc>
                <a:spcPts val="4212"/>
              </a:lnSpc>
            </a:pPr>
            <a:endParaRPr lang="en-US" sz="4334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Interpretação equivocada da vítima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Assédio sexual verbal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Comunicação informal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Excesso de intimidade</a:t>
            </a: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041544" y="5143500"/>
            <a:ext cx="4172167" cy="41148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8194440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85560" y="-184140"/>
            <a:ext cx="14744700" cy="1631340"/>
            <a:chOff x="0" y="0"/>
            <a:chExt cx="19659600" cy="2175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59600" cy="2175120"/>
            </a:xfrm>
            <a:custGeom>
              <a:avLst/>
              <a:gdLst/>
              <a:ahLst/>
              <a:cxnLst/>
              <a:rect l="l" t="t" r="r" b="b"/>
              <a:pathLst>
                <a:path w="19659600" h="2175120">
                  <a:moveTo>
                    <a:pt x="0" y="0"/>
                  </a:moveTo>
                  <a:lnTo>
                    <a:pt x="19659600" y="0"/>
                  </a:lnTo>
                  <a:lnTo>
                    <a:pt x="19659600" y="2175120"/>
                  </a:lnTo>
                  <a:lnTo>
                    <a:pt x="0" y="21751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9659600" cy="222274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r">
                <a:lnSpc>
                  <a:spcPts val="5670"/>
                </a:lnSpc>
              </a:pPr>
              <a:endParaRPr lang="en-US" sz="5250" b="1" spc="-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852376"/>
            <a:ext cx="12605656" cy="5459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2"/>
              </a:lnSpc>
            </a:pPr>
            <a:r>
              <a:rPr lang="en-US" sz="433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16. Um funcionário toca frequentemente uma colega no ombro e na cintura, mesmo após ela demonstrar incômodo. Essa conduta pode ser classificada como:</a:t>
            </a:r>
          </a:p>
          <a:p>
            <a:pPr algn="just">
              <a:lnSpc>
                <a:spcPts val="4212"/>
              </a:lnSpc>
            </a:pPr>
            <a:endParaRPr lang="en-US" sz="4334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Comunicação corporal espontânea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Interação afetuosa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Assédio sexual com contato físico não consentido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Postura inadequada, mas legal</a:t>
            </a: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8194440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C</a:t>
            </a:r>
          </a:p>
        </p:txBody>
      </p:sp>
      <p:sp>
        <p:nvSpPr>
          <p:cNvPr id="9" name="Freeform 9"/>
          <p:cNvSpPr/>
          <p:nvPr/>
        </p:nvSpPr>
        <p:spPr>
          <a:xfrm>
            <a:off x="10995891" y="4730472"/>
            <a:ext cx="6531429" cy="4114800"/>
          </a:xfrm>
          <a:custGeom>
            <a:avLst/>
            <a:gdLst/>
            <a:ahLst/>
            <a:cxnLst/>
            <a:rect l="l" t="t" r="r" b="b"/>
            <a:pathLst>
              <a:path w="6531429" h="4114800">
                <a:moveTo>
                  <a:pt x="0" y="0"/>
                </a:moveTo>
                <a:lnTo>
                  <a:pt x="6531429" y="0"/>
                </a:lnTo>
                <a:lnTo>
                  <a:pt x="65314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85560" y="-184140"/>
            <a:ext cx="14744700" cy="1631340"/>
            <a:chOff x="0" y="0"/>
            <a:chExt cx="19659600" cy="2175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59600" cy="2175120"/>
            </a:xfrm>
            <a:custGeom>
              <a:avLst/>
              <a:gdLst/>
              <a:ahLst/>
              <a:cxnLst/>
              <a:rect l="l" t="t" r="r" b="b"/>
              <a:pathLst>
                <a:path w="19659600" h="2175120">
                  <a:moveTo>
                    <a:pt x="0" y="0"/>
                  </a:moveTo>
                  <a:lnTo>
                    <a:pt x="19659600" y="0"/>
                  </a:lnTo>
                  <a:lnTo>
                    <a:pt x="19659600" y="2175120"/>
                  </a:lnTo>
                  <a:lnTo>
                    <a:pt x="0" y="21751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9659600" cy="222274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r">
                <a:lnSpc>
                  <a:spcPts val="5670"/>
                </a:lnSpc>
              </a:pPr>
              <a:endParaRPr lang="en-US" sz="5250" b="1" spc="-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28481" y="2544085"/>
            <a:ext cx="12605656" cy="7247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18"/>
              </a:lnSpc>
            </a:pPr>
            <a:r>
              <a:rPr lang="en-US" sz="41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17. </a:t>
            </a:r>
            <a:r>
              <a:rPr lang="en-US" sz="41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Sobre</a:t>
            </a:r>
            <a:r>
              <a:rPr lang="en-US" sz="41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as </a:t>
            </a:r>
            <a:r>
              <a:rPr lang="en-US" sz="41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possíveis</a:t>
            </a:r>
            <a:r>
              <a:rPr lang="en-US" sz="41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1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consequências</a:t>
            </a:r>
            <a:r>
              <a:rPr lang="en-US" sz="41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1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psicológicas</a:t>
            </a:r>
            <a:r>
              <a:rPr lang="en-US" sz="41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do </a:t>
            </a:r>
            <a:r>
              <a:rPr lang="en-US" sz="41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assédio</a:t>
            </a:r>
            <a:r>
              <a:rPr lang="en-US" sz="41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no </a:t>
            </a:r>
            <a:r>
              <a:rPr lang="en-US" sz="41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ambiente</a:t>
            </a:r>
            <a:r>
              <a:rPr lang="en-US" sz="41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 </a:t>
            </a:r>
            <a:r>
              <a:rPr lang="en-US" sz="41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trabalho</a:t>
            </a:r>
            <a:r>
              <a:rPr lang="en-US" sz="41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é </a:t>
            </a:r>
            <a:r>
              <a:rPr lang="en-US" sz="41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correto</a:t>
            </a:r>
            <a:r>
              <a:rPr lang="en-US" sz="41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1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afirmar</a:t>
            </a:r>
            <a:r>
              <a:rPr lang="en-US" sz="41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1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que</a:t>
            </a:r>
            <a:r>
              <a:rPr lang="en-US" sz="41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</a:t>
            </a:r>
          </a:p>
          <a:p>
            <a:pPr algn="just">
              <a:lnSpc>
                <a:spcPts val="4018"/>
              </a:lnSpc>
            </a:pPr>
            <a:endParaRPr lang="en-US" sz="4134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018"/>
              </a:lnSpc>
            </a:pP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Os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impactos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emocionais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são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passageiros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e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raramente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requerem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acompanhamento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profissional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algn="just">
              <a:lnSpc>
                <a:spcPts val="4018"/>
              </a:lnSpc>
            </a:pP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As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reações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psicológicas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dependem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exclusivamente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da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personalidade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da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vítima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algn="just">
              <a:lnSpc>
                <a:spcPts val="4018"/>
              </a:lnSpc>
            </a:pP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O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assédio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pode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desencadear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ou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agravar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quadros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como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ansiedade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depressão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síndrome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do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pânico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e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transtorno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estresse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pós-traumático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(TEPT).</a:t>
            </a:r>
          </a:p>
          <a:p>
            <a:pPr algn="just">
              <a:lnSpc>
                <a:spcPts val="4018"/>
              </a:lnSpc>
            </a:pP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As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vítimas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raramente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desenvolvem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sintomas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físicos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pois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o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sofrimento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se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restringe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ao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plano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1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emocional</a:t>
            </a:r>
            <a:r>
              <a:rPr lang="en-US" sz="41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algn="just">
              <a:lnSpc>
                <a:spcPts val="4212"/>
              </a:lnSpc>
            </a:pPr>
            <a:endParaRPr lang="en-US" sz="41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endParaRPr lang="en-US" sz="41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618737" y="4726101"/>
            <a:ext cx="4669263" cy="2883270"/>
          </a:xfrm>
          <a:custGeom>
            <a:avLst/>
            <a:gdLst/>
            <a:ahLst/>
            <a:cxnLst/>
            <a:rect l="l" t="t" r="r" b="b"/>
            <a:pathLst>
              <a:path w="4669263" h="2883270">
                <a:moveTo>
                  <a:pt x="0" y="0"/>
                </a:moveTo>
                <a:lnTo>
                  <a:pt x="4669263" y="0"/>
                </a:lnTo>
                <a:lnTo>
                  <a:pt x="4669263" y="2883269"/>
                </a:lnTo>
                <a:lnTo>
                  <a:pt x="0" y="2883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28481" y="8932884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5131" b="-15131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7917557" y="9715841"/>
            <a:ext cx="3748496" cy="1142318"/>
          </a:xfrm>
          <a:custGeom>
            <a:avLst/>
            <a:gdLst/>
            <a:ahLst/>
            <a:cxnLst/>
            <a:rect l="l" t="t" r="r" b="b"/>
            <a:pathLst>
              <a:path w="3748496" h="1142318">
                <a:moveTo>
                  <a:pt x="0" y="0"/>
                </a:moveTo>
                <a:lnTo>
                  <a:pt x="3748496" y="0"/>
                </a:lnTo>
                <a:lnTo>
                  <a:pt x="3748496" y="1142318"/>
                </a:lnTo>
                <a:lnTo>
                  <a:pt x="0" y="11423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9775">
            <a:off x="14296632" y="3955949"/>
            <a:ext cx="1021416" cy="873311"/>
          </a:xfrm>
          <a:custGeom>
            <a:avLst/>
            <a:gdLst/>
            <a:ahLst/>
            <a:cxnLst/>
            <a:rect l="l" t="t" r="r" b="b"/>
            <a:pathLst>
              <a:path w="1021416" h="873311">
                <a:moveTo>
                  <a:pt x="0" y="0"/>
                </a:moveTo>
                <a:lnTo>
                  <a:pt x="1021417" y="0"/>
                </a:lnTo>
                <a:lnTo>
                  <a:pt x="1021417" y="873311"/>
                </a:lnTo>
                <a:lnTo>
                  <a:pt x="0" y="8733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78" r="-7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16821" y="2600402"/>
            <a:ext cx="12684383" cy="1424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6"/>
              </a:lnSpc>
            </a:pPr>
            <a:r>
              <a:rPr lang="en-US" sz="6745" b="1" spc="-646">
                <a:solidFill>
                  <a:srgbClr val="CECECE">
                    <a:alpha val="46667"/>
                  </a:srgbClr>
                </a:solidFill>
                <a:latin typeface="Garet Bold"/>
                <a:ea typeface="Garet Bold"/>
                <a:cs typeface="Garet Bold"/>
                <a:sym typeface="Garet Bold"/>
              </a:rPr>
              <a:t>Combate ao Assédio no  </a:t>
            </a:r>
          </a:p>
          <a:p>
            <a:pPr algn="ctr">
              <a:lnSpc>
                <a:spcPts val="5396"/>
              </a:lnSpc>
            </a:pPr>
            <a:r>
              <a:rPr lang="en-US" sz="6745" b="1" spc="-646">
                <a:solidFill>
                  <a:srgbClr val="CECECE">
                    <a:alpha val="46667"/>
                  </a:srgbClr>
                </a:solidFill>
                <a:latin typeface="Garet Bold"/>
                <a:ea typeface="Garet Bold"/>
                <a:cs typeface="Garet Bold"/>
                <a:sym typeface="Garet Bold"/>
              </a:rPr>
              <a:t>Trabalho</a:t>
            </a:r>
          </a:p>
        </p:txBody>
      </p:sp>
      <p:sp>
        <p:nvSpPr>
          <p:cNvPr id="7" name="Freeform 7"/>
          <p:cNvSpPr/>
          <p:nvPr/>
        </p:nvSpPr>
        <p:spPr>
          <a:xfrm>
            <a:off x="7510412" y="4025374"/>
            <a:ext cx="2897202" cy="600511"/>
          </a:xfrm>
          <a:custGeom>
            <a:avLst/>
            <a:gdLst/>
            <a:ahLst/>
            <a:cxnLst/>
            <a:rect l="l" t="t" r="r" b="b"/>
            <a:pathLst>
              <a:path w="2897202" h="600511">
                <a:moveTo>
                  <a:pt x="0" y="0"/>
                </a:moveTo>
                <a:lnTo>
                  <a:pt x="2897202" y="0"/>
                </a:lnTo>
                <a:lnTo>
                  <a:pt x="2897202" y="600511"/>
                </a:lnTo>
                <a:lnTo>
                  <a:pt x="0" y="6005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t="-618" b="-618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324702" y="5044985"/>
            <a:ext cx="5856381" cy="5143500"/>
            <a:chOff x="0" y="0"/>
            <a:chExt cx="6532495" cy="57373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32551" cy="5737352"/>
            </a:xfrm>
            <a:custGeom>
              <a:avLst/>
              <a:gdLst/>
              <a:ahLst/>
              <a:cxnLst/>
              <a:rect l="l" t="t" r="r" b="b"/>
              <a:pathLst>
                <a:path w="6532551" h="5737352">
                  <a:moveTo>
                    <a:pt x="0" y="0"/>
                  </a:moveTo>
                  <a:lnTo>
                    <a:pt x="6532551" y="0"/>
                  </a:lnTo>
                  <a:lnTo>
                    <a:pt x="6532551" y="5737352"/>
                  </a:lnTo>
                  <a:lnTo>
                    <a:pt x="0" y="5737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" t="-10303" b="-10302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3923381" y="6768905"/>
            <a:ext cx="2770311" cy="2770311"/>
          </a:xfrm>
          <a:custGeom>
            <a:avLst/>
            <a:gdLst/>
            <a:ahLst/>
            <a:cxnLst/>
            <a:rect l="l" t="t" r="r" b="b"/>
            <a:pathLst>
              <a:path w="2770311" h="2770311">
                <a:moveTo>
                  <a:pt x="0" y="0"/>
                </a:moveTo>
                <a:lnTo>
                  <a:pt x="2770311" y="0"/>
                </a:lnTo>
                <a:lnTo>
                  <a:pt x="2770311" y="2770311"/>
                </a:lnTo>
                <a:lnTo>
                  <a:pt x="0" y="27703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6627979" y="818222"/>
            <a:ext cx="5032042" cy="1020928"/>
            <a:chOff x="0" y="0"/>
            <a:chExt cx="3576527" cy="7256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76574" cy="725678"/>
            </a:xfrm>
            <a:custGeom>
              <a:avLst/>
              <a:gdLst/>
              <a:ahLst/>
              <a:cxnLst/>
              <a:rect l="l" t="t" r="r" b="b"/>
              <a:pathLst>
                <a:path w="3576574" h="725678">
                  <a:moveTo>
                    <a:pt x="0" y="0"/>
                  </a:moveTo>
                  <a:lnTo>
                    <a:pt x="3576574" y="0"/>
                  </a:lnTo>
                  <a:lnTo>
                    <a:pt x="3576574" y="725678"/>
                  </a:lnTo>
                  <a:lnTo>
                    <a:pt x="0" y="725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45" r="-43" b="7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7103267" y="6768905"/>
            <a:ext cx="814290" cy="669414"/>
          </a:xfrm>
          <a:custGeom>
            <a:avLst/>
            <a:gdLst/>
            <a:ahLst/>
            <a:cxnLst/>
            <a:rect l="l" t="t" r="r" b="b"/>
            <a:pathLst>
              <a:path w="814290" h="669414">
                <a:moveTo>
                  <a:pt x="0" y="0"/>
                </a:moveTo>
                <a:lnTo>
                  <a:pt x="814290" y="0"/>
                </a:lnTo>
                <a:lnTo>
                  <a:pt x="814290" y="669414"/>
                </a:lnTo>
                <a:lnTo>
                  <a:pt x="0" y="669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t="-212" b="-212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629468" y="2173394"/>
            <a:ext cx="10659091" cy="2452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8"/>
              </a:lnSpc>
            </a:pPr>
            <a:r>
              <a:rPr lang="en-US" sz="4690" b="1" spc="-370">
                <a:solidFill>
                  <a:srgbClr val="1E1E49"/>
                </a:solidFill>
                <a:latin typeface="Garet Bold"/>
                <a:ea typeface="Garet Bold"/>
                <a:cs typeface="Garet Bold"/>
                <a:sym typeface="Garet Bold"/>
              </a:rPr>
              <a:t>Política de Prevenção e Enfrentamento ao Assédio Moral, do Assédio Sexual e da Discriminação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180" cy="2405160"/>
            <a:chOff x="0" y="0"/>
            <a:chExt cx="24384240" cy="32068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254" cy="3206877"/>
            </a:xfrm>
            <a:custGeom>
              <a:avLst/>
              <a:gdLst/>
              <a:ahLst/>
              <a:cxnLst/>
              <a:rect l="l" t="t" r="r" b="b"/>
              <a:pathLst>
                <a:path w="24384254" h="3206877">
                  <a:moveTo>
                    <a:pt x="0" y="0"/>
                  </a:moveTo>
                  <a:lnTo>
                    <a:pt x="24384254" y="0"/>
                  </a:lnTo>
                  <a:lnTo>
                    <a:pt x="24384254" y="3206877"/>
                  </a:lnTo>
                  <a:lnTo>
                    <a:pt x="0" y="3206877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-1307340"/>
            <a:ext cx="18402120" cy="12375180"/>
          </a:xfrm>
          <a:custGeom>
            <a:avLst/>
            <a:gdLst/>
            <a:ahLst/>
            <a:cxnLst/>
            <a:rect l="l" t="t" r="r" b="b"/>
            <a:pathLst>
              <a:path w="18402120" h="12375180">
                <a:moveTo>
                  <a:pt x="0" y="0"/>
                </a:moveTo>
                <a:lnTo>
                  <a:pt x="18402120" y="0"/>
                </a:lnTo>
                <a:lnTo>
                  <a:pt x="18402120" y="12375180"/>
                </a:lnTo>
                <a:lnTo>
                  <a:pt x="0" y="12375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796" b="-5796"/>
            </a:stretch>
          </a:blipFill>
        </p:spPr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85399" y="3088663"/>
            <a:ext cx="4973901" cy="5270359"/>
          </a:xfrm>
          <a:custGeom>
            <a:avLst/>
            <a:gdLst/>
            <a:ahLst/>
            <a:cxnLst/>
            <a:rect l="l" t="t" r="r" b="b"/>
            <a:pathLst>
              <a:path w="4973901" h="5270359">
                <a:moveTo>
                  <a:pt x="0" y="0"/>
                </a:moveTo>
                <a:lnTo>
                  <a:pt x="4973901" y="0"/>
                </a:lnTo>
                <a:lnTo>
                  <a:pt x="4973901" y="5270358"/>
                </a:lnTo>
                <a:lnTo>
                  <a:pt x="0" y="52703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14418" y="3077699"/>
            <a:ext cx="10608999" cy="599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2"/>
              </a:lnSpc>
            </a:pP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1. O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que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é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assédio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moral no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ambiente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trabalho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?</a:t>
            </a:r>
          </a:p>
          <a:p>
            <a:pPr algn="just">
              <a:lnSpc>
                <a:spcPts val="4212"/>
              </a:lnSpc>
            </a:pPr>
            <a:endParaRPr lang="en-US" sz="4334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r>
              <a:rPr lang="en-US" sz="4334" spc="-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Uma </a:t>
            </a:r>
            <a:r>
              <a:rPr lang="en-US" sz="4334" spc="-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exigência</a:t>
            </a:r>
            <a:r>
              <a:rPr lang="en-US" sz="4334" spc="-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da </a:t>
            </a:r>
            <a:r>
              <a:rPr lang="en-US" sz="4334" spc="-1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chefia</a:t>
            </a:r>
            <a:endParaRPr lang="en-US" sz="4334" spc="-1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Um feedback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negativo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sobre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o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desempenho</a:t>
            </a:r>
            <a:endParaRPr lang="en-US" sz="43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r>
              <a:rPr lang="en-US" sz="4334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</a:t>
            </a:r>
            <a:r>
              <a:rPr lang="en-US" sz="4334" dirty="0" err="1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Repetição</a:t>
            </a:r>
            <a:r>
              <a:rPr lang="en-US" sz="4334" dirty="0" smtClean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atos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que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constrangem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humilham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ou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desqualificam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alguém</a:t>
            </a:r>
            <a:endParaRPr lang="en-US" sz="43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Brincadeiras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entre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colegas</a:t>
            </a:r>
            <a:endParaRPr lang="en-US" sz="43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endParaRPr lang="en-US" sz="43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endParaRPr lang="en-US" sz="43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endParaRPr lang="en-US" sz="43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4418" y="8359021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14418" y="3077699"/>
            <a:ext cx="12605656" cy="599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2"/>
              </a:lnSpc>
            </a:pP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2.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Qual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das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situações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abaixo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é um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exemplo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assédio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moral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por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omissão</a:t>
            </a:r>
            <a:r>
              <a:rPr lang="en-US" sz="4334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?</a:t>
            </a:r>
          </a:p>
          <a:p>
            <a:pPr algn="just">
              <a:lnSpc>
                <a:spcPts val="4212"/>
              </a:lnSpc>
            </a:pPr>
            <a:endParaRPr lang="en-US" sz="4334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Atribuir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tarefas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superiores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à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capacidade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da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vítima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algn="just">
              <a:lnSpc>
                <a:spcPts val="4212"/>
              </a:lnSpc>
            </a:pP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Interromper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a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vítima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com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frequência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e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criticá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-la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publicamente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algn="just">
              <a:lnSpc>
                <a:spcPts val="4212"/>
              </a:lnSpc>
            </a:pP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Isolar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a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vítima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negar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comunicação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e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ignorar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sua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presença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no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ambiente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de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trabalho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algn="just">
              <a:lnSpc>
                <a:spcPts val="4212"/>
              </a:lnSpc>
            </a:pP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Fazer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piadas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constrangedoras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sobre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a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vida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pessoal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da </a:t>
            </a:r>
            <a:r>
              <a:rPr lang="en-US" sz="4334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vítima</a:t>
            </a:r>
            <a:r>
              <a:rPr lang="en-US" sz="4334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  <a:p>
            <a:pPr algn="just">
              <a:lnSpc>
                <a:spcPts val="4212"/>
              </a:lnSpc>
            </a:pPr>
            <a:endParaRPr lang="en-US" sz="4334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474011" y="4016747"/>
            <a:ext cx="2628328" cy="4114800"/>
          </a:xfrm>
          <a:custGeom>
            <a:avLst/>
            <a:gdLst/>
            <a:ahLst/>
            <a:cxnLst/>
            <a:rect l="l" t="t" r="r" b="b"/>
            <a:pathLst>
              <a:path w="2628328" h="4114800">
                <a:moveTo>
                  <a:pt x="0" y="0"/>
                </a:moveTo>
                <a:lnTo>
                  <a:pt x="2628329" y="0"/>
                </a:lnTo>
                <a:lnTo>
                  <a:pt x="26283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14418" y="8745180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41924" y="3642695"/>
            <a:ext cx="5660416" cy="5615605"/>
          </a:xfrm>
          <a:custGeom>
            <a:avLst/>
            <a:gdLst/>
            <a:ahLst/>
            <a:cxnLst/>
            <a:rect l="l" t="t" r="r" b="b"/>
            <a:pathLst>
              <a:path w="5660416" h="5615605">
                <a:moveTo>
                  <a:pt x="0" y="0"/>
                </a:moveTo>
                <a:lnTo>
                  <a:pt x="5660416" y="0"/>
                </a:lnTo>
                <a:lnTo>
                  <a:pt x="5660416" y="5615605"/>
                </a:lnTo>
                <a:lnTo>
                  <a:pt x="0" y="5615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947152"/>
            <a:ext cx="12605656" cy="4392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2"/>
              </a:lnSpc>
            </a:pPr>
            <a:r>
              <a:rPr lang="en-US" sz="433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3. Assédio sexual pode ser caracterizado por:</a:t>
            </a:r>
          </a:p>
          <a:p>
            <a:pPr algn="just">
              <a:lnSpc>
                <a:spcPts val="4212"/>
              </a:lnSpc>
            </a:pPr>
            <a:endParaRPr lang="en-US" sz="4334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endParaRPr lang="en-US" sz="4334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Piadas sexuais indesejadas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Conversas consensuais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Elogios discretos e respeitosos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Toques acidentais sem má intenção</a:t>
            </a: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339848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2947152"/>
            <a:ext cx="12605656" cy="4926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2"/>
              </a:lnSpc>
            </a:pPr>
            <a:r>
              <a:rPr lang="en-US" sz="433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4. Quem pode denunciar uma situação de assédio ou discriminação?</a:t>
            </a:r>
          </a:p>
          <a:p>
            <a:pPr algn="just">
              <a:lnSpc>
                <a:spcPts val="4212"/>
              </a:lnSpc>
            </a:pPr>
            <a:endParaRPr lang="en-US" sz="4334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Apenas a vítima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Apenas a chefia imediata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Qualquer pessoa que tenha conhecimento da situação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Somente testemunhas formais</a:t>
            </a: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2519246" y="3758448"/>
            <a:ext cx="4177462" cy="4114800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0" y="0"/>
                </a:moveTo>
                <a:lnTo>
                  <a:pt x="4177462" y="0"/>
                </a:lnTo>
                <a:lnTo>
                  <a:pt x="417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7873248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520613" y="2947152"/>
            <a:ext cx="3581727" cy="5674023"/>
          </a:xfrm>
          <a:custGeom>
            <a:avLst/>
            <a:gdLst/>
            <a:ahLst/>
            <a:cxnLst/>
            <a:rect l="l" t="t" r="r" b="b"/>
            <a:pathLst>
              <a:path w="3581727" h="5674023">
                <a:moveTo>
                  <a:pt x="0" y="0"/>
                </a:moveTo>
                <a:lnTo>
                  <a:pt x="3581727" y="0"/>
                </a:lnTo>
                <a:lnTo>
                  <a:pt x="3581727" y="5674023"/>
                </a:lnTo>
                <a:lnTo>
                  <a:pt x="0" y="56740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2947152"/>
            <a:ext cx="12605656" cy="4392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2"/>
              </a:lnSpc>
            </a:pPr>
            <a:r>
              <a:rPr lang="en-US" sz="433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5. Qual atitude institucional ajuda a prevenir o assédio?</a:t>
            </a:r>
          </a:p>
          <a:p>
            <a:pPr algn="just">
              <a:lnSpc>
                <a:spcPts val="4212"/>
              </a:lnSpc>
            </a:pPr>
            <a:endParaRPr lang="en-US" sz="4334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Silenciar denúncias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Pressionar por metas a qualquer custo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Divulgar os códigos de ética e canais de denúncia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Delegar tarefas sem critério</a:t>
            </a: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873248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8503" y="2406587"/>
            <a:ext cx="12605656" cy="6526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2"/>
              </a:lnSpc>
            </a:pPr>
            <a:r>
              <a:rPr lang="en-US" sz="433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6. O que caracteriza assédio moral institucional?</a:t>
            </a:r>
          </a:p>
          <a:p>
            <a:pPr algn="just">
              <a:lnSpc>
                <a:spcPts val="4212"/>
              </a:lnSpc>
            </a:pPr>
            <a:endParaRPr lang="en-US" sz="4334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Conflitos ocasionais entre colegas de trabalho.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Uso de mecanismos tecnológicos de controle, como o ponto eletrônico. 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Estratégias organizacionais abusivas que desvalorizam o trabalhador, violam sua dignidade e criam um ambiente tóxico.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Feedbacks negativos dados com respeito e foco no crescimento profissional.</a:t>
            </a: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634356" y="366255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58503" y="8282052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2340" y="9291780"/>
            <a:ext cx="849960" cy="642600"/>
          </a:xfrm>
          <a:custGeom>
            <a:avLst/>
            <a:gdLst/>
            <a:ahLst/>
            <a:cxnLst/>
            <a:rect l="l" t="t" r="r" b="b"/>
            <a:pathLst>
              <a:path w="849960" h="642600">
                <a:moveTo>
                  <a:pt x="0" y="0"/>
                </a:moveTo>
                <a:lnTo>
                  <a:pt x="849960" y="0"/>
                </a:lnTo>
                <a:lnTo>
                  <a:pt x="849960" y="642600"/>
                </a:lnTo>
                <a:lnTo>
                  <a:pt x="0" y="642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" r="-28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220" y="-407160"/>
            <a:ext cx="18402660" cy="2555280"/>
          </a:xfrm>
          <a:custGeom>
            <a:avLst/>
            <a:gdLst/>
            <a:ahLst/>
            <a:cxnLst/>
            <a:rect l="l" t="t" r="r" b="b"/>
            <a:pathLst>
              <a:path w="18402660" h="2555280">
                <a:moveTo>
                  <a:pt x="0" y="0"/>
                </a:moveTo>
                <a:lnTo>
                  <a:pt x="18402660" y="0"/>
                </a:lnTo>
                <a:lnTo>
                  <a:pt x="18402660" y="2555280"/>
                </a:lnTo>
                <a:lnTo>
                  <a:pt x="0" y="25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" r="-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88525" y="2289155"/>
            <a:ext cx="12605656" cy="599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2"/>
              </a:lnSpc>
            </a:pPr>
            <a:r>
              <a:rPr lang="en-US" sz="433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7. Assédio sexual no ambiente de trabalho só pode ser caracterizado quando o comportamento é repetitivo?</a:t>
            </a:r>
          </a:p>
          <a:p>
            <a:pPr algn="just">
              <a:lnSpc>
                <a:spcPts val="4212"/>
              </a:lnSpc>
            </a:pPr>
            <a:endParaRPr lang="en-US" sz="4334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A) Sim, é necessário que o comportamento ocorra várias vezes.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B) Não, basta que o ato seja grave e cause constrangimento ou dano à dignidade da vítima.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C) Apenas se houver testemunhas que confirmem os atos.</a:t>
            </a:r>
          </a:p>
          <a:p>
            <a:pPr algn="just">
              <a:lnSpc>
                <a:spcPts val="4212"/>
              </a:lnSpc>
            </a:pPr>
            <a:r>
              <a:rPr lang="en-US" sz="433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D) Apenas se envolver superior hierárquico.</a:t>
            </a:r>
          </a:p>
          <a:p>
            <a:pPr algn="just">
              <a:lnSpc>
                <a:spcPts val="4212"/>
              </a:lnSpc>
            </a:pPr>
            <a:endParaRPr lang="en-US" sz="4334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1308" y="6311558"/>
            <a:ext cx="6076012" cy="3622822"/>
          </a:xfrm>
          <a:custGeom>
            <a:avLst/>
            <a:gdLst/>
            <a:ahLst/>
            <a:cxnLst/>
            <a:rect l="l" t="t" r="r" b="b"/>
            <a:pathLst>
              <a:path w="6076012" h="3622822">
                <a:moveTo>
                  <a:pt x="0" y="0"/>
                </a:moveTo>
                <a:lnTo>
                  <a:pt x="6076012" y="0"/>
                </a:lnTo>
                <a:lnTo>
                  <a:pt x="6076012" y="3622822"/>
                </a:lnTo>
                <a:lnTo>
                  <a:pt x="0" y="3622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42309" y="8424927"/>
            <a:ext cx="10608999" cy="65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2"/>
              </a:lnSpc>
            </a:pP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Resposta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334" b="1" spc="-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correta</a:t>
            </a:r>
            <a:r>
              <a:rPr lang="en-US" sz="4334" b="1" spc="-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 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1034</Words>
  <Application>Microsoft Office PowerPoint</Application>
  <PresentationFormat>Personalizar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Lora</vt:lpstr>
      <vt:lpstr>Bree Serif</vt:lpstr>
      <vt:lpstr>Calibri</vt:lpstr>
      <vt:lpstr>Calibri (MS) Bold</vt:lpstr>
      <vt:lpstr>Calibri (MS)</vt:lpstr>
      <vt:lpstr>Garet Bold</vt:lpstr>
      <vt:lpstr>Lora Italics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Liviane Costa Viana de Sousa</dc:creator>
  <cp:lastModifiedBy>Liviane Costa Viana de Sousa</cp:lastModifiedBy>
  <cp:revision>2</cp:revision>
  <dcterms:created xsi:type="dcterms:W3CDTF">2006-08-16T00:00:00Z</dcterms:created>
  <dcterms:modified xsi:type="dcterms:W3CDTF">2025-06-09T13:36:58Z</dcterms:modified>
  <dc:identifier>DAGp3LcwI1s</dc:identifier>
</cp:coreProperties>
</file>