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20"/>
  </p:notesMasterIdLst>
  <p:handoutMasterIdLst>
    <p:handoutMasterId r:id="rId21"/>
  </p:handoutMasterIdLst>
  <p:sldIdLst>
    <p:sldId id="256" r:id="rId4"/>
    <p:sldId id="299" r:id="rId5"/>
    <p:sldId id="335" r:id="rId6"/>
    <p:sldId id="336" r:id="rId7"/>
    <p:sldId id="337" r:id="rId8"/>
    <p:sldId id="333" r:id="rId9"/>
    <p:sldId id="324" r:id="rId10"/>
    <p:sldId id="322" r:id="rId11"/>
    <p:sldId id="309" r:id="rId12"/>
    <p:sldId id="323" r:id="rId13"/>
    <p:sldId id="338" r:id="rId14"/>
    <p:sldId id="327" r:id="rId15"/>
    <p:sldId id="308" r:id="rId16"/>
    <p:sldId id="339" r:id="rId17"/>
    <p:sldId id="334" r:id="rId18"/>
    <p:sldId id="326" r:id="rId19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C00000"/>
    <a:srgbClr val="CC0000"/>
    <a:srgbClr val="FFC000"/>
    <a:srgbClr val="006600"/>
    <a:srgbClr val="990000"/>
    <a:srgbClr val="FF3300"/>
    <a:srgbClr val="990033"/>
    <a:srgbClr val="E6E6E6"/>
    <a:srgbClr val="7E7E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660B408-B3CF-4A94-85FC-2B1E0A45F4A2}" styleName="Estilo Escuro 2 - Ênfase 1/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3" autoAdjust="0"/>
    <p:restoredTop sz="94602" autoAdjust="0"/>
  </p:normalViewPr>
  <p:slideViewPr>
    <p:cSldViewPr snapToGrid="0">
      <p:cViewPr>
        <p:scale>
          <a:sx n="70" d="100"/>
          <a:sy n="70" d="100"/>
        </p:scale>
        <p:origin x="-508" y="-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4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238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="" xmlns:a16="http://schemas.microsoft.com/office/drawing/2014/main" id="{ADA45E2A-8A14-4862-3CD7-603CC0060A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="" xmlns:a16="http://schemas.microsoft.com/office/drawing/2014/main" id="{410B7411-81C4-F726-17DC-5B9AC17C4A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184601B-4430-47A3-921F-441A6B3483DF}" type="datetimeFigureOut">
              <a:rPr lang="pt-BR"/>
              <a:pPr>
                <a:defRPr/>
              </a:pPr>
              <a:t>01/11/2024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61876451-489A-2478-EE35-64F6D59236E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C0B7FD9F-6ABC-6D3F-6503-A45125721AD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ACE4185-FD36-44A9-A4F7-497C90B54D1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="" xmlns:a16="http://schemas.microsoft.com/office/drawing/2014/main" id="{684B8365-862F-E445-D088-30562A0055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="" xmlns:a16="http://schemas.microsoft.com/office/drawing/2014/main" id="{49254FFA-2D56-13E3-61D7-C344C6EBB67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DC589B1-49AD-4200-A9DC-8CDE0FE76507}" type="datetimeFigureOut">
              <a:rPr lang="pt-BR"/>
              <a:pPr>
                <a:defRPr/>
              </a:pPr>
              <a:t>01/11/2024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="" xmlns:a16="http://schemas.microsoft.com/office/drawing/2014/main" id="{40BBE650-CBE1-5EE6-B02D-6FBF9F8A4D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="" xmlns:a16="http://schemas.microsoft.com/office/drawing/2014/main" id="{E4A856A2-C5AD-D7F2-5D39-235D4EE207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os estilos de texto Mestres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8EB28C7A-224F-545A-2BB9-925C35E2633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AF222DB7-B679-5EC8-8FF1-D12BF0E439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386C9B6-CB00-43B9-BFE2-4284BBCA812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104399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>
            <a:extLst>
              <a:ext uri="{FF2B5EF4-FFF2-40B4-BE49-F238E27FC236}">
                <a16:creationId xmlns="" xmlns:a16="http://schemas.microsoft.com/office/drawing/2014/main" id="{273DD252-1346-3992-A481-6C5D8CF5EA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-401638"/>
            <a:ext cx="12225338" cy="456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FD2C1A2B-FDAA-FC4A-155D-8F4F2C186B72}"/>
              </a:ext>
            </a:extLst>
          </p:cNvPr>
          <p:cNvSpPr/>
          <p:nvPr userDrawn="1"/>
        </p:nvSpPr>
        <p:spPr>
          <a:xfrm>
            <a:off x="11353800" y="5995988"/>
            <a:ext cx="606425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BB08D612-C85D-FA04-A689-00E49DF1D9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FEFDCA0-B911-4BA3-BA36-C92B5C237AB7}" type="datetimeFigureOut">
              <a:rPr lang="pt-BR"/>
              <a:pPr>
                <a:defRPr/>
              </a:pPr>
              <a:t>01/11/2024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6FE6795B-F246-9978-6AE6-82A1C42C9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1BF6C24D-EAE6-8F49-80E7-03FE40086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ABE3AF20-55C6-4BB7-8E8C-6F5E57DC15D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98984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>
            <a:extLst>
              <a:ext uri="{FF2B5EF4-FFF2-40B4-BE49-F238E27FC236}">
                <a16:creationId xmlns="" xmlns:a16="http://schemas.microsoft.com/office/drawing/2014/main" id="{959F6C08-9464-66AD-DE22-42579A4894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-271463"/>
            <a:ext cx="12268201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4" name="Título 1"/>
          <p:cNvSpPr>
            <a:spLocks noGrp="1"/>
          </p:cNvSpPr>
          <p:nvPr>
            <p:ph type="ctrTitle"/>
          </p:nvPr>
        </p:nvSpPr>
        <p:spPr>
          <a:xfrm>
            <a:off x="838200" y="249443"/>
            <a:ext cx="9829800" cy="1087867"/>
          </a:xfrm>
          <a:prstGeom prst="rect">
            <a:avLst/>
          </a:prstGeom>
        </p:spPr>
        <p:txBody>
          <a:bodyPr anchor="b" anchorCtr="0"/>
          <a:lstStyle>
            <a:lvl1pPr algn="l">
              <a:defRPr sz="4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92350771-EAFF-8EE0-861D-A3364E0B2D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94BBEF5-855B-447C-A4D1-01BA9B5A1A37}" type="datetimeFigureOut">
              <a:rPr lang="pt-BR"/>
              <a:pPr>
                <a:defRPr/>
              </a:pPr>
              <a:t>01/11/2024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0FCDBF50-987D-5181-0A7C-417653413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7E91F8ED-BA1B-7162-79C0-10A837063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33D0A77F-E1D1-41A5-86BB-2F2E4EDB522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80082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>
            <a:extLst>
              <a:ext uri="{FF2B5EF4-FFF2-40B4-BE49-F238E27FC236}">
                <a16:creationId xmlns="" xmlns:a16="http://schemas.microsoft.com/office/drawing/2014/main" id="{7EFC0320-1A4B-CF64-6BF1-B6B083037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-271463"/>
            <a:ext cx="12268201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Título 1"/>
          <p:cNvSpPr>
            <a:spLocks noGrp="1"/>
          </p:cNvSpPr>
          <p:nvPr>
            <p:ph type="ctrTitle"/>
          </p:nvPr>
        </p:nvSpPr>
        <p:spPr>
          <a:xfrm>
            <a:off x="838200" y="249443"/>
            <a:ext cx="9829800" cy="1087867"/>
          </a:xfrm>
          <a:prstGeom prst="rect">
            <a:avLst/>
          </a:prstGeom>
        </p:spPr>
        <p:txBody>
          <a:bodyPr anchor="b" anchorCtr="0"/>
          <a:lstStyle>
            <a:lvl1pPr algn="l">
              <a:defRPr sz="4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D90F821A-5231-E4C0-8823-375E334E26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43148FC-1448-4A5E-928D-0E0DEF018F56}" type="datetimeFigureOut">
              <a:rPr lang="pt-BR"/>
              <a:pPr>
                <a:defRPr/>
              </a:pPr>
              <a:t>01/11/2024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6BF31351-CE71-50E2-EF22-A8D411653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91D4F6A9-0CD6-2BEB-37F9-12274A592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7C825E21-D702-4C67-B379-EAFCB244967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37663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>
            <a:extLst>
              <a:ext uri="{FF2B5EF4-FFF2-40B4-BE49-F238E27FC236}">
                <a16:creationId xmlns="" xmlns:a16="http://schemas.microsoft.com/office/drawing/2014/main" id="{D6C11A40-3F0C-022D-D142-DAEB6CF87C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-271463"/>
            <a:ext cx="12268201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2" name="Título 1"/>
          <p:cNvSpPr>
            <a:spLocks noGrp="1"/>
          </p:cNvSpPr>
          <p:nvPr>
            <p:ph type="ctrTitle"/>
          </p:nvPr>
        </p:nvSpPr>
        <p:spPr>
          <a:xfrm>
            <a:off x="838200" y="249443"/>
            <a:ext cx="9829800" cy="1087867"/>
          </a:xfrm>
          <a:prstGeom prst="rect">
            <a:avLst/>
          </a:prstGeom>
        </p:spPr>
        <p:txBody>
          <a:bodyPr anchor="b" anchorCtr="0"/>
          <a:lstStyle>
            <a:lvl1pPr algn="l">
              <a:defRPr sz="4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="" xmlns:a16="http://schemas.microsoft.com/office/drawing/2014/main" id="{169CA4D5-3B23-77A3-F5A0-325D783579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EFDB753-E05C-44F4-BC8C-32AED0EFBC11}" type="datetimeFigureOut">
              <a:rPr lang="pt-BR"/>
              <a:pPr>
                <a:defRPr/>
              </a:pPr>
              <a:t>01/11/2024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="" xmlns:a16="http://schemas.microsoft.com/office/drawing/2014/main" id="{AE01CE2F-5CDB-FD87-3298-9250D6F57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="" xmlns:a16="http://schemas.microsoft.com/office/drawing/2014/main" id="{5A124709-AE14-0E2C-06FB-8C7154904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9A65257B-6757-4145-AE37-3C7ABB33C18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88182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>
            <a:extLst>
              <a:ext uri="{FF2B5EF4-FFF2-40B4-BE49-F238E27FC236}">
                <a16:creationId xmlns="" xmlns:a16="http://schemas.microsoft.com/office/drawing/2014/main" id="{E1C0150F-6E92-1DC4-92C1-DAB81CEE56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-271463"/>
            <a:ext cx="12268201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/>
          <p:cNvSpPr>
            <a:spLocks noGrp="1"/>
          </p:cNvSpPr>
          <p:nvPr>
            <p:ph type="ctrTitle"/>
          </p:nvPr>
        </p:nvSpPr>
        <p:spPr>
          <a:xfrm>
            <a:off x="838200" y="249443"/>
            <a:ext cx="9829800" cy="1087867"/>
          </a:xfrm>
          <a:prstGeom prst="rect">
            <a:avLst/>
          </a:prstGeom>
        </p:spPr>
        <p:txBody>
          <a:bodyPr anchor="b" anchorCtr="0"/>
          <a:lstStyle>
            <a:lvl1pPr algn="l">
              <a:defRPr sz="4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145472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="" xmlns:a16="http://schemas.microsoft.com/office/drawing/2014/main" id="{0E9CD23C-0397-813C-D21E-1407E9BD687F}"/>
              </a:ext>
            </a:extLst>
          </p:cNvPr>
          <p:cNvSpPr/>
          <p:nvPr userDrawn="1"/>
        </p:nvSpPr>
        <p:spPr>
          <a:xfrm>
            <a:off x="0" y="0"/>
            <a:ext cx="12192000" cy="1603375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3" name="Imagem 3">
            <a:extLst>
              <a:ext uri="{FF2B5EF4-FFF2-40B4-BE49-F238E27FC236}">
                <a16:creationId xmlns="" xmlns:a16="http://schemas.microsoft.com/office/drawing/2014/main" id="{EE0AFAB0-F694-3E7B-4D4A-0201182DD8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1538"/>
            <a:ext cx="12268200" cy="825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468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1">
            <a:extLst>
              <a:ext uri="{FF2B5EF4-FFF2-40B4-BE49-F238E27FC236}">
                <a16:creationId xmlns="" xmlns:a16="http://schemas.microsoft.com/office/drawing/2014/main" id="{A542A548-C74D-1399-D4AD-CC8DE25E234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425" y="6194425"/>
            <a:ext cx="56673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rgbClr val="EAEAEA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EAEAEA"/>
          </a:solidFill>
          <a:latin typeface="Calibri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EAEAEA"/>
          </a:solidFill>
          <a:latin typeface="Calibri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EAEAEA"/>
          </a:solidFill>
          <a:latin typeface="Calibri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EAEAEA"/>
          </a:solidFill>
          <a:latin typeface="Calibri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EAEAEA"/>
          </a:solidFill>
          <a:latin typeface="Calibri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EAEAEA"/>
          </a:solidFill>
          <a:latin typeface="Calibri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EAEAEA"/>
          </a:solidFill>
          <a:latin typeface="Calibri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EAEAEA"/>
          </a:solidFill>
          <a:latin typeface="Calibri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cepi.tc.br/fiscalizado/sistemas/gestor-web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aixaDeTexto 3">
            <a:extLst>
              <a:ext uri="{FF2B5EF4-FFF2-40B4-BE49-F238E27FC236}">
                <a16:creationId xmlns="" xmlns:a16="http://schemas.microsoft.com/office/drawing/2014/main" id="{F5A41EC0-B24A-6C4E-7CE5-3F6722AF8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4216400"/>
            <a:ext cx="113966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pt-BR" altLang="pt-BR" b="1" dirty="0">
              <a:latin typeface="ZapfHumnst BT" panose="020B0502050508020304" pitchFamily="34" charset="0"/>
            </a:endParaRPr>
          </a:p>
          <a:p>
            <a:pPr eaLnBrk="1" hangingPunct="1"/>
            <a:endParaRPr lang="pt-BR" altLang="pt-BR" b="1" dirty="0">
              <a:latin typeface="ZapfHumnst BT" panose="020B05020505080203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668" y="4287327"/>
            <a:ext cx="4191755" cy="239412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650047" y="1813430"/>
            <a:ext cx="6701078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pt-BR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DE Kenfolg v2" pitchFamily="50" charset="0"/>
              </a:rPr>
              <a:t>GESTOR</a:t>
            </a:r>
            <a:r>
              <a:rPr lang="pt-BR" sz="72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DE Kenfolg v2" pitchFamily="50" charset="0"/>
              </a:rPr>
              <a:t> </a:t>
            </a:r>
            <a:r>
              <a:rPr lang="pt-BR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DE Kenfolg v2" pitchFamily="50" charset="0"/>
              </a:rPr>
              <a:t>WEB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25B1073-4162-DA6C-D967-688CC093E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690432D8-C65F-CF14-CA2C-4DD9C3827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604" y="1530036"/>
            <a:ext cx="8981934" cy="4831853"/>
          </a:xfrm>
        </p:spPr>
        <p:txBody>
          <a:bodyPr>
            <a:noAutofit/>
          </a:bodyPr>
          <a:lstStyle/>
          <a:p>
            <a:pPr algn="just">
              <a:lnSpc>
                <a:spcPct val="105000"/>
              </a:lnSpc>
              <a:spcAft>
                <a:spcPts val="600"/>
              </a:spcAft>
              <a:defRPr/>
            </a:pPr>
            <a:r>
              <a:rPr lang="pt-BR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  <a:cs typeface="Arial" panose="020B0604020202020204" pitchFamily="34" charset="0"/>
              </a:rPr>
              <a:t>Obrigatoriedade de cadastro de todos os entes, gestores, responsáveis e usuários sob jurisdição do TCE-PI</a:t>
            </a:r>
            <a:r>
              <a:rPr lang="pt-BR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  <a:cs typeface="Arial" panose="020B0604020202020204" pitchFamily="34" charset="0"/>
              </a:rPr>
              <a:t>;</a:t>
            </a:r>
            <a:endParaRPr lang="pt-BR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ZapfHumnst BT" panose="020B05020505080203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5000"/>
              </a:lnSpc>
              <a:spcAft>
                <a:spcPts val="600"/>
              </a:spcAft>
              <a:defRPr/>
            </a:pPr>
            <a:r>
              <a:rPr lang="pt-BR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  <a:cs typeface="Arial" panose="020B0604020202020204" pitchFamily="34" charset="0"/>
              </a:rPr>
              <a:t>Prazo para cadastro: 10 (dez) dias úteis a contar da nomeação ou diplomação</a:t>
            </a:r>
            <a:r>
              <a:rPr lang="pt-BR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  <a:cs typeface="Arial" panose="020B0604020202020204" pitchFamily="34" charset="0"/>
              </a:rPr>
              <a:t>;</a:t>
            </a:r>
            <a:endParaRPr lang="pt-BR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ZapfHumnst BT" panose="020B05020505080203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F70FAFA2-6026-B9E1-950C-09CF50DCB23D}"/>
              </a:ext>
            </a:extLst>
          </p:cNvPr>
          <p:cNvSpPr txBox="1"/>
          <p:nvPr/>
        </p:nvSpPr>
        <p:spPr>
          <a:xfrm>
            <a:off x="1459147" y="283529"/>
            <a:ext cx="10194587" cy="786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ct val="107000"/>
              </a:lnSpc>
              <a:spcAft>
                <a:spcPts val="800"/>
              </a:spcAft>
            </a:pPr>
            <a:r>
              <a:rPr lang="pt-B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DE Kenfolg v2" pitchFamily="50" charset="0"/>
                <a:ea typeface="Cambria" panose="02040503050406030204" pitchFamily="18" charset="0"/>
                <a:cs typeface="Segoe UI" panose="020B0502040204020203" pitchFamily="34" charset="0"/>
              </a:rPr>
              <a:t>OUTRAS DISPOSIÇÕES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334" y="2338577"/>
            <a:ext cx="2922666" cy="28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31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25B1073-4162-DA6C-D967-688CC093E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690432D8-C65F-CF14-CA2C-4DD9C3827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878" y="1656273"/>
            <a:ext cx="11506201" cy="4705616"/>
          </a:xfrm>
        </p:spPr>
        <p:txBody>
          <a:bodyPr>
            <a:noAutofit/>
          </a:bodyPr>
          <a:lstStyle/>
          <a:p>
            <a:pPr algn="just">
              <a:lnSpc>
                <a:spcPct val="105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pt-B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Impossibilidade de prestação de contas junto ao TCE-PI;</a:t>
            </a:r>
          </a:p>
          <a:p>
            <a:pPr algn="just">
              <a:lnSpc>
                <a:spcPct val="105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pt-B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Não acesso aos demais sistemas;</a:t>
            </a:r>
          </a:p>
          <a:p>
            <a:pPr algn="just">
              <a:lnSpc>
                <a:spcPct val="105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pt-B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Não recebimento de citações / </a:t>
            </a:r>
          </a:p>
          <a:p>
            <a:pPr marL="0" indent="0" algn="just">
              <a:lnSpc>
                <a:spcPct val="105000"/>
              </a:lnSpc>
              <a:spcAft>
                <a:spcPts val="600"/>
              </a:spcAft>
              <a:buNone/>
              <a:defRPr/>
            </a:pPr>
            <a:r>
              <a:rPr lang="pt-B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notificações em processos.</a:t>
            </a:r>
            <a:endParaRPr lang="pt-BR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F70FAFA2-6026-B9E1-950C-09CF50DCB23D}"/>
              </a:ext>
            </a:extLst>
          </p:cNvPr>
          <p:cNvSpPr txBox="1"/>
          <p:nvPr/>
        </p:nvSpPr>
        <p:spPr>
          <a:xfrm>
            <a:off x="105624" y="485577"/>
            <a:ext cx="12086376" cy="75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ct val="107000"/>
              </a:lnSpc>
              <a:spcAft>
                <a:spcPts val="800"/>
              </a:spcAft>
            </a:pPr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DE Kenfolg v2" pitchFamily="50" charset="0"/>
                <a:ea typeface="Cambria" panose="02040503050406030204" pitchFamily="18" charset="0"/>
                <a:cs typeface="Segoe UI" panose="020B0502040204020203" pitchFamily="34" charset="0"/>
              </a:rPr>
              <a:t>PENALIDADES PELA AUSÊNCIA DE CADASTRO</a:t>
            </a:r>
            <a:endParaRPr lang="pt-B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DE Kenfolg v2" pitchFamily="50" charset="0"/>
              <a:ea typeface="Cambria" panose="02040503050406030204" pitchFamily="18" charset="0"/>
              <a:cs typeface="Segoe UI" panose="020B0502040204020203" pitchFamily="34" charset="0"/>
            </a:endParaRPr>
          </a:p>
        </p:txBody>
      </p:sp>
      <p:sp>
        <p:nvSpPr>
          <p:cNvPr id="3" name="AutoShape 2" descr="Cartões De Penalidade Amarelos E Vermelhos. Desenho Decorativo De  Ilustração Vetorial Ilustração do Vetor - Ilustração de vermelho, esporte:  18908211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100" name="Picture 4" descr="ilustrações, clipart, desenhos animados e ícones de juiz de futebol e conceito de regras de futebol. jovem juiz de futebol em pé e mostrando cartão vermelho para jogador assobiando durante jogo. - juiz de futebol mostrando o cartão vermelh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6" t="7888" r="17870"/>
          <a:stretch/>
        </p:blipFill>
        <p:spPr bwMode="auto">
          <a:xfrm>
            <a:off x="9497086" y="2455772"/>
            <a:ext cx="2263366" cy="333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62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25B1073-4162-DA6C-D967-688CC093E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="" xmlns:a16="http://schemas.microsoft.com/office/drawing/2014/main" id="{AA8B682A-8F5C-50B0-569F-2483739209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55" y="1627188"/>
            <a:ext cx="9996017" cy="5032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F70FAFA2-6026-B9E1-950C-09CF50DCB23D}"/>
              </a:ext>
            </a:extLst>
          </p:cNvPr>
          <p:cNvSpPr txBox="1"/>
          <p:nvPr/>
        </p:nvSpPr>
        <p:spPr>
          <a:xfrm>
            <a:off x="1575881" y="187100"/>
            <a:ext cx="8988357" cy="784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4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DE Kenfolg v2" pitchFamily="50" charset="0"/>
                <a:ea typeface="Aptos"/>
                <a:cs typeface="Times New Roman"/>
              </a:rPr>
              <a:t>ACESSANDO O SISTEMA</a:t>
            </a:r>
          </a:p>
        </p:txBody>
      </p:sp>
    </p:spTree>
    <p:extLst>
      <p:ext uri="{BB962C8B-B14F-4D97-AF65-F5344CB8AC3E}">
        <p14:creationId xmlns:p14="http://schemas.microsoft.com/office/powerpoint/2010/main" val="284496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75DB094B-0EEE-1DF5-3FE3-8889CC65B6E1}"/>
              </a:ext>
            </a:extLst>
          </p:cNvPr>
          <p:cNvSpPr txBox="1"/>
          <p:nvPr/>
        </p:nvSpPr>
        <p:spPr>
          <a:xfrm>
            <a:off x="802256" y="144115"/>
            <a:ext cx="1065790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DE Kenfolg v2" pitchFamily="50" charset="0"/>
                <a:ea typeface="Cambria" panose="02040503050406030204" pitchFamily="18" charset="0"/>
                <a:cs typeface="Segoe UI" panose="020B0502040204020203" pitchFamily="34" charset="0"/>
              </a:rPr>
              <a:t>CADASTRO DO GESTOR</a:t>
            </a:r>
          </a:p>
        </p:txBody>
      </p:sp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07756"/>
          </a:xfrm>
        </p:spPr>
        <p:txBody>
          <a:bodyPr/>
          <a:lstStyle/>
          <a:p>
            <a:r>
              <a:rPr lang="pt-B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DOCUMENTAÇÃO REQUERIDA:</a:t>
            </a:r>
          </a:p>
          <a:p>
            <a:pPr marL="0" indent="0" algn="just">
              <a:buNone/>
            </a:pPr>
            <a:r>
              <a:rPr lang="pt-BR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- Documento </a:t>
            </a:r>
            <a:r>
              <a:rPr lang="pt-B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de identificação com foto; </a:t>
            </a:r>
          </a:p>
          <a:p>
            <a:pPr marL="0" indent="0" algn="just">
              <a:buNone/>
            </a:pPr>
            <a:r>
              <a:rPr lang="pt-BR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- Comprovante </a:t>
            </a:r>
            <a:r>
              <a:rPr lang="pt-B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de residência atualizado </a:t>
            </a:r>
            <a:endParaRPr lang="pt-BR" sz="3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ZapfHumnst BT" panose="020B0502050508020304" pitchFamily="34" charset="0"/>
            </a:endParaRPr>
          </a:p>
          <a:p>
            <a:pPr marL="0" indent="0" algn="just">
              <a:buNone/>
            </a:pPr>
            <a:r>
              <a:rPr lang="pt-BR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(</a:t>
            </a:r>
            <a:r>
              <a:rPr lang="pt-B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últimos 3 meses); </a:t>
            </a:r>
          </a:p>
          <a:p>
            <a:pPr marL="0" indent="0" algn="just">
              <a:buNone/>
            </a:pPr>
            <a:r>
              <a:rPr lang="pt-BR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- Documento </a:t>
            </a:r>
            <a:r>
              <a:rPr lang="pt-B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de nomeação; </a:t>
            </a:r>
          </a:p>
          <a:p>
            <a:pPr marL="0" indent="0" algn="just">
              <a:buNone/>
            </a:pPr>
            <a:r>
              <a:rPr lang="pt-BR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- E-mail </a:t>
            </a:r>
            <a:r>
              <a:rPr lang="pt-B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pessoal; </a:t>
            </a:r>
          </a:p>
          <a:p>
            <a:pPr marL="0" indent="0" algn="just">
              <a:buNone/>
            </a:pPr>
            <a:r>
              <a:rPr lang="pt-BR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- Contato </a:t>
            </a:r>
            <a:r>
              <a:rPr lang="pt-B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telefônico, preferencialmente com </a:t>
            </a:r>
          </a:p>
          <a:p>
            <a:pPr marL="0" indent="0" algn="just">
              <a:buNone/>
            </a:pPr>
            <a:r>
              <a:rPr lang="pt-BR" sz="32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Whatsapp</a:t>
            </a:r>
            <a:r>
              <a:rPr lang="pt-BR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, Telegram </a:t>
            </a:r>
            <a:r>
              <a:rPr lang="pt-B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ou outro semelhante habilitado.</a:t>
            </a:r>
          </a:p>
        </p:txBody>
      </p:sp>
      <p:pic>
        <p:nvPicPr>
          <p:cNvPr id="7172" name="Picture 4" descr="Ilustração do conceito de arquivos pessoai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5814" r="4805" b="6980"/>
          <a:stretch/>
        </p:blipFill>
        <p:spPr bwMode="auto">
          <a:xfrm>
            <a:off x="8700380" y="1810693"/>
            <a:ext cx="3304515" cy="339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02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="" xmlns:a16="http://schemas.microsoft.com/office/drawing/2014/main" id="{F70FAFA2-6026-B9E1-950C-09CF50DCB23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48832" y="248335"/>
            <a:ext cx="9829800" cy="786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4400" b="1" kern="1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DE Kenfolg v2" pitchFamily="50" charset="0"/>
                <a:ea typeface="Aptos"/>
                <a:cs typeface="Times New Roman"/>
              </a:rPr>
              <a:t>VÍDEOS TUTORIAIS</a:t>
            </a:r>
            <a:endParaRPr lang="pt-BR" sz="4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DE Kenfolg v2" pitchFamily="50" charset="0"/>
              <a:ea typeface="Aptos"/>
              <a:cs typeface="Times New Roman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65" y="1952373"/>
            <a:ext cx="5918517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632670" y="1506067"/>
            <a:ext cx="76188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https://www.tcepi.tc.br/fiscalizado/sistemas/gestor-web/</a:t>
            </a:r>
            <a:endParaRPr lang="pt-BR" sz="2400" b="1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8" name="Picture 4" descr="Tutorial em vídeo online de análise de dados. Apresentação de estatísticas na Internet, curso de desenvolvimento de negócios, webinar. Seminário corporativo de análise de negócio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822" y="2029309"/>
            <a:ext cx="3909431" cy="390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38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75DB094B-0EEE-1DF5-3FE3-8889CC65B6E1}"/>
              </a:ext>
            </a:extLst>
          </p:cNvPr>
          <p:cNvSpPr txBox="1"/>
          <p:nvPr/>
        </p:nvSpPr>
        <p:spPr>
          <a:xfrm>
            <a:off x="802256" y="144115"/>
            <a:ext cx="1065790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DE Kenfolg v2" pitchFamily="50" charset="0"/>
                <a:ea typeface="Cambria" panose="02040503050406030204" pitchFamily="18" charset="0"/>
                <a:cs typeface="Segoe UI" panose="020B0502040204020203" pitchFamily="34" charset="0"/>
              </a:rPr>
              <a:t>CADASTRO DO GESTOR</a:t>
            </a:r>
          </a:p>
        </p:txBody>
      </p:sp>
      <p:pic>
        <p:nvPicPr>
          <p:cNvPr id="2" name="CRIAÇÃO DE GESTO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9624" y="1430448"/>
            <a:ext cx="8836182" cy="4870763"/>
          </a:xfrm>
        </p:spPr>
      </p:pic>
    </p:spTree>
    <p:extLst>
      <p:ext uri="{BB962C8B-B14F-4D97-AF65-F5344CB8AC3E}">
        <p14:creationId xmlns:p14="http://schemas.microsoft.com/office/powerpoint/2010/main" val="322654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8624E85E-94B7-7D22-176F-74881BB0198F}"/>
              </a:ext>
            </a:extLst>
          </p:cNvPr>
          <p:cNvSpPr txBox="1"/>
          <p:nvPr/>
        </p:nvSpPr>
        <p:spPr>
          <a:xfrm>
            <a:off x="166425" y="-799281"/>
            <a:ext cx="11649808" cy="63709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endParaRPr lang="pt-BR" sz="6000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DE Kenfolg v2" pitchFamily="50" charset="0"/>
            </a:endParaRPr>
          </a:p>
          <a:p>
            <a:pPr marL="857250" indent="-857250" algn="ctr">
              <a:buFontTx/>
              <a:buChar char="-"/>
            </a:pPr>
            <a:endParaRPr lang="pt-BR" sz="6000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DE Kenfolg v2" pitchFamily="50" charset="0"/>
            </a:endParaRPr>
          </a:p>
          <a:p>
            <a:pPr algn="ctr"/>
            <a:r>
              <a:rPr lang="pt-B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DE Kenfolg v2" pitchFamily="50" charset="0"/>
              </a:rPr>
              <a:t>STI/Divisão de Suporte:</a:t>
            </a:r>
          </a:p>
          <a:p>
            <a:pPr algn="ctr"/>
            <a:r>
              <a:rPr lang="pt-B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DE Kenfolg v2" pitchFamily="50" charset="0"/>
              </a:rPr>
              <a:t>(86) 3215 3892</a:t>
            </a:r>
          </a:p>
          <a:p>
            <a:pPr algn="ctr"/>
            <a:endParaRPr lang="pt-BR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DE Kenfolg v2" pitchFamily="50" charset="0"/>
            </a:endParaRPr>
          </a:p>
          <a:p>
            <a:pPr algn="ctr"/>
            <a:r>
              <a:rPr lang="pt-B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DE Kenfolg v2" pitchFamily="50" charset="0"/>
              </a:rPr>
              <a:t>DSP/Seção de Triagem e Cadastro:</a:t>
            </a:r>
          </a:p>
          <a:p>
            <a:pPr algn="ctr"/>
            <a:r>
              <a:rPr lang="pt-B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DE Kenfolg v2" pitchFamily="50" charset="0"/>
              </a:rPr>
              <a:t>(86) 3215 3987</a:t>
            </a:r>
          </a:p>
        </p:txBody>
      </p:sp>
    </p:spTree>
    <p:extLst>
      <p:ext uri="{BB962C8B-B14F-4D97-AF65-F5344CB8AC3E}">
        <p14:creationId xmlns:p14="http://schemas.microsoft.com/office/powerpoint/2010/main" val="4117367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25B1073-4162-DA6C-D967-688CC093E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690432D8-C65F-CF14-CA2C-4DD9C3827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524" y="1638525"/>
            <a:ext cx="7761117" cy="503237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5000"/>
              </a:lnSpc>
              <a:spcAft>
                <a:spcPts val="600"/>
              </a:spcAft>
              <a:buNone/>
            </a:pPr>
            <a:r>
              <a:rPr lang="pt-BR" sz="35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00000000000000000" pitchFamily="2" charset="0"/>
                <a:ea typeface="Cambria Math" panose="02000000000000000000" pitchFamily="2" charset="0"/>
                <a:cs typeface="Segoe UI" panose="020B0502040204020203" pitchFamily="34" charset="0"/>
              </a:rPr>
              <a:t>INSTRUÇÃO </a:t>
            </a:r>
            <a:r>
              <a:rPr lang="pt-BR" sz="35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00000000000000000" pitchFamily="2" charset="0"/>
                <a:ea typeface="Cambria Math" panose="02000000000000000000" pitchFamily="2" charset="0"/>
                <a:cs typeface="Segoe UI" panose="020B0502040204020203" pitchFamily="34" charset="0"/>
              </a:rPr>
              <a:t>NORMATIVA </a:t>
            </a:r>
            <a:r>
              <a:rPr lang="pt-BR" sz="35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00000000000000000" pitchFamily="2" charset="0"/>
                <a:ea typeface="Cambria Math" panose="02000000000000000000" pitchFamily="2" charset="0"/>
                <a:cs typeface="Segoe UI" panose="020B0502040204020203" pitchFamily="34" charset="0"/>
              </a:rPr>
              <a:t> nº 01/2024</a:t>
            </a:r>
            <a:endParaRPr lang="pt-BR" sz="3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DE Kenfolg v2" pitchFamily="50" charset="0"/>
              <a:ea typeface="MS Gothic" panose="020B0609070205080204" pitchFamily="49" charset="-128"/>
              <a:cs typeface="Segoe UI" panose="020B0502040204020203" pitchFamily="34" charset="0"/>
            </a:endParaRPr>
          </a:p>
          <a:p>
            <a:pPr marL="0" indent="0" algn="ctr">
              <a:lnSpc>
                <a:spcPct val="115000"/>
              </a:lnSpc>
              <a:spcAft>
                <a:spcPts val="600"/>
              </a:spcAft>
              <a:buNone/>
            </a:pPr>
            <a:endParaRPr lang="pt-BR" sz="105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pt-BR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Regulamentação da coleta e armazenamento de dados </a:t>
            </a:r>
            <a:r>
              <a:rPr lang="pt-BR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dos </a:t>
            </a:r>
            <a:r>
              <a:rPr lang="pt-BR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jurisdicionados e das Unidades;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pt-BR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Criação de cadastro único e padronização dos procedimentos relativos a identificação dos usuários;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F70FAFA2-6026-B9E1-950C-09CF50DCB23D}"/>
              </a:ext>
            </a:extLst>
          </p:cNvPr>
          <p:cNvSpPr txBox="1"/>
          <p:nvPr/>
        </p:nvSpPr>
        <p:spPr>
          <a:xfrm>
            <a:off x="1310055" y="116761"/>
            <a:ext cx="9785838" cy="816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DE Kenfolg v2" pitchFamily="50" charset="0"/>
              </a:rPr>
              <a:t>FUNDAMENTAÇÃO</a:t>
            </a:r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DE Kenfolg v2" pitchFamily="50" charset="0"/>
              </a:rPr>
              <a:t> E OBJETIVOS</a:t>
            </a:r>
            <a:endParaRPr lang="pt-BR" sz="4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DE Kenfolg v2" pitchFamily="50" charset="0"/>
              <a:ea typeface="Aptos"/>
              <a:cs typeface="Times New Roman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3" t="10473" r="9311" b="21567"/>
          <a:stretch/>
        </p:blipFill>
        <p:spPr>
          <a:xfrm>
            <a:off x="8714200" y="4433777"/>
            <a:ext cx="2530549" cy="177563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8" t="7364" r="13081" b="7487"/>
          <a:stretch/>
        </p:blipFill>
        <p:spPr>
          <a:xfrm>
            <a:off x="8756729" y="2020186"/>
            <a:ext cx="2488020" cy="19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9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25B1073-4162-DA6C-D967-688CC093E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xmlns="" id="{690432D8-C65F-CF14-CA2C-4DD9C3827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802" y="1627216"/>
            <a:ext cx="11162923" cy="5041003"/>
          </a:xfrm>
        </p:spPr>
        <p:txBody>
          <a:bodyPr anchor="ctr">
            <a:normAutofit fontScale="25000" lnSpcReduction="20000"/>
          </a:bodyPr>
          <a:lstStyle/>
          <a:p>
            <a:pPr marL="0" indent="0" algn="ctr">
              <a:lnSpc>
                <a:spcPct val="115000"/>
              </a:lnSpc>
              <a:spcAft>
                <a:spcPts val="600"/>
              </a:spcAft>
              <a:buNone/>
            </a:pPr>
            <a:endParaRPr lang="pt-BR" sz="105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pt-BR" sz="1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Comunicação Processual lenta e algumas vezes </a:t>
            </a:r>
            <a:r>
              <a:rPr lang="pt-BR" sz="1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ineficaz:</a:t>
            </a:r>
          </a:p>
          <a:p>
            <a:pPr lvl="1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pt-BR" sz="1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Ausência </a:t>
            </a:r>
            <a:r>
              <a:rPr lang="pt-BR" sz="1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 desatualização de cadastro;</a:t>
            </a:r>
          </a:p>
          <a:p>
            <a:pPr lvl="1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pt-BR" sz="1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Comunicação via Correios</a:t>
            </a:r>
            <a:r>
              <a:rPr lang="pt-BR" sz="1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 algn="just">
              <a:lnSpc>
                <a:spcPct val="115000"/>
              </a:lnSpc>
              <a:spcAft>
                <a:spcPts val="600"/>
              </a:spcAft>
            </a:pPr>
            <a:endParaRPr lang="pt-BR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pt-BR" sz="1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1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peração de dois sistemas distintos para </a:t>
            </a:r>
          </a:p>
          <a:p>
            <a:pPr marL="0" indent="0">
              <a:lnSpc>
                <a:spcPct val="115000"/>
              </a:lnSpc>
              <a:spcAft>
                <a:spcPts val="600"/>
              </a:spcAft>
              <a:buNone/>
            </a:pPr>
            <a:r>
              <a:rPr lang="pt-BR" sz="1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realização dos cadastros.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endParaRPr lang="pt-BR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ZapfHumnst BT" panose="020B0502050508020304" pitchFamily="34" charset="0"/>
              <a:cs typeface="Arial" panose="020B0604020202020204" pitchFamily="34" charset="0"/>
            </a:endParaRPr>
          </a:p>
          <a:p>
            <a:pPr marL="457200" lvl="1" indent="0" algn="just">
              <a:lnSpc>
                <a:spcPct val="115000"/>
              </a:lnSpc>
              <a:spcAft>
                <a:spcPts val="600"/>
              </a:spcAft>
              <a:buNone/>
            </a:pPr>
            <a:r>
              <a:rPr lang="pt-B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endParaRPr lang="pt-BR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ZapfHumnst BT" panose="020B05020505080203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F70FAFA2-6026-B9E1-950C-09CF50DCB23D}"/>
              </a:ext>
            </a:extLst>
          </p:cNvPr>
          <p:cNvSpPr txBox="1"/>
          <p:nvPr/>
        </p:nvSpPr>
        <p:spPr>
          <a:xfrm>
            <a:off x="1575881" y="292608"/>
            <a:ext cx="8988357" cy="816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4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DE Kenfolg v2" pitchFamily="50" charset="0"/>
              </a:rPr>
              <a:t>DIFICULDADES LEVANTADAS</a:t>
            </a:r>
            <a:endParaRPr lang="pt-BR" sz="4400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DE Kenfolg v2" pitchFamily="50" charset="0"/>
              <a:ea typeface="Aptos"/>
              <a:cs typeface="Times New Roman"/>
            </a:endParaRPr>
          </a:p>
        </p:txBody>
      </p:sp>
      <p:pic>
        <p:nvPicPr>
          <p:cNvPr id="1026" name="Picture 2" descr="Ilustração do conceito de fadiga de decisã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" t="6850" r="4859" b="6685"/>
          <a:stretch/>
        </p:blipFill>
        <p:spPr bwMode="auto">
          <a:xfrm>
            <a:off x="9560455" y="2806573"/>
            <a:ext cx="2541183" cy="281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32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25B1073-4162-DA6C-D967-688CC093E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xmlns="" id="{690432D8-C65F-CF14-CA2C-4DD9C3827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749" y="1493822"/>
            <a:ext cx="11056689" cy="5006566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15000"/>
              </a:lnSpc>
              <a:spcAft>
                <a:spcPts val="600"/>
              </a:spcAft>
              <a:buNone/>
            </a:pPr>
            <a:endParaRPr lang="pt-BR" sz="105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pt-BR" sz="1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Modernização da atuação do controle externo:</a:t>
            </a:r>
          </a:p>
          <a:p>
            <a:pPr lvl="1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pt-BR" sz="1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Atuação mais célere, e até mesmo de forma concomitante;</a:t>
            </a:r>
          </a:p>
          <a:p>
            <a:pPr lvl="1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pt-BR" sz="1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Necessidade de atribuir responsabilização individualizada de todos os agentes que participarem do ato / gestão;</a:t>
            </a:r>
          </a:p>
          <a:p>
            <a:pPr marL="457200" lvl="1" indent="0" algn="just">
              <a:lnSpc>
                <a:spcPct val="115000"/>
              </a:lnSpc>
              <a:spcAft>
                <a:spcPts val="600"/>
              </a:spcAft>
              <a:buNone/>
            </a:pPr>
            <a:endParaRPr lang="pt-BR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ZapfHumnst BT" panose="020B05020505080203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15000"/>
              </a:lnSpc>
              <a:spcAft>
                <a:spcPts val="600"/>
              </a:spcAft>
            </a:pPr>
            <a:endParaRPr lang="pt-B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ZapfHumnst BT" panose="020B0502050508020304" pitchFamily="34" charset="0"/>
              <a:cs typeface="Arial" panose="020B0604020202020204" pitchFamily="34" charset="0"/>
            </a:endParaRPr>
          </a:p>
          <a:p>
            <a:pPr marL="457200" lvl="1" indent="0" algn="just">
              <a:lnSpc>
                <a:spcPct val="115000"/>
              </a:lnSpc>
              <a:spcAft>
                <a:spcPts val="600"/>
              </a:spcAft>
              <a:buNone/>
            </a:pPr>
            <a:r>
              <a:rPr lang="pt-B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F70FAFA2-6026-B9E1-950C-09CF50DCB23D}"/>
              </a:ext>
            </a:extLst>
          </p:cNvPr>
          <p:cNvSpPr txBox="1"/>
          <p:nvPr/>
        </p:nvSpPr>
        <p:spPr>
          <a:xfrm>
            <a:off x="1575881" y="327776"/>
            <a:ext cx="8988357" cy="816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4400" kern="1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DE Kenfolg v2" pitchFamily="50" charset="0"/>
                <a:ea typeface="Aptos"/>
                <a:cs typeface="Times New Roman"/>
              </a:rPr>
              <a:t>NECESSIDADE DE MUDANÇAS</a:t>
            </a:r>
            <a:endParaRPr lang="pt-BR" sz="4400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DE Kenfolg v2" pitchFamily="50" charset="0"/>
              <a:ea typeface="Aptos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127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25B1073-4162-DA6C-D967-688CC093E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xmlns="" id="{690432D8-C65F-CF14-CA2C-4DD9C3827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51" y="1627216"/>
            <a:ext cx="11295518" cy="4799463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15000"/>
              </a:lnSpc>
              <a:spcAft>
                <a:spcPts val="600"/>
              </a:spcAft>
              <a:buNone/>
            </a:pPr>
            <a:endParaRPr lang="pt-BR" sz="105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pt-BR" sz="1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Alteração da Lei Orgânica do TCE/PI em  2023 para prever expressamente as comunicações processuais de forma eletrônica e exigir o cadastro de todos os entes / órgãos / gestores.</a:t>
            </a:r>
            <a:endParaRPr lang="pt-BR" sz="11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algn="just">
              <a:lnSpc>
                <a:spcPct val="115000"/>
              </a:lnSpc>
              <a:spcBef>
                <a:spcPts val="1000"/>
              </a:spcBef>
              <a:spcAft>
                <a:spcPts val="600"/>
              </a:spcAft>
            </a:pPr>
            <a:r>
              <a:rPr lang="pt-BR" sz="1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Desenvolvimento de um sistema fácil, intuitivo e de gerenciamento único de cadastro de todos os entes / </a:t>
            </a:r>
            <a:r>
              <a:rPr lang="pt-BR" sz="1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órgãos / gestores / responsáveis e usuários com a interligação com os demais sistemas do Tribunal.</a:t>
            </a:r>
            <a:endParaRPr lang="pt-BR" sz="1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endParaRPr lang="pt-BR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ZapfHumnst BT" panose="020B0502050508020304" pitchFamily="34" charset="0"/>
              <a:cs typeface="Arial" panose="020B0604020202020204" pitchFamily="34" charset="0"/>
            </a:endParaRPr>
          </a:p>
          <a:p>
            <a:pPr marL="457200" lvl="1" indent="0" algn="just">
              <a:lnSpc>
                <a:spcPct val="115000"/>
              </a:lnSpc>
              <a:spcAft>
                <a:spcPts val="600"/>
              </a:spcAft>
              <a:buNone/>
            </a:pPr>
            <a:endParaRPr lang="pt-BR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ZapfHumnst BT" panose="020B05020505080203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15000"/>
              </a:lnSpc>
              <a:spcAft>
                <a:spcPts val="600"/>
              </a:spcAft>
            </a:pPr>
            <a:endParaRPr lang="pt-B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ZapfHumnst BT" panose="020B0502050508020304" pitchFamily="34" charset="0"/>
              <a:cs typeface="Arial" panose="020B0604020202020204" pitchFamily="34" charset="0"/>
            </a:endParaRPr>
          </a:p>
          <a:p>
            <a:pPr marL="457200" lvl="1" indent="0" algn="just">
              <a:lnSpc>
                <a:spcPct val="115000"/>
              </a:lnSpc>
              <a:spcAft>
                <a:spcPts val="600"/>
              </a:spcAft>
              <a:buNone/>
            </a:pPr>
            <a:r>
              <a:rPr lang="pt-B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F70FAFA2-6026-B9E1-950C-09CF50DCB23D}"/>
              </a:ext>
            </a:extLst>
          </p:cNvPr>
          <p:cNvSpPr txBox="1"/>
          <p:nvPr/>
        </p:nvSpPr>
        <p:spPr>
          <a:xfrm>
            <a:off x="1575880" y="410041"/>
            <a:ext cx="8988357" cy="816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4400" kern="1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DE Kenfolg v2" pitchFamily="50" charset="0"/>
                <a:ea typeface="Aptos"/>
                <a:cs typeface="Times New Roman"/>
              </a:rPr>
              <a:t>MEDIDAS ADOTADAS</a:t>
            </a:r>
            <a:endParaRPr lang="pt-BR" sz="4400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DE Kenfolg v2" pitchFamily="50" charset="0"/>
              <a:ea typeface="Aptos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4961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25B1073-4162-DA6C-D967-688CC093E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F70FAFA2-6026-B9E1-950C-09CF50DCB23D}"/>
              </a:ext>
            </a:extLst>
          </p:cNvPr>
          <p:cNvSpPr txBox="1"/>
          <p:nvPr/>
        </p:nvSpPr>
        <p:spPr>
          <a:xfrm>
            <a:off x="1054886" y="187100"/>
            <a:ext cx="9949812" cy="816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4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DE Kenfolg v2" pitchFamily="50" charset="0"/>
              </a:rPr>
              <a:t>COMO FUNCIONA O GESTOR WEB</a:t>
            </a:r>
            <a:endParaRPr lang="pt-BR" sz="4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DE Kenfolg v2" pitchFamily="50" charset="0"/>
              <a:ea typeface="Aptos"/>
              <a:cs typeface="Times New Roman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91" y="1477926"/>
            <a:ext cx="5502120" cy="5380074"/>
          </a:xfrm>
          <a:prstGeom prst="rect">
            <a:avLst/>
          </a:prstGeom>
        </p:spPr>
      </p:pic>
      <p:cxnSp>
        <p:nvCxnSpPr>
          <p:cNvPr id="13" name="Conector reto 12"/>
          <p:cNvCxnSpPr/>
          <p:nvPr/>
        </p:nvCxnSpPr>
        <p:spPr>
          <a:xfrm>
            <a:off x="6071756" y="1610833"/>
            <a:ext cx="41964" cy="5114260"/>
          </a:xfrm>
          <a:prstGeom prst="line">
            <a:avLst/>
          </a:prstGeom>
          <a:ln w="28575">
            <a:solidFill>
              <a:srgbClr val="002060"/>
            </a:solidFill>
            <a:prstDash val="dashDot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Picture 2" descr="Uma equipa de profissionais diversos ligados por flechas e uma engrenagem com um alvo no me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275" y="1764741"/>
            <a:ext cx="4662535" cy="466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89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25B1073-4162-DA6C-D967-688CC093E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F70FAFA2-6026-B9E1-950C-09CF50DCB23D}"/>
              </a:ext>
            </a:extLst>
          </p:cNvPr>
          <p:cNvSpPr txBox="1"/>
          <p:nvPr/>
        </p:nvSpPr>
        <p:spPr>
          <a:xfrm>
            <a:off x="1150368" y="187100"/>
            <a:ext cx="10039715" cy="816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4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DE Kenfolg v2" pitchFamily="50" charset="0"/>
              </a:rPr>
              <a:t>ACESSO AOS SISTEMAS DO TCE-PI </a:t>
            </a:r>
            <a:endParaRPr lang="pt-BR" sz="4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DE Kenfolg v2" pitchFamily="50" charset="0"/>
              <a:ea typeface="Aptos"/>
              <a:cs typeface="Times New Roman"/>
            </a:endParaRPr>
          </a:p>
        </p:txBody>
      </p:sp>
      <p:pic>
        <p:nvPicPr>
          <p:cNvPr id="3" name="Espaço Reservado para Conteúdo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1562100"/>
            <a:ext cx="10782300" cy="5029199"/>
          </a:xfrm>
        </p:spPr>
      </p:pic>
    </p:spTree>
    <p:extLst>
      <p:ext uri="{BB962C8B-B14F-4D97-AF65-F5344CB8AC3E}">
        <p14:creationId xmlns:p14="http://schemas.microsoft.com/office/powerpoint/2010/main" val="365592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25B1073-4162-DA6C-D967-688CC093E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690432D8-C65F-CF14-CA2C-4DD9C3827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26" y="1541722"/>
            <a:ext cx="11823403" cy="5117870"/>
          </a:xfrm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pt-BR" sz="3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Unidade Gestora (UG):</a:t>
            </a:r>
            <a:r>
              <a:rPr lang="pt-B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 </a:t>
            </a:r>
            <a:r>
              <a:rPr lang="pt-BR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Unidade que </a:t>
            </a:r>
            <a:r>
              <a:rPr lang="pt-B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recebe dotações orçamentárias para executar seus programas, realizando gestão </a:t>
            </a:r>
            <a:r>
              <a:rPr lang="pt-BR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financeira</a:t>
            </a:r>
            <a:r>
              <a:rPr lang="pt-B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, patrimonial e de </a:t>
            </a:r>
            <a:r>
              <a:rPr lang="pt-BR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controle;</a:t>
            </a:r>
            <a:endParaRPr lang="pt-BR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ZapfHumnst BT" panose="020B0502050508020304" pitchFamily="34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pt-BR" sz="3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Unidade Administrativa (UA):</a:t>
            </a:r>
            <a:r>
              <a:rPr lang="pt-B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 </a:t>
            </a:r>
            <a:r>
              <a:rPr lang="pt-B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Unidade </a:t>
            </a:r>
            <a:r>
              <a:rPr lang="pt-BR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integrante </a:t>
            </a:r>
            <a:r>
              <a:rPr lang="pt-B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da administração pública que não </a:t>
            </a:r>
            <a:r>
              <a:rPr lang="pt-BR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possui </a:t>
            </a:r>
            <a:r>
              <a:rPr lang="pt-B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dotação orçamentária própria;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pt-BR" sz="3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Unidade Jurisdicionada (UJ):</a:t>
            </a:r>
            <a:r>
              <a:rPr lang="pt-B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 </a:t>
            </a:r>
            <a:r>
              <a:rPr lang="pt-BR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Qualquer </a:t>
            </a:r>
            <a:r>
              <a:rPr lang="pt-B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pessoa jurídica ou unidade administrativa </a:t>
            </a:r>
            <a:r>
              <a:rPr lang="pt-BR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subordinada </a:t>
            </a:r>
            <a:r>
              <a:rPr lang="pt-B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à fiscalização e controle do </a:t>
            </a:r>
            <a:r>
              <a:rPr lang="pt-BR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TCE-PI.</a:t>
            </a:r>
            <a:endParaRPr lang="pt-BR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ZapfHumnst BT" panose="020B05020505080203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F70FAFA2-6026-B9E1-950C-09CF50DCB23D}"/>
              </a:ext>
            </a:extLst>
          </p:cNvPr>
          <p:cNvSpPr txBox="1"/>
          <p:nvPr/>
        </p:nvSpPr>
        <p:spPr>
          <a:xfrm>
            <a:off x="1600200" y="141031"/>
            <a:ext cx="8915262" cy="816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4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DE Kenfolg v2" pitchFamily="50" charset="0"/>
              </a:rPr>
              <a:t>DEFINIÇÕES – </a:t>
            </a:r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DE Kenfolg v2" pitchFamily="50" charset="0"/>
              </a:rPr>
              <a:t>UG’S</a:t>
            </a:r>
            <a:endParaRPr lang="pt-BR" sz="4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DE Kenfolg v2" pitchFamily="50" charset="0"/>
              <a:ea typeface="Aptos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1587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25B1073-4162-DA6C-D967-688CC093E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690432D8-C65F-CF14-CA2C-4DD9C3827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51" y="1627216"/>
            <a:ext cx="11506201" cy="5032375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pt-BR" sz="3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Gestor:</a:t>
            </a:r>
            <a:r>
              <a:rPr lang="pt-B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 </a:t>
            </a:r>
            <a:r>
              <a:rPr lang="pt-B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Autoridade máxima do poder ou responsável máximo por órgão, entidade ou </a:t>
            </a:r>
            <a:r>
              <a:rPr lang="pt-BR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demais UJ’s;</a:t>
            </a:r>
            <a:endParaRPr lang="pt-BR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ZapfHumnst BT" panose="020B0502050508020304" pitchFamily="34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pt-BR" sz="3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Responsável:</a:t>
            </a:r>
            <a:r>
              <a:rPr lang="pt-B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 </a:t>
            </a:r>
            <a:r>
              <a:rPr lang="pt-BR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Qualquer </a:t>
            </a:r>
            <a:r>
              <a:rPr lang="pt-B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pessoa </a:t>
            </a:r>
            <a:r>
              <a:rPr lang="pt-BR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que em </a:t>
            </a:r>
            <a:r>
              <a:rPr lang="pt-B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decorrência de função </a:t>
            </a:r>
            <a:r>
              <a:rPr lang="pt-BR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exercida, </a:t>
            </a:r>
            <a:r>
              <a:rPr lang="pt-B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está sujeita à jurisdição do Tribunal;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pt-BR" sz="3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Usuário:</a:t>
            </a:r>
            <a:r>
              <a:rPr lang="pt-B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 </a:t>
            </a:r>
            <a:r>
              <a:rPr lang="pt-B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Pessoa física </a:t>
            </a:r>
            <a:r>
              <a:rPr lang="pt-BR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homologada </a:t>
            </a:r>
            <a:r>
              <a:rPr lang="pt-B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pelo dirigente máximo ou pelo </a:t>
            </a:r>
            <a:r>
              <a:rPr lang="pt-BR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assessor para utilização dos </a:t>
            </a:r>
            <a:r>
              <a:rPr lang="pt-B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sistemas </a:t>
            </a:r>
            <a:r>
              <a:rPr lang="pt-BR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do </a:t>
            </a:r>
            <a:r>
              <a:rPr lang="pt-B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TCE/PI;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pt-BR" sz="3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Assessor:</a:t>
            </a:r>
            <a:r>
              <a:rPr lang="pt-B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 </a:t>
            </a:r>
            <a:r>
              <a:rPr lang="pt-BR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Usuário com poderes especiais atribuídos pelo</a:t>
            </a:r>
            <a:r>
              <a:rPr lang="pt-B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 </a:t>
            </a:r>
            <a:r>
              <a:rPr lang="pt-BR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anose="020B0502050508020304" pitchFamily="34" charset="0"/>
              </a:rPr>
              <a:t>dirigente para homologação dos demais subordinados.</a:t>
            </a:r>
            <a:endParaRPr lang="pt-BR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ZapfHumnst BT" panose="020B05020505080203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F70FAFA2-6026-B9E1-950C-09CF50DCB23D}"/>
              </a:ext>
            </a:extLst>
          </p:cNvPr>
          <p:cNvSpPr txBox="1"/>
          <p:nvPr/>
        </p:nvSpPr>
        <p:spPr>
          <a:xfrm>
            <a:off x="0" y="156780"/>
            <a:ext cx="12191999" cy="816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DE Kenfolg v2" pitchFamily="50" charset="0"/>
              </a:rPr>
              <a:t>DEFINIÇÕES </a:t>
            </a:r>
            <a:r>
              <a:rPr lang="pt-BR" sz="4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DE Kenfolg v2" pitchFamily="50" charset="0"/>
              </a:rPr>
              <a:t>- </a:t>
            </a:r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DE Kenfolg v2" pitchFamily="50" charset="0"/>
              </a:rPr>
              <a:t>JURISDICIONADOS</a:t>
            </a:r>
            <a:endParaRPr lang="pt-BR" sz="4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DE Kenfolg v2" pitchFamily="50" charset="0"/>
              <a:ea typeface="Aptos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4955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A6476884BD6B4BB58DE83D74E0EB2A" ma:contentTypeVersion="5" ma:contentTypeDescription="Create a new document." ma:contentTypeScope="" ma:versionID="d915b9dccb9d70b4d6f682cb41f209da">
  <xsd:schema xmlns:xsd="http://www.w3.org/2001/XMLSchema" xmlns:xs="http://www.w3.org/2001/XMLSchema" xmlns:p="http://schemas.microsoft.com/office/2006/metadata/properties" xmlns:ns3="82adfb89-ad9d-4014-9a54-96cd06375f96" xmlns:ns4="ed70e173-88c1-4c95-be06-588442b79dd6" targetNamespace="http://schemas.microsoft.com/office/2006/metadata/properties" ma:root="true" ma:fieldsID="c434d0733750010d001f6a3ea2d02663" ns3:_="" ns4:_="">
    <xsd:import namespace="82adfb89-ad9d-4014-9a54-96cd06375f96"/>
    <xsd:import namespace="ed70e173-88c1-4c95-be06-588442b79dd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adfb89-ad9d-4014-9a54-96cd06375f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70e173-88c1-4c95-be06-588442b79dd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0B9A77-6479-453F-9F50-667C69ACB992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82adfb89-ad9d-4014-9a54-96cd06375f96"/>
    <ds:schemaRef ds:uri="ed70e173-88c1-4c95-be06-588442b79dd6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6DCDC8C-2562-4A45-8C47-80C1139DD8D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4241</TotalTime>
  <Words>463</Words>
  <Application>Microsoft Office PowerPoint</Application>
  <PresentationFormat>Personalizar</PresentationFormat>
  <Paragraphs>71</Paragraphs>
  <Slides>16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17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VÍDEOS TUTORIAIS</vt:lpstr>
      <vt:lpstr>Apresentação do PowerPoint</vt:lpstr>
      <vt:lpstr>Apresentação do PowerPoint</vt:lpstr>
    </vt:vector>
  </TitlesOfParts>
  <Company>TCU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Alexandre Franca de Araujo</dc:creator>
  <cp:lastModifiedBy>Rodrigo Bezerra</cp:lastModifiedBy>
  <cp:revision>129</cp:revision>
  <dcterms:created xsi:type="dcterms:W3CDTF">2017-08-17T18:26:50Z</dcterms:created>
  <dcterms:modified xsi:type="dcterms:W3CDTF">2024-11-01T11:37:25Z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0x01010051A6476884BD6B4BB58DE83D74E0EB2A</vt:lpwstr>
  </property>
</Properties>
</file>