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50"/>
  </p:notesMasterIdLst>
  <p:handoutMasterIdLst>
    <p:handoutMasterId r:id="rId51"/>
  </p:handoutMasterIdLst>
  <p:sldIdLst>
    <p:sldId id="256" r:id="rId5"/>
    <p:sldId id="372" r:id="rId6"/>
    <p:sldId id="376" r:id="rId7"/>
    <p:sldId id="393" r:id="rId8"/>
    <p:sldId id="412" r:id="rId9"/>
    <p:sldId id="414" r:id="rId10"/>
    <p:sldId id="402" r:id="rId11"/>
    <p:sldId id="371" r:id="rId12"/>
    <p:sldId id="375" r:id="rId13"/>
    <p:sldId id="332" r:id="rId14"/>
    <p:sldId id="370" r:id="rId15"/>
    <p:sldId id="398" r:id="rId16"/>
    <p:sldId id="403" r:id="rId17"/>
    <p:sldId id="405" r:id="rId18"/>
    <p:sldId id="377" r:id="rId19"/>
    <p:sldId id="400" r:id="rId20"/>
    <p:sldId id="401" r:id="rId21"/>
    <p:sldId id="378" r:id="rId22"/>
    <p:sldId id="379" r:id="rId23"/>
    <p:sldId id="380" r:id="rId24"/>
    <p:sldId id="381" r:id="rId25"/>
    <p:sldId id="382" r:id="rId26"/>
    <p:sldId id="395" r:id="rId27"/>
    <p:sldId id="384" r:id="rId28"/>
    <p:sldId id="383" r:id="rId29"/>
    <p:sldId id="385" r:id="rId30"/>
    <p:sldId id="399" r:id="rId31"/>
    <p:sldId id="386" r:id="rId32"/>
    <p:sldId id="390" r:id="rId33"/>
    <p:sldId id="397" r:id="rId34"/>
    <p:sldId id="387" r:id="rId35"/>
    <p:sldId id="396" r:id="rId36"/>
    <p:sldId id="389" r:id="rId37"/>
    <p:sldId id="391" r:id="rId38"/>
    <p:sldId id="406" r:id="rId39"/>
    <p:sldId id="404" r:id="rId40"/>
    <p:sldId id="407" r:id="rId41"/>
    <p:sldId id="408" r:id="rId42"/>
    <p:sldId id="409" r:id="rId43"/>
    <p:sldId id="410" r:id="rId44"/>
    <p:sldId id="411" r:id="rId45"/>
    <p:sldId id="415" r:id="rId46"/>
    <p:sldId id="416" r:id="rId47"/>
    <p:sldId id="394" r:id="rId48"/>
    <p:sldId id="325" r:id="rId49"/>
  </p:sldIdLst>
  <p:sldSz cx="12192000" cy="6858000"/>
  <p:notesSz cx="7104063" cy="10234613"/>
  <p:defaultTextStyle>
    <a:defPPr>
      <a:defRPr lang="pt-B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E94"/>
    <a:srgbClr val="3366CC"/>
    <a:srgbClr val="8EAADB"/>
    <a:srgbClr val="0099CC"/>
    <a:srgbClr val="009999"/>
    <a:srgbClr val="336699"/>
    <a:srgbClr val="003399"/>
    <a:srgbClr val="E6E6E6"/>
    <a:srgbClr val="7E7E7E"/>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86182" autoAdjust="0"/>
  </p:normalViewPr>
  <p:slideViewPr>
    <p:cSldViewPr snapToGrid="0">
      <p:cViewPr>
        <p:scale>
          <a:sx n="65" d="100"/>
          <a:sy n="65" d="100"/>
        </p:scale>
        <p:origin x="-744"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38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E102E08E-9CC9-4194-BE42-6AB461B1F3F6}"/>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eaLnBrk="1" fontAlgn="auto" hangingPunct="1">
              <a:spcBef>
                <a:spcPts val="0"/>
              </a:spcBef>
              <a:spcAft>
                <a:spcPts val="0"/>
              </a:spcAft>
              <a:defRPr sz="1300">
                <a:latin typeface="+mn-lt"/>
              </a:defRPr>
            </a:lvl1pPr>
          </a:lstStyle>
          <a:p>
            <a:pPr>
              <a:defRPr/>
            </a:pPr>
            <a:endParaRPr lang="pt-BR"/>
          </a:p>
        </p:txBody>
      </p:sp>
      <p:sp>
        <p:nvSpPr>
          <p:cNvPr id="3" name="Espaço Reservado para Data 2">
            <a:extLst>
              <a:ext uri="{FF2B5EF4-FFF2-40B4-BE49-F238E27FC236}">
                <a16:creationId xmlns:a16="http://schemas.microsoft.com/office/drawing/2014/main" xmlns="" id="{FD6DB35F-299A-456A-8451-98A8F85FBA0B}"/>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eaLnBrk="1" fontAlgn="auto" hangingPunct="1">
              <a:spcBef>
                <a:spcPts val="0"/>
              </a:spcBef>
              <a:spcAft>
                <a:spcPts val="0"/>
              </a:spcAft>
              <a:defRPr sz="1300">
                <a:latin typeface="+mn-lt"/>
              </a:defRPr>
            </a:lvl1pPr>
          </a:lstStyle>
          <a:p>
            <a:pPr>
              <a:defRPr/>
            </a:pPr>
            <a:fld id="{960453B4-2F87-4E23-8A2C-E1E5FEF42116}" type="datetimeFigureOut">
              <a:rPr lang="pt-BR"/>
              <a:pPr>
                <a:defRPr/>
              </a:pPr>
              <a:t>07/11/2024</a:t>
            </a:fld>
            <a:endParaRPr lang="pt-BR"/>
          </a:p>
        </p:txBody>
      </p:sp>
      <p:sp>
        <p:nvSpPr>
          <p:cNvPr id="4" name="Espaço Reservado para Rodapé 3">
            <a:extLst>
              <a:ext uri="{FF2B5EF4-FFF2-40B4-BE49-F238E27FC236}">
                <a16:creationId xmlns:a16="http://schemas.microsoft.com/office/drawing/2014/main" xmlns="" id="{CDCE5551-0711-4609-A3D2-3E09F006B56E}"/>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eaLnBrk="1" fontAlgn="auto" hangingPunct="1">
              <a:spcBef>
                <a:spcPts val="0"/>
              </a:spcBef>
              <a:spcAft>
                <a:spcPts val="0"/>
              </a:spcAft>
              <a:defRPr sz="1300">
                <a:latin typeface="+mn-lt"/>
              </a:defRPr>
            </a:lvl1pPr>
          </a:lstStyle>
          <a:p>
            <a:pPr>
              <a:defRPr/>
            </a:pPr>
            <a:endParaRPr lang="pt-BR"/>
          </a:p>
        </p:txBody>
      </p:sp>
      <p:sp>
        <p:nvSpPr>
          <p:cNvPr id="5" name="Espaço Reservado para Número de Slide 4">
            <a:extLst>
              <a:ext uri="{FF2B5EF4-FFF2-40B4-BE49-F238E27FC236}">
                <a16:creationId xmlns:a16="http://schemas.microsoft.com/office/drawing/2014/main" xmlns="" id="{75EB1522-594B-44D7-A696-192FE9CB384F}"/>
              </a:ext>
            </a:extLst>
          </p:cNvPr>
          <p:cNvSpPr>
            <a:spLocks noGrp="1"/>
          </p:cNvSpPr>
          <p:nvPr>
            <p:ph type="sldNum" sz="quarter" idx="3"/>
          </p:nvPr>
        </p:nvSpPr>
        <p:spPr>
          <a:xfrm>
            <a:off x="4023992" y="9721107"/>
            <a:ext cx="3078427" cy="513507"/>
          </a:xfrm>
          <a:prstGeom prst="rect">
            <a:avLst/>
          </a:prstGeom>
        </p:spPr>
        <p:txBody>
          <a:bodyPr vert="horz" wrap="square" lIns="99075" tIns="49538" rIns="99075" bIns="49538" numCol="1" anchor="b" anchorCtr="0" compatLnSpc="1">
            <a:prstTxWarp prst="textNoShape">
              <a:avLst/>
            </a:prstTxWarp>
          </a:bodyPr>
          <a:lstStyle>
            <a:lvl1pPr algn="r" eaLnBrk="1" hangingPunct="1">
              <a:defRPr sz="1300" smtClean="0"/>
            </a:lvl1pPr>
          </a:lstStyle>
          <a:p>
            <a:pPr>
              <a:defRPr/>
            </a:pPr>
            <a:fld id="{2D08E5AC-A57A-48FA-B7ED-6913C01D34F5}" type="slidenum">
              <a:rPr lang="pt-BR" altLang="pt-BR"/>
              <a:pPr>
                <a:defRPr/>
              </a:pPr>
              <a:t>‹nº›</a:t>
            </a:fld>
            <a:endParaRPr lang="pt-BR" altLang="pt-B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xmlns="" id="{6E6CE94B-E565-4259-9AE0-92D06BCB370A}"/>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eaLnBrk="1" fontAlgn="auto" hangingPunct="1">
              <a:spcBef>
                <a:spcPts val="0"/>
              </a:spcBef>
              <a:spcAft>
                <a:spcPts val="0"/>
              </a:spcAft>
              <a:defRPr sz="1300">
                <a:latin typeface="+mn-lt"/>
              </a:defRPr>
            </a:lvl1pPr>
          </a:lstStyle>
          <a:p>
            <a:pPr>
              <a:defRPr/>
            </a:pPr>
            <a:endParaRPr lang="pt-BR"/>
          </a:p>
        </p:txBody>
      </p:sp>
      <p:sp>
        <p:nvSpPr>
          <p:cNvPr id="3" name="Espaço Reservado para Data 2">
            <a:extLst>
              <a:ext uri="{FF2B5EF4-FFF2-40B4-BE49-F238E27FC236}">
                <a16:creationId xmlns:a16="http://schemas.microsoft.com/office/drawing/2014/main" xmlns="" id="{6E2B2C5D-95B8-4370-A1F4-C903EDD9F0BE}"/>
              </a:ext>
            </a:extLst>
          </p:cNvPr>
          <p:cNvSpPr>
            <a:spLocks noGrp="1"/>
          </p:cNvSpPr>
          <p:nvPr>
            <p:ph type="dt" idx="1"/>
          </p:nvPr>
        </p:nvSpPr>
        <p:spPr>
          <a:xfrm>
            <a:off x="4023992" y="0"/>
            <a:ext cx="3078427" cy="513508"/>
          </a:xfrm>
          <a:prstGeom prst="rect">
            <a:avLst/>
          </a:prstGeom>
        </p:spPr>
        <p:txBody>
          <a:bodyPr vert="horz" lIns="99075" tIns="49538" rIns="99075" bIns="49538" rtlCol="0"/>
          <a:lstStyle>
            <a:lvl1pPr algn="r" eaLnBrk="1" fontAlgn="auto" hangingPunct="1">
              <a:spcBef>
                <a:spcPts val="0"/>
              </a:spcBef>
              <a:spcAft>
                <a:spcPts val="0"/>
              </a:spcAft>
              <a:defRPr sz="1300">
                <a:latin typeface="+mn-lt"/>
              </a:defRPr>
            </a:lvl1pPr>
          </a:lstStyle>
          <a:p>
            <a:pPr>
              <a:defRPr/>
            </a:pPr>
            <a:fld id="{B47833FD-9A16-443E-8D34-77602EB7B734}" type="datetimeFigureOut">
              <a:rPr lang="pt-BR"/>
              <a:pPr>
                <a:defRPr/>
              </a:pPr>
              <a:t>07/11/2024</a:t>
            </a:fld>
            <a:endParaRPr lang="pt-BR"/>
          </a:p>
        </p:txBody>
      </p:sp>
      <p:sp>
        <p:nvSpPr>
          <p:cNvPr id="4" name="Espaço Reservado para Imagem de Slide 3">
            <a:extLst>
              <a:ext uri="{FF2B5EF4-FFF2-40B4-BE49-F238E27FC236}">
                <a16:creationId xmlns:a16="http://schemas.microsoft.com/office/drawing/2014/main" xmlns="" id="{922257F0-2CDD-415C-975B-CC07CD86BE5D}"/>
              </a:ext>
            </a:extLst>
          </p:cNvPr>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pPr lvl="0"/>
            <a:endParaRPr lang="pt-BR" noProof="0"/>
          </a:p>
        </p:txBody>
      </p:sp>
      <p:sp>
        <p:nvSpPr>
          <p:cNvPr id="5" name="Espaço Reservado para Anotações 4">
            <a:extLst>
              <a:ext uri="{FF2B5EF4-FFF2-40B4-BE49-F238E27FC236}">
                <a16:creationId xmlns:a16="http://schemas.microsoft.com/office/drawing/2014/main" xmlns="" id="{C8C8D842-6303-435A-A10F-CC199A868717}"/>
              </a:ext>
            </a:extLst>
          </p:cNvPr>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xmlns="" id="{34418691-B704-445D-B9F1-0E729BD285EB}"/>
              </a:ext>
            </a:extLst>
          </p:cNvPr>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eaLnBrk="1" fontAlgn="auto" hangingPunct="1">
              <a:spcBef>
                <a:spcPts val="0"/>
              </a:spcBef>
              <a:spcAft>
                <a:spcPts val="0"/>
              </a:spcAft>
              <a:defRPr sz="1300">
                <a:latin typeface="+mn-lt"/>
              </a:defRPr>
            </a:lvl1pPr>
          </a:lstStyle>
          <a:p>
            <a:pPr>
              <a:defRPr/>
            </a:pPr>
            <a:endParaRPr lang="pt-BR"/>
          </a:p>
        </p:txBody>
      </p:sp>
      <p:sp>
        <p:nvSpPr>
          <p:cNvPr id="7" name="Espaço Reservado para Número de Slide 6">
            <a:extLst>
              <a:ext uri="{FF2B5EF4-FFF2-40B4-BE49-F238E27FC236}">
                <a16:creationId xmlns:a16="http://schemas.microsoft.com/office/drawing/2014/main" xmlns="" id="{AA8941A7-1DF9-4AFC-B5E7-FAC7A564B02E}"/>
              </a:ext>
            </a:extLst>
          </p:cNvPr>
          <p:cNvSpPr>
            <a:spLocks noGrp="1"/>
          </p:cNvSpPr>
          <p:nvPr>
            <p:ph type="sldNum" sz="quarter" idx="5"/>
          </p:nvPr>
        </p:nvSpPr>
        <p:spPr>
          <a:xfrm>
            <a:off x="4023992" y="9721107"/>
            <a:ext cx="3078427" cy="513507"/>
          </a:xfrm>
          <a:prstGeom prst="rect">
            <a:avLst/>
          </a:prstGeom>
        </p:spPr>
        <p:txBody>
          <a:bodyPr vert="horz" wrap="square" lIns="99075" tIns="49538" rIns="99075" bIns="49538" numCol="1" anchor="b" anchorCtr="0" compatLnSpc="1">
            <a:prstTxWarp prst="textNoShape">
              <a:avLst/>
            </a:prstTxWarp>
          </a:bodyPr>
          <a:lstStyle>
            <a:lvl1pPr algn="r" eaLnBrk="1" hangingPunct="1">
              <a:defRPr sz="1300" smtClean="0"/>
            </a:lvl1pPr>
          </a:lstStyle>
          <a:p>
            <a:pPr>
              <a:defRPr/>
            </a:pPr>
            <a:fld id="{8088B9A4-D47A-448E-9FB0-CB9A3457743B}" type="slidenum">
              <a:rPr lang="pt-BR" altLang="pt-BR"/>
              <a:pPr>
                <a:defRPr/>
              </a:pPr>
              <a:t>‹nº›</a:t>
            </a:fld>
            <a:endParaRPr lang="pt-BR" altLang="pt-BR"/>
          </a:p>
        </p:txBody>
      </p:sp>
    </p:spTree>
    <p:extLst>
      <p:ext uri="{BB962C8B-B14F-4D97-AF65-F5344CB8AC3E}">
        <p14:creationId xmlns:p14="http://schemas.microsoft.com/office/powerpoint/2010/main" val="27267393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3</a:t>
            </a:fld>
            <a:endParaRPr lang="pt-BR" altLang="pt-BR"/>
          </a:p>
        </p:txBody>
      </p:sp>
    </p:spTree>
    <p:extLst>
      <p:ext uri="{BB962C8B-B14F-4D97-AF65-F5344CB8AC3E}">
        <p14:creationId xmlns:p14="http://schemas.microsoft.com/office/powerpoint/2010/main" val="50974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17</a:t>
            </a:fld>
            <a:endParaRPr lang="pt-BR" altLang="pt-BR"/>
          </a:p>
        </p:txBody>
      </p:sp>
    </p:spTree>
    <p:extLst>
      <p:ext uri="{BB962C8B-B14F-4D97-AF65-F5344CB8AC3E}">
        <p14:creationId xmlns:p14="http://schemas.microsoft.com/office/powerpoint/2010/main" val="2376478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18</a:t>
            </a:fld>
            <a:endParaRPr lang="pt-BR" altLang="pt-BR"/>
          </a:p>
        </p:txBody>
      </p:sp>
    </p:spTree>
    <p:extLst>
      <p:ext uri="{BB962C8B-B14F-4D97-AF65-F5344CB8AC3E}">
        <p14:creationId xmlns:p14="http://schemas.microsoft.com/office/powerpoint/2010/main" val="2179569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19</a:t>
            </a:fld>
            <a:endParaRPr lang="pt-BR" altLang="pt-BR"/>
          </a:p>
        </p:txBody>
      </p:sp>
    </p:spTree>
    <p:extLst>
      <p:ext uri="{BB962C8B-B14F-4D97-AF65-F5344CB8AC3E}">
        <p14:creationId xmlns:p14="http://schemas.microsoft.com/office/powerpoint/2010/main" val="2313747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20</a:t>
            </a:fld>
            <a:endParaRPr lang="pt-BR" altLang="pt-BR"/>
          </a:p>
        </p:txBody>
      </p:sp>
    </p:spTree>
    <p:extLst>
      <p:ext uri="{BB962C8B-B14F-4D97-AF65-F5344CB8AC3E}">
        <p14:creationId xmlns:p14="http://schemas.microsoft.com/office/powerpoint/2010/main" val="2490166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21</a:t>
            </a:fld>
            <a:endParaRPr lang="pt-BR" altLang="pt-BR"/>
          </a:p>
        </p:txBody>
      </p:sp>
    </p:spTree>
    <p:extLst>
      <p:ext uri="{BB962C8B-B14F-4D97-AF65-F5344CB8AC3E}">
        <p14:creationId xmlns:p14="http://schemas.microsoft.com/office/powerpoint/2010/main" val="281032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22</a:t>
            </a:fld>
            <a:endParaRPr lang="pt-BR" altLang="pt-BR"/>
          </a:p>
        </p:txBody>
      </p:sp>
    </p:spTree>
    <p:extLst>
      <p:ext uri="{BB962C8B-B14F-4D97-AF65-F5344CB8AC3E}">
        <p14:creationId xmlns:p14="http://schemas.microsoft.com/office/powerpoint/2010/main" val="1559767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23</a:t>
            </a:fld>
            <a:endParaRPr lang="pt-BR" altLang="pt-BR"/>
          </a:p>
        </p:txBody>
      </p:sp>
    </p:spTree>
    <p:extLst>
      <p:ext uri="{BB962C8B-B14F-4D97-AF65-F5344CB8AC3E}">
        <p14:creationId xmlns:p14="http://schemas.microsoft.com/office/powerpoint/2010/main" val="2572896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24</a:t>
            </a:fld>
            <a:endParaRPr lang="pt-BR" altLang="pt-BR"/>
          </a:p>
        </p:txBody>
      </p:sp>
    </p:spTree>
    <p:extLst>
      <p:ext uri="{BB962C8B-B14F-4D97-AF65-F5344CB8AC3E}">
        <p14:creationId xmlns:p14="http://schemas.microsoft.com/office/powerpoint/2010/main" val="184269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27</a:t>
            </a:fld>
            <a:endParaRPr lang="pt-BR" altLang="pt-BR"/>
          </a:p>
        </p:txBody>
      </p:sp>
    </p:spTree>
    <p:extLst>
      <p:ext uri="{BB962C8B-B14F-4D97-AF65-F5344CB8AC3E}">
        <p14:creationId xmlns:p14="http://schemas.microsoft.com/office/powerpoint/2010/main" val="2807659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34</a:t>
            </a:fld>
            <a:endParaRPr lang="pt-BR" altLang="pt-BR"/>
          </a:p>
        </p:txBody>
      </p:sp>
    </p:spTree>
    <p:extLst>
      <p:ext uri="{BB962C8B-B14F-4D97-AF65-F5344CB8AC3E}">
        <p14:creationId xmlns:p14="http://schemas.microsoft.com/office/powerpoint/2010/main" val="1120277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5</a:t>
            </a:fld>
            <a:endParaRPr lang="pt-BR" altLang="pt-BR"/>
          </a:p>
        </p:txBody>
      </p:sp>
    </p:spTree>
    <p:extLst>
      <p:ext uri="{BB962C8B-B14F-4D97-AF65-F5344CB8AC3E}">
        <p14:creationId xmlns:p14="http://schemas.microsoft.com/office/powerpoint/2010/main" val="2828208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C6BE13-6D2E-CB5B-F143-A3671501843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xmlns="" id="{150ACD95-C9B6-E7A1-7DEF-406C94D2D57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xmlns="" id="{2A916285-F912-D35E-B619-42137C084E0C}"/>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xmlns="" id="{75FF8BCE-3D21-C653-0A52-CE726552D4C5}"/>
              </a:ext>
            </a:extLst>
          </p:cNvPr>
          <p:cNvSpPr>
            <a:spLocks noGrp="1"/>
          </p:cNvSpPr>
          <p:nvPr>
            <p:ph type="sldNum" sz="quarter" idx="5"/>
          </p:nvPr>
        </p:nvSpPr>
        <p:spPr/>
        <p:txBody>
          <a:bodyPr/>
          <a:lstStyle/>
          <a:p>
            <a:pPr>
              <a:defRPr/>
            </a:pPr>
            <a:fld id="{8088B9A4-D47A-448E-9FB0-CB9A3457743B}" type="slidenum">
              <a:rPr lang="pt-BR" altLang="pt-BR" smtClean="0"/>
              <a:pPr>
                <a:defRPr/>
              </a:pPr>
              <a:t>6</a:t>
            </a:fld>
            <a:endParaRPr lang="pt-BR" altLang="pt-BR"/>
          </a:p>
        </p:txBody>
      </p:sp>
    </p:spTree>
    <p:extLst>
      <p:ext uri="{BB962C8B-B14F-4D97-AF65-F5344CB8AC3E}">
        <p14:creationId xmlns:p14="http://schemas.microsoft.com/office/powerpoint/2010/main" val="24965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8</a:t>
            </a:fld>
            <a:endParaRPr lang="pt-BR" altLang="pt-BR"/>
          </a:p>
        </p:txBody>
      </p:sp>
    </p:spTree>
    <p:extLst>
      <p:ext uri="{BB962C8B-B14F-4D97-AF65-F5344CB8AC3E}">
        <p14:creationId xmlns:p14="http://schemas.microsoft.com/office/powerpoint/2010/main" val="99863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9</a:t>
            </a:fld>
            <a:endParaRPr lang="pt-BR" altLang="pt-BR"/>
          </a:p>
        </p:txBody>
      </p:sp>
    </p:spTree>
    <p:extLst>
      <p:ext uri="{BB962C8B-B14F-4D97-AF65-F5344CB8AC3E}">
        <p14:creationId xmlns:p14="http://schemas.microsoft.com/office/powerpoint/2010/main" val="99284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11</a:t>
            </a:fld>
            <a:endParaRPr lang="pt-BR" altLang="pt-BR"/>
          </a:p>
        </p:txBody>
      </p:sp>
    </p:spTree>
    <p:extLst>
      <p:ext uri="{BB962C8B-B14F-4D97-AF65-F5344CB8AC3E}">
        <p14:creationId xmlns:p14="http://schemas.microsoft.com/office/powerpoint/2010/main" val="134234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12</a:t>
            </a:fld>
            <a:endParaRPr lang="pt-BR" altLang="pt-BR"/>
          </a:p>
        </p:txBody>
      </p:sp>
    </p:spTree>
    <p:extLst>
      <p:ext uri="{BB962C8B-B14F-4D97-AF65-F5344CB8AC3E}">
        <p14:creationId xmlns:p14="http://schemas.microsoft.com/office/powerpoint/2010/main" val="947440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15</a:t>
            </a:fld>
            <a:endParaRPr lang="pt-BR" altLang="pt-BR"/>
          </a:p>
        </p:txBody>
      </p:sp>
    </p:spTree>
    <p:extLst>
      <p:ext uri="{BB962C8B-B14F-4D97-AF65-F5344CB8AC3E}">
        <p14:creationId xmlns:p14="http://schemas.microsoft.com/office/powerpoint/2010/main" val="400351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pPr>
              <a:defRPr/>
            </a:pPr>
            <a:fld id="{8088B9A4-D47A-448E-9FB0-CB9A3457743B}" type="slidenum">
              <a:rPr lang="pt-BR" altLang="pt-BR" smtClean="0"/>
              <a:pPr>
                <a:defRPr/>
              </a:pPr>
              <a:t>16</a:t>
            </a:fld>
            <a:endParaRPr lang="pt-BR" altLang="pt-BR"/>
          </a:p>
        </p:txBody>
      </p:sp>
    </p:spTree>
    <p:extLst>
      <p:ext uri="{BB962C8B-B14F-4D97-AF65-F5344CB8AC3E}">
        <p14:creationId xmlns:p14="http://schemas.microsoft.com/office/powerpoint/2010/main" val="2857820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FDE5451D-D2DF-4572-9AE8-A02E05D0F8DE}"/>
              </a:ext>
            </a:extLst>
          </p:cNvPr>
          <p:cNvSpPr/>
          <p:nvPr userDrawn="1"/>
        </p:nvSpPr>
        <p:spPr>
          <a:xfrm>
            <a:off x="11353800" y="5995988"/>
            <a:ext cx="606425"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 name="Imagem 3">
            <a:extLst>
              <a:ext uri="{FF2B5EF4-FFF2-40B4-BE49-F238E27FC236}">
                <a16:creationId xmlns:a16="http://schemas.microsoft.com/office/drawing/2014/main" xmlns="" id="{EB716C71-08F7-4583-B595-9B77CEBC5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63" y="-401638"/>
            <a:ext cx="12209463" cy="456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ço Reservado para Data 3">
            <a:extLst>
              <a:ext uri="{FF2B5EF4-FFF2-40B4-BE49-F238E27FC236}">
                <a16:creationId xmlns:a16="http://schemas.microsoft.com/office/drawing/2014/main" xmlns="" id="{578FC4C1-3E04-4178-8AFD-C1FDC26DDFFF}"/>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D09B3F2-9399-449F-B12B-178843743172}" type="datetimeFigureOut">
              <a:rPr lang="pt-BR"/>
              <a:pPr>
                <a:defRPr/>
              </a:pPr>
              <a:t>07/11/2024</a:t>
            </a:fld>
            <a:endParaRPr lang="pt-BR"/>
          </a:p>
        </p:txBody>
      </p:sp>
      <p:sp>
        <p:nvSpPr>
          <p:cNvPr id="5" name="Espaço Reservado para Rodapé 4">
            <a:extLst>
              <a:ext uri="{FF2B5EF4-FFF2-40B4-BE49-F238E27FC236}">
                <a16:creationId xmlns:a16="http://schemas.microsoft.com/office/drawing/2014/main" xmlns="" id="{0DF11C77-D0CE-4F5C-90F0-23636A8D1CD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pt-BR"/>
          </a:p>
        </p:txBody>
      </p:sp>
      <p:sp>
        <p:nvSpPr>
          <p:cNvPr id="6" name="Espaço Reservado para Número de Slide 5">
            <a:extLst>
              <a:ext uri="{FF2B5EF4-FFF2-40B4-BE49-F238E27FC236}">
                <a16:creationId xmlns:a16="http://schemas.microsoft.com/office/drawing/2014/main" xmlns="" id="{A4E19681-3C63-47EF-ACBD-FA8E0D87F999}"/>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E7981570-8D93-4256-983C-0182AAC9F2AC}" type="slidenum">
              <a:rPr lang="pt-BR" altLang="pt-BR"/>
              <a:pPr>
                <a:defRPr/>
              </a:pPr>
              <a:t>‹nº›</a:t>
            </a:fld>
            <a:endParaRPr lang="pt-BR" altLang="pt-BR"/>
          </a:p>
        </p:txBody>
      </p:sp>
    </p:spTree>
    <p:extLst>
      <p:ext uri="{BB962C8B-B14F-4D97-AF65-F5344CB8AC3E}">
        <p14:creationId xmlns:p14="http://schemas.microsoft.com/office/powerpoint/2010/main" val="38044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pic>
        <p:nvPicPr>
          <p:cNvPr id="4" name="Imagem 2">
            <a:extLst>
              <a:ext uri="{FF2B5EF4-FFF2-40B4-BE49-F238E27FC236}">
                <a16:creationId xmlns:a16="http://schemas.microsoft.com/office/drawing/2014/main" xmlns="" id="{9052C9E2-3639-47B3-9DAA-7E5A5F45137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8" y="-271463"/>
            <a:ext cx="12268201"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idx="1"/>
          </p:nvPr>
        </p:nvSpPr>
        <p:spPr>
          <a:xfrm>
            <a:off x="838200" y="1825625"/>
            <a:ext cx="10515600" cy="4351338"/>
          </a:xfrm>
          <a:prstGeom prst="rect">
            <a:avLst/>
          </a:prstGeo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4"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
        <p:nvSpPr>
          <p:cNvPr id="5" name="Espaço Reservado para Data 3">
            <a:extLst>
              <a:ext uri="{FF2B5EF4-FFF2-40B4-BE49-F238E27FC236}">
                <a16:creationId xmlns:a16="http://schemas.microsoft.com/office/drawing/2014/main" xmlns="" id="{F9DA687A-609C-48E8-A363-41A9B5FA36C9}"/>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686F4CB-04CC-4568-A3CE-48D4EA7F06FA}" type="datetimeFigureOut">
              <a:rPr lang="pt-BR"/>
              <a:pPr>
                <a:defRPr/>
              </a:pPr>
              <a:t>07/11/2024</a:t>
            </a:fld>
            <a:endParaRPr lang="pt-BR"/>
          </a:p>
        </p:txBody>
      </p:sp>
      <p:sp>
        <p:nvSpPr>
          <p:cNvPr id="6" name="Espaço Reservado para Rodapé 4">
            <a:extLst>
              <a:ext uri="{FF2B5EF4-FFF2-40B4-BE49-F238E27FC236}">
                <a16:creationId xmlns:a16="http://schemas.microsoft.com/office/drawing/2014/main" xmlns="" id="{6ABD2639-F5EB-4256-BADE-FEA6F3896C2D}"/>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pt-BR"/>
          </a:p>
        </p:txBody>
      </p:sp>
      <p:sp>
        <p:nvSpPr>
          <p:cNvPr id="7" name="Espaço Reservado para Número de Slide 5">
            <a:extLst>
              <a:ext uri="{FF2B5EF4-FFF2-40B4-BE49-F238E27FC236}">
                <a16:creationId xmlns:a16="http://schemas.microsoft.com/office/drawing/2014/main" xmlns="" id="{AB53C27A-A941-4D62-915A-51F6832C879C}"/>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F66D5C7A-82B5-48BB-B335-51A20F142B7D}" type="slidenum">
              <a:rPr lang="pt-BR" altLang="pt-BR"/>
              <a:pPr>
                <a:defRPr/>
              </a:pPr>
              <a:t>‹nº›</a:t>
            </a:fld>
            <a:endParaRPr lang="pt-BR" altLang="pt-BR"/>
          </a:p>
        </p:txBody>
      </p:sp>
    </p:spTree>
    <p:extLst>
      <p:ext uri="{BB962C8B-B14F-4D97-AF65-F5344CB8AC3E}">
        <p14:creationId xmlns:p14="http://schemas.microsoft.com/office/powerpoint/2010/main" val="176438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as Partes de Conteúdo">
    <p:spTree>
      <p:nvGrpSpPr>
        <p:cNvPr id="1" name=""/>
        <p:cNvGrpSpPr/>
        <p:nvPr/>
      </p:nvGrpSpPr>
      <p:grpSpPr>
        <a:xfrm>
          <a:off x="0" y="0"/>
          <a:ext cx="0" cy="0"/>
          <a:chOff x="0" y="0"/>
          <a:chExt cx="0" cy="0"/>
        </a:xfrm>
      </p:grpSpPr>
      <p:pic>
        <p:nvPicPr>
          <p:cNvPr id="5" name="Imagem 2">
            <a:extLst>
              <a:ext uri="{FF2B5EF4-FFF2-40B4-BE49-F238E27FC236}">
                <a16:creationId xmlns:a16="http://schemas.microsoft.com/office/drawing/2014/main" xmlns="" id="{A2A37C7D-A22B-4F37-8A0E-7E34101BBD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8" y="-271463"/>
            <a:ext cx="12268201"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Conteúdo 2"/>
          <p:cNvSpPr>
            <a:spLocks noGrp="1"/>
          </p:cNvSpPr>
          <p:nvPr>
            <p:ph sz="half" idx="1"/>
          </p:nvPr>
        </p:nvSpPr>
        <p:spPr>
          <a:xfrm>
            <a:off x="838200" y="1825625"/>
            <a:ext cx="5181600" cy="4351338"/>
          </a:xfrm>
          <a:prstGeom prst="rect">
            <a:avLst/>
          </a:prstGeo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4" name="Espaço Reservado para Conteúdo 3"/>
          <p:cNvSpPr>
            <a:spLocks noGrp="1"/>
          </p:cNvSpPr>
          <p:nvPr>
            <p:ph sz="half" idx="2"/>
          </p:nvPr>
        </p:nvSpPr>
        <p:spPr>
          <a:xfrm>
            <a:off x="6172200" y="1825625"/>
            <a:ext cx="5181600" cy="4351338"/>
          </a:xfrm>
          <a:prstGeom prst="rect">
            <a:avLst/>
          </a:prstGeo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1"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
        <p:nvSpPr>
          <p:cNvPr id="6" name="Espaço Reservado para Data 4">
            <a:extLst>
              <a:ext uri="{FF2B5EF4-FFF2-40B4-BE49-F238E27FC236}">
                <a16:creationId xmlns:a16="http://schemas.microsoft.com/office/drawing/2014/main" xmlns="" id="{340E80F6-77C5-4AFF-98CD-8871B5FD551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DCCCFF0-C9E6-4720-8509-033695143414}" type="datetimeFigureOut">
              <a:rPr lang="pt-BR"/>
              <a:pPr>
                <a:defRPr/>
              </a:pPr>
              <a:t>07/11/2024</a:t>
            </a:fld>
            <a:endParaRPr lang="pt-BR"/>
          </a:p>
        </p:txBody>
      </p:sp>
      <p:sp>
        <p:nvSpPr>
          <p:cNvPr id="7" name="Espaço Reservado para Rodapé 5">
            <a:extLst>
              <a:ext uri="{FF2B5EF4-FFF2-40B4-BE49-F238E27FC236}">
                <a16:creationId xmlns:a16="http://schemas.microsoft.com/office/drawing/2014/main" xmlns="" id="{8DAFD7D0-3055-4157-8A38-64A69147EECA}"/>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pt-BR"/>
          </a:p>
        </p:txBody>
      </p:sp>
      <p:sp>
        <p:nvSpPr>
          <p:cNvPr id="8" name="Espaço Reservado para Número de Slide 6">
            <a:extLst>
              <a:ext uri="{FF2B5EF4-FFF2-40B4-BE49-F238E27FC236}">
                <a16:creationId xmlns:a16="http://schemas.microsoft.com/office/drawing/2014/main" xmlns="" id="{27729F13-807F-4609-A66E-81C0B431E4B5}"/>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31C7705-44E5-4EEF-9C6F-A004D98395C4}" type="slidenum">
              <a:rPr lang="pt-BR" altLang="pt-BR"/>
              <a:pPr>
                <a:defRPr/>
              </a:pPr>
              <a:t>‹nº›</a:t>
            </a:fld>
            <a:endParaRPr lang="pt-BR" altLang="pt-BR"/>
          </a:p>
        </p:txBody>
      </p:sp>
    </p:spTree>
    <p:extLst>
      <p:ext uri="{BB962C8B-B14F-4D97-AF65-F5344CB8AC3E}">
        <p14:creationId xmlns:p14="http://schemas.microsoft.com/office/powerpoint/2010/main" val="164594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ção">
    <p:spTree>
      <p:nvGrpSpPr>
        <p:cNvPr id="1" name=""/>
        <p:cNvGrpSpPr/>
        <p:nvPr/>
      </p:nvGrpSpPr>
      <p:grpSpPr>
        <a:xfrm>
          <a:off x="0" y="0"/>
          <a:ext cx="0" cy="0"/>
          <a:chOff x="0" y="0"/>
          <a:chExt cx="0" cy="0"/>
        </a:xfrm>
      </p:grpSpPr>
      <p:pic>
        <p:nvPicPr>
          <p:cNvPr id="7" name="Imagem 2">
            <a:extLst>
              <a:ext uri="{FF2B5EF4-FFF2-40B4-BE49-F238E27FC236}">
                <a16:creationId xmlns:a16="http://schemas.microsoft.com/office/drawing/2014/main" xmlns="" id="{C31DBD15-9273-4760-8839-87C8E99474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8" y="-271463"/>
            <a:ext cx="12268201"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ço Reservado para Texto 2"/>
          <p:cNvSpPr>
            <a:spLocks noGrp="1"/>
          </p:cNvSpPr>
          <p:nvPr>
            <p:ph type="body" idx="1"/>
          </p:nvPr>
        </p:nvSpPr>
        <p:spPr>
          <a:xfrm>
            <a:off x="839788" y="1681163"/>
            <a:ext cx="5157787"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dirty="0"/>
              <a:t>Clique para editar o texto mestre</a:t>
            </a:r>
          </a:p>
        </p:txBody>
      </p:sp>
      <p:sp>
        <p:nvSpPr>
          <p:cNvPr id="4" name="Espaço Reservado para Conteúdo 3"/>
          <p:cNvSpPr>
            <a:spLocks noGrp="1"/>
          </p:cNvSpPr>
          <p:nvPr>
            <p:ph sz="half" idx="2"/>
          </p:nvPr>
        </p:nvSpPr>
        <p:spPr>
          <a:xfrm>
            <a:off x="839788" y="2505075"/>
            <a:ext cx="5157787" cy="3684588"/>
          </a:xfrm>
          <a:prstGeom prst="rect">
            <a:avLst/>
          </a:prstGeom>
        </p:spPr>
        <p:txBody>
          <a:bodyPr/>
          <a:lstStyle/>
          <a:p>
            <a:pPr lvl="0"/>
            <a:r>
              <a:rPr lang="pt-BR" dirty="0"/>
              <a:t>Clique para editar o texto mestre</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5" name="Espaço Reservado para Texto 4"/>
          <p:cNvSpPr>
            <a:spLocks noGrp="1"/>
          </p:cNvSpPr>
          <p:nvPr>
            <p:ph type="body" sz="quarter" idx="3"/>
          </p:nvPr>
        </p:nvSpPr>
        <p:spPr>
          <a:xfrm>
            <a:off x="6172200" y="1681163"/>
            <a:ext cx="5183188" cy="823912"/>
          </a:xfrm>
          <a:prstGeom prst="rect">
            <a:avLst/>
          </a:prstGeom>
        </p:spPr>
        <p:txBody>
          <a:bodyPr anchor="ctr"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a:prstGeom prst="rect">
            <a:avLst/>
          </a:prstGeo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12"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
        <p:nvSpPr>
          <p:cNvPr id="8" name="Espaço Reservado para Data 6">
            <a:extLst>
              <a:ext uri="{FF2B5EF4-FFF2-40B4-BE49-F238E27FC236}">
                <a16:creationId xmlns:a16="http://schemas.microsoft.com/office/drawing/2014/main" xmlns="" id="{BAEEE630-DBE8-4FEC-9A47-4933B503C749}"/>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A541298-C490-456E-A869-42CA7DAAD1FF}" type="datetimeFigureOut">
              <a:rPr lang="pt-BR"/>
              <a:pPr>
                <a:defRPr/>
              </a:pPr>
              <a:t>07/11/2024</a:t>
            </a:fld>
            <a:endParaRPr lang="pt-BR"/>
          </a:p>
        </p:txBody>
      </p:sp>
      <p:sp>
        <p:nvSpPr>
          <p:cNvPr id="9" name="Espaço Reservado para Rodapé 7">
            <a:extLst>
              <a:ext uri="{FF2B5EF4-FFF2-40B4-BE49-F238E27FC236}">
                <a16:creationId xmlns:a16="http://schemas.microsoft.com/office/drawing/2014/main" xmlns="" id="{ACF36861-EDF9-47E1-AC09-C3BFF3A9EA8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pt-BR"/>
          </a:p>
        </p:txBody>
      </p:sp>
      <p:sp>
        <p:nvSpPr>
          <p:cNvPr id="10" name="Espaço Reservado para Número de Slide 8">
            <a:extLst>
              <a:ext uri="{FF2B5EF4-FFF2-40B4-BE49-F238E27FC236}">
                <a16:creationId xmlns:a16="http://schemas.microsoft.com/office/drawing/2014/main" xmlns="" id="{08973DB4-7570-4B46-B3B9-6BEB6A19FD76}"/>
              </a:ext>
            </a:extLst>
          </p:cNvPr>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B633ACD-B8AD-4C6E-A7C4-1F7BC65252B1}" type="slidenum">
              <a:rPr lang="pt-BR" altLang="pt-BR"/>
              <a:pPr>
                <a:defRPr/>
              </a:pPr>
              <a:t>‹nº›</a:t>
            </a:fld>
            <a:endParaRPr lang="pt-BR" altLang="pt-BR"/>
          </a:p>
        </p:txBody>
      </p:sp>
    </p:spTree>
    <p:extLst>
      <p:ext uri="{BB962C8B-B14F-4D97-AF65-F5344CB8AC3E}">
        <p14:creationId xmlns:p14="http://schemas.microsoft.com/office/powerpoint/2010/main" val="912734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xmlns="" id="{02194B99-616F-4680-ADA0-9F41AD6650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338" y="-271463"/>
            <a:ext cx="12268201"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ctrTitle"/>
          </p:nvPr>
        </p:nvSpPr>
        <p:spPr>
          <a:xfrm>
            <a:off x="838200" y="249443"/>
            <a:ext cx="9829800" cy="1087867"/>
          </a:xfrm>
          <a:prstGeom prst="rect">
            <a:avLst/>
          </a:prstGeom>
        </p:spPr>
        <p:txBody>
          <a:bodyPr anchor="b" anchorCtr="0"/>
          <a:lstStyle>
            <a:lvl1pPr algn="l">
              <a:defRPr sz="4000">
                <a:solidFill>
                  <a:schemeClr val="tx1">
                    <a:lumMod val="50000"/>
                    <a:lumOff val="50000"/>
                  </a:schemeClr>
                </a:solidFill>
              </a:defRPr>
            </a:lvl1pPr>
          </a:lstStyle>
          <a:p>
            <a:r>
              <a:rPr lang="pt-BR" dirty="0"/>
              <a:t>Clique para editar o título mestre</a:t>
            </a:r>
          </a:p>
        </p:txBody>
      </p:sp>
    </p:spTree>
    <p:extLst>
      <p:ext uri="{BB962C8B-B14F-4D97-AF65-F5344CB8AC3E}">
        <p14:creationId xmlns:p14="http://schemas.microsoft.com/office/powerpoint/2010/main" val="180084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Em branco">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627D55C7-999A-40E2-A026-532D0F78E667}"/>
              </a:ext>
            </a:extLst>
          </p:cNvPr>
          <p:cNvSpPr/>
          <p:nvPr userDrawn="1"/>
        </p:nvSpPr>
        <p:spPr>
          <a:xfrm>
            <a:off x="0" y="0"/>
            <a:ext cx="12192000" cy="1603375"/>
          </a:xfrm>
          <a:prstGeom prst="rect">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t-BR"/>
          </a:p>
        </p:txBody>
      </p:sp>
      <p:pic>
        <p:nvPicPr>
          <p:cNvPr id="3" name="Imagem 3">
            <a:extLst>
              <a:ext uri="{FF2B5EF4-FFF2-40B4-BE49-F238E27FC236}">
                <a16:creationId xmlns:a16="http://schemas.microsoft.com/office/drawing/2014/main" xmlns="" id="{0F117E8D-C916-4A96-A6EB-8461AC7F53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71538"/>
            <a:ext cx="12268200" cy="825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1481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agem 1">
            <a:extLst>
              <a:ext uri="{FF2B5EF4-FFF2-40B4-BE49-F238E27FC236}">
                <a16:creationId xmlns:a16="http://schemas.microsoft.com/office/drawing/2014/main" xmlns="" id="{6954A86C-C294-4295-86EF-E746BEBAE3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53800" y="6176963"/>
            <a:ext cx="646113"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p:txStyles>
    <p:titleStyle>
      <a:lvl1pPr algn="l" rtl="0" eaLnBrk="0" fontAlgn="base" hangingPunct="0">
        <a:lnSpc>
          <a:spcPct val="90000"/>
        </a:lnSpc>
        <a:spcBef>
          <a:spcPct val="0"/>
        </a:spcBef>
        <a:spcAft>
          <a:spcPct val="0"/>
        </a:spcAft>
        <a:defRPr sz="4400" b="1" kern="1200">
          <a:solidFill>
            <a:srgbClr val="EAEAEA"/>
          </a:solidFill>
          <a:latin typeface="+mn-lt"/>
          <a:ea typeface="+mj-ea"/>
          <a:cs typeface="+mj-cs"/>
        </a:defRPr>
      </a:lvl1pPr>
      <a:lvl2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2pPr>
      <a:lvl3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3pPr>
      <a:lvl4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4pPr>
      <a:lvl5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5pPr>
      <a:lvl6pPr marL="457200" algn="l" rtl="0" fontAlgn="base">
        <a:lnSpc>
          <a:spcPct val="90000"/>
        </a:lnSpc>
        <a:spcBef>
          <a:spcPct val="0"/>
        </a:spcBef>
        <a:spcAft>
          <a:spcPct val="0"/>
        </a:spcAft>
        <a:defRPr sz="4400" b="1">
          <a:solidFill>
            <a:srgbClr val="EAEAEA"/>
          </a:solidFill>
          <a:latin typeface="Calibri" panose="020F0502020204030204" pitchFamily="34" charset="0"/>
        </a:defRPr>
      </a:lvl6pPr>
      <a:lvl7pPr marL="914400" algn="l" rtl="0" fontAlgn="base">
        <a:lnSpc>
          <a:spcPct val="90000"/>
        </a:lnSpc>
        <a:spcBef>
          <a:spcPct val="0"/>
        </a:spcBef>
        <a:spcAft>
          <a:spcPct val="0"/>
        </a:spcAft>
        <a:defRPr sz="4400" b="1">
          <a:solidFill>
            <a:srgbClr val="EAEAEA"/>
          </a:solidFill>
          <a:latin typeface="Calibri" panose="020F0502020204030204" pitchFamily="34" charset="0"/>
        </a:defRPr>
      </a:lvl7pPr>
      <a:lvl8pPr marL="1371600" algn="l" rtl="0" fontAlgn="base">
        <a:lnSpc>
          <a:spcPct val="90000"/>
        </a:lnSpc>
        <a:spcBef>
          <a:spcPct val="0"/>
        </a:spcBef>
        <a:spcAft>
          <a:spcPct val="0"/>
        </a:spcAft>
        <a:defRPr sz="4400" b="1">
          <a:solidFill>
            <a:srgbClr val="EAEAEA"/>
          </a:solidFill>
          <a:latin typeface="Calibri" panose="020F0502020204030204" pitchFamily="34" charset="0"/>
        </a:defRPr>
      </a:lvl8pPr>
      <a:lvl9pPr marL="1828800" algn="l" rtl="0" fontAlgn="base">
        <a:lnSpc>
          <a:spcPct val="90000"/>
        </a:lnSpc>
        <a:spcBef>
          <a:spcPct val="0"/>
        </a:spcBef>
        <a:spcAft>
          <a:spcPct val="0"/>
        </a:spcAft>
        <a:defRPr sz="4400" b="1">
          <a:solidFill>
            <a:srgbClr val="EAEAEA"/>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tcepi.tc.br/fiscalizado/situacao-das-prestacoes-de-conta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xmlns="" id="{4850E54E-C91C-4663-A1C7-690FA707813B}"/>
              </a:ext>
            </a:extLst>
          </p:cNvPr>
          <p:cNvSpPr>
            <a:spLocks noGrp="1"/>
          </p:cNvSpPr>
          <p:nvPr>
            <p:ph type="ctrTitle" idx="4294967295"/>
          </p:nvPr>
        </p:nvSpPr>
        <p:spPr bwMode="auto">
          <a:xfrm>
            <a:off x="241160" y="4413378"/>
            <a:ext cx="11693541" cy="10931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sz="3600" b="0" i="0" dirty="0">
                <a:solidFill>
                  <a:srgbClr val="333333"/>
                </a:solidFill>
                <a:effectLst/>
              </a:rPr>
              <a:t>Cautelas do Final de Mandato e Responsabilidades da Comissão de Transição</a:t>
            </a:r>
            <a:br>
              <a:rPr lang="pt-BR" sz="3600" b="0" i="0" dirty="0">
                <a:solidFill>
                  <a:srgbClr val="333333"/>
                </a:solidFill>
                <a:effectLst/>
              </a:rPr>
            </a:br>
            <a:r>
              <a:rPr lang="pt-BR" sz="3600" b="0" i="0" dirty="0">
                <a:solidFill>
                  <a:srgbClr val="333333"/>
                </a:solidFill>
                <a:effectLst/>
              </a:rPr>
              <a:t/>
            </a:r>
            <a:br>
              <a:rPr lang="pt-BR" sz="3600" b="0" i="0" dirty="0">
                <a:solidFill>
                  <a:srgbClr val="333333"/>
                </a:solidFill>
                <a:effectLst/>
              </a:rPr>
            </a:br>
            <a:r>
              <a:rPr lang="pt-BR" sz="3600" b="0" i="1" dirty="0">
                <a:solidFill>
                  <a:srgbClr val="333333"/>
                </a:solidFill>
                <a:effectLst/>
              </a:rPr>
              <a:t>Liana de </a:t>
            </a:r>
            <a:r>
              <a:rPr lang="pt-BR" sz="3600" b="0" i="1" dirty="0">
                <a:solidFill>
                  <a:srgbClr val="333333"/>
                </a:solidFill>
              </a:rPr>
              <a:t>Castro </a:t>
            </a:r>
            <a:r>
              <a:rPr lang="pt-BR" sz="3600" b="0" i="1" dirty="0">
                <a:solidFill>
                  <a:srgbClr val="333333"/>
                </a:solidFill>
                <a:effectLst/>
              </a:rPr>
              <a:t>Melo – Diretora </a:t>
            </a:r>
            <a:r>
              <a:rPr lang="pt-BR" sz="3600" b="0" i="1" dirty="0" err="1">
                <a:solidFill>
                  <a:srgbClr val="333333"/>
                </a:solidFill>
                <a:effectLst/>
              </a:rPr>
              <a:t>DFcontas</a:t>
            </a:r>
            <a:r>
              <a:rPr lang="pt-BR" sz="3600" b="0" i="0" dirty="0">
                <a:solidFill>
                  <a:srgbClr val="333333"/>
                </a:solidFill>
                <a:effectLst/>
              </a:rPr>
              <a:t/>
            </a:r>
            <a:br>
              <a:rPr lang="pt-BR" sz="3600" b="0" i="0" dirty="0">
                <a:solidFill>
                  <a:srgbClr val="333333"/>
                </a:solidFill>
                <a:effectLst/>
              </a:rPr>
            </a:br>
            <a:r>
              <a:rPr lang="pt-BR" sz="3600" b="0" i="0" dirty="0">
                <a:solidFill>
                  <a:srgbClr val="333333"/>
                </a:solidFill>
                <a:effectLst/>
              </a:rPr>
              <a:t/>
            </a:r>
            <a:br>
              <a:rPr lang="pt-BR" sz="3600" b="0" i="0" dirty="0">
                <a:solidFill>
                  <a:srgbClr val="333333"/>
                </a:solidFill>
                <a:effectLst/>
              </a:rPr>
            </a:br>
            <a:endParaRPr lang="pt-BR" altLang="pt-BR" sz="3600" cap="small" dirty="0">
              <a:solidFill>
                <a:srgbClr val="002060"/>
              </a:solidFill>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FINAL DE MANDATO</a:t>
            </a:r>
          </a:p>
        </p:txBody>
      </p:sp>
      <p:pic>
        <p:nvPicPr>
          <p:cNvPr id="3" name="Imagem 2" descr="Diagrama&#10;&#10;Descrição gerada automaticamente">
            <a:extLst>
              <a:ext uri="{FF2B5EF4-FFF2-40B4-BE49-F238E27FC236}">
                <a16:creationId xmlns:a16="http://schemas.microsoft.com/office/drawing/2014/main" xmlns="" id="{7EB3049E-B621-5A2F-ED50-EE301B25E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86" y="1515448"/>
            <a:ext cx="11874674" cy="53425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399" y="-7144"/>
            <a:ext cx="10509337"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CAUTELAS DA LRF</a:t>
            </a:r>
          </a:p>
        </p:txBody>
      </p:sp>
      <p:sp>
        <p:nvSpPr>
          <p:cNvPr id="4" name="Título 1"/>
          <p:cNvSpPr txBox="1">
            <a:spLocks/>
          </p:cNvSpPr>
          <p:nvPr/>
        </p:nvSpPr>
        <p:spPr>
          <a:xfrm>
            <a:off x="445770" y="1383030"/>
            <a:ext cx="7020155"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342900" indent="-342900" algn="just">
              <a:lnSpc>
                <a:spcPct val="100000"/>
              </a:lnSpc>
              <a:spcBef>
                <a:spcPts val="0"/>
              </a:spcBef>
              <a:spcAft>
                <a:spcPts val="0"/>
              </a:spcAft>
              <a:buFont typeface="Wingdings" panose="05000000000000000000" pitchFamily="2" charset="2"/>
              <a:buChar char="ü"/>
            </a:pPr>
            <a:r>
              <a:rPr lang="pt-BR" sz="2400" b="1" kern="100" dirty="0">
                <a:solidFill>
                  <a:schemeClr val="tx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rPr>
              <a:t>Assumir despesa sem suficiente disponibilidade de caixa</a:t>
            </a:r>
          </a:p>
          <a:p>
            <a:pPr algn="just">
              <a:lnSpc>
                <a:spcPct val="100000"/>
              </a:lnSpc>
              <a:spcBef>
                <a:spcPts val="0"/>
              </a:spcBef>
              <a:spcAft>
                <a:spcPts val="0"/>
              </a:spcAft>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O gestor NÃO deve assumir obrigações sem que haja disponibilidade de caixa.</a:t>
            </a:r>
          </a:p>
          <a:p>
            <a:pPr algn="just">
              <a:lnSpc>
                <a:spcPct val="100000"/>
              </a:lnSpc>
              <a:spcBef>
                <a:spcPts val="0"/>
              </a:spcBef>
              <a:spcAft>
                <a:spcPts val="0"/>
              </a:spcAft>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Regra: Nos dois últimos quadrimestres do mandato, é vedado ao titular de Poder ou órgão contrair obrigação de despesa (compromisso financeiro) que:</a:t>
            </a:r>
          </a:p>
          <a:p>
            <a:pPr marL="540385" algn="just">
              <a:lnSpc>
                <a:spcPct val="100000"/>
              </a:lnSpc>
              <a:spcBef>
                <a:spcPts val="0"/>
              </a:spcBef>
              <a:spcAft>
                <a:spcPts val="0"/>
              </a:spcAft>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 Não possa ser cumprida integralmente dentro dele, ou;</a:t>
            </a:r>
          </a:p>
          <a:p>
            <a:pPr marL="540385" algn="just">
              <a:lnSpc>
                <a:spcPct val="100000"/>
              </a:lnSpc>
              <a:spcBef>
                <a:spcPts val="0"/>
              </a:spcBef>
              <a:spcAft>
                <a:spcPts val="0"/>
              </a:spcAft>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 Que tenha parcelas a serem pagas no exercício seguinte, sem que haja suficiente disponibilidade de caixa para este efeito.</a:t>
            </a:r>
          </a:p>
          <a:p>
            <a:pPr algn="just">
              <a:lnSpc>
                <a:spcPct val="100000"/>
              </a:lnSpc>
              <a:spcBef>
                <a:spcPts val="0"/>
              </a:spcBef>
              <a:spcAft>
                <a:spcPts val="0"/>
              </a:spcAft>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pic>
        <p:nvPicPr>
          <p:cNvPr id="3" name="Imagem 2" descr="Diagrama&#10;&#10;Descrição gerada automaticamente">
            <a:extLst>
              <a:ext uri="{FF2B5EF4-FFF2-40B4-BE49-F238E27FC236}">
                <a16:creationId xmlns:a16="http://schemas.microsoft.com/office/drawing/2014/main" xmlns="" id="{8BF70A83-3F90-CD8D-C59E-7E4AF8676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924" y="1383027"/>
            <a:ext cx="4609435" cy="5474971"/>
          </a:xfrm>
          <a:prstGeom prst="rect">
            <a:avLst/>
          </a:prstGeom>
        </p:spPr>
      </p:pic>
    </p:spTree>
    <p:extLst>
      <p:ext uri="{BB962C8B-B14F-4D97-AF65-F5344CB8AC3E}">
        <p14:creationId xmlns:p14="http://schemas.microsoft.com/office/powerpoint/2010/main" val="33432068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399" y="-7144"/>
            <a:ext cx="10672175"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CAUTELAS DA LRF</a:t>
            </a:r>
          </a:p>
        </p:txBody>
      </p:sp>
      <p:sp>
        <p:nvSpPr>
          <p:cNvPr id="4" name="Título 1"/>
          <p:cNvSpPr txBox="1">
            <a:spLocks/>
          </p:cNvSpPr>
          <p:nvPr/>
        </p:nvSpPr>
        <p:spPr>
          <a:xfrm>
            <a:off x="445770" y="1383030"/>
            <a:ext cx="7020155"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342900" indent="-342900" algn="just">
              <a:lnSpc>
                <a:spcPct val="100000"/>
              </a:lnSpc>
              <a:spcBef>
                <a:spcPts val="0"/>
              </a:spcBef>
              <a:spcAft>
                <a:spcPts val="0"/>
              </a:spcAft>
              <a:buFont typeface="Wingdings" panose="05000000000000000000" pitchFamily="2" charset="2"/>
              <a:buChar char="ü"/>
            </a:pPr>
            <a:r>
              <a:rPr lang="pt-BR" sz="2400" b="1" kern="100" dirty="0">
                <a:solidFill>
                  <a:schemeClr val="tx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rPr>
              <a:t>Assumir despesa sem suficiente disponibilidade de caixa</a:t>
            </a:r>
          </a:p>
          <a:p>
            <a:pPr marL="342900" indent="-342900" algn="just">
              <a:lnSpc>
                <a:spcPct val="100000"/>
              </a:lnSpc>
              <a:spcBef>
                <a:spcPts val="0"/>
              </a:spcBef>
              <a:spcAft>
                <a:spcPts val="0"/>
              </a:spcAft>
              <a:buFont typeface="Wingdings" panose="05000000000000000000" pitchFamily="2" charset="2"/>
              <a:buChar char="ü"/>
            </a:pPr>
            <a:endParaRPr lang="pt-BR" sz="2400" b="1" kern="100" dirty="0">
              <a:solidFill>
                <a:schemeClr val="tx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pt-BR" sz="2800" b="0" i="0" dirty="0">
                <a:solidFill>
                  <a:srgbClr val="333333"/>
                </a:solidFill>
                <a:effectLst/>
              </a:rPr>
              <a:t>O controle das despesas no final de mandato é realizado através da verificação da disponibilidade de caixa líquida ou insuficiência financeira por Fonte de Recursos (FR), com base nos saldos finais do exercício, segregando-se os recursos vinculados</a:t>
            </a:r>
            <a:r>
              <a:rPr lang="pt-BR" sz="2800" dirty="0">
                <a:solidFill>
                  <a:srgbClr val="333333"/>
                </a:solidFill>
                <a:effectLst/>
              </a:rPr>
              <a:t> </a:t>
            </a:r>
            <a:r>
              <a:rPr lang="pt-BR" sz="2800" b="0" i="0" dirty="0">
                <a:solidFill>
                  <a:srgbClr val="333333"/>
                </a:solidFill>
                <a:effectLst/>
              </a:rPr>
              <a:t>dos não vinculados</a:t>
            </a:r>
            <a:r>
              <a:rPr lang="pt-BR" sz="2800" dirty="0">
                <a:solidFill>
                  <a:srgbClr val="333333"/>
                </a:solidFill>
                <a:effectLst/>
              </a:rPr>
              <a:t>.</a:t>
            </a:r>
            <a:endParaRPr lang="pt-BR" sz="2800" kern="100" dirty="0">
              <a:effectLst/>
              <a:ea typeface="Aptos" panose="020B0004020202020204" pitchFamily="34" charset="0"/>
              <a:cs typeface="Times New Roman" panose="02020603050405020304" pitchFamily="18" charset="0"/>
            </a:endParaRP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pic>
        <p:nvPicPr>
          <p:cNvPr id="2" name="Imagem 1" descr="Diagrama&#10;&#10;Descrição gerada automaticamente">
            <a:extLst>
              <a:ext uri="{FF2B5EF4-FFF2-40B4-BE49-F238E27FC236}">
                <a16:creationId xmlns:a16="http://schemas.microsoft.com/office/drawing/2014/main" xmlns="" id="{88347DC4-4428-8D5B-18DA-B71E71CD2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5924" y="1383027"/>
            <a:ext cx="4609435" cy="5474971"/>
          </a:xfrm>
          <a:prstGeom prst="rect">
            <a:avLst/>
          </a:prstGeom>
        </p:spPr>
      </p:pic>
    </p:spTree>
    <p:extLst>
      <p:ext uri="{BB962C8B-B14F-4D97-AF65-F5344CB8AC3E}">
        <p14:creationId xmlns:p14="http://schemas.microsoft.com/office/powerpoint/2010/main" val="3273310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9DBF0809-8453-030A-FAF4-2990C73CBABA}"/>
              </a:ext>
            </a:extLst>
          </p:cNvPr>
          <p:cNvSpPr>
            <a:spLocks noGrp="1"/>
          </p:cNvSpPr>
          <p:nvPr>
            <p:ph type="ctrTitle"/>
          </p:nvPr>
        </p:nvSpPr>
        <p:spPr/>
        <p:txBody>
          <a:bodyPr/>
          <a:lstStyle/>
          <a:p>
            <a:pPr algn="ctr"/>
            <a:r>
              <a:rPr lang="pt-BR" altLang="pt-BR" sz="4800" dirty="0">
                <a:solidFill>
                  <a:schemeClr val="bg1"/>
                </a:solidFill>
              </a:rPr>
              <a:t>CAUTELAS DA LRF</a:t>
            </a:r>
            <a:endParaRPr lang="pt-BR" sz="4800" dirty="0"/>
          </a:p>
        </p:txBody>
      </p:sp>
      <p:sp>
        <p:nvSpPr>
          <p:cNvPr id="6" name="Espaço Reservado para Conteúdo 5">
            <a:extLst>
              <a:ext uri="{FF2B5EF4-FFF2-40B4-BE49-F238E27FC236}">
                <a16:creationId xmlns:a16="http://schemas.microsoft.com/office/drawing/2014/main" xmlns="" id="{FC286840-EB8C-C1BB-1312-6AF4993E00C1}"/>
              </a:ext>
            </a:extLst>
          </p:cNvPr>
          <p:cNvSpPr>
            <a:spLocks noGrp="1"/>
          </p:cNvSpPr>
          <p:nvPr>
            <p:ph idx="1"/>
          </p:nvPr>
        </p:nvSpPr>
        <p:spPr/>
        <p:txBody>
          <a:bodyPr/>
          <a:lstStyle/>
          <a:p>
            <a:pPr marL="0" indent="0" algn="just">
              <a:lnSpc>
                <a:spcPct val="100000"/>
              </a:lnSpc>
              <a:spcBef>
                <a:spcPts val="0"/>
              </a:spcBef>
              <a:spcAft>
                <a:spcPts val="0"/>
              </a:spcAft>
              <a:buNone/>
            </a:pPr>
            <a:r>
              <a:rPr lang="pt-BR" b="1" kern="100" dirty="0">
                <a:effectLst/>
                <a:ea typeface="Aptos" panose="020B0004020202020204" pitchFamily="34" charset="0"/>
                <a:cs typeface="Times New Roman" panose="02020603050405020304" pitchFamily="18" charset="0"/>
              </a:rPr>
              <a:t>É nulo de pleno direito o ato que resulte aumento da despesa com pessoal:</a:t>
            </a:r>
            <a:endParaRPr lang="pt-BR" b="1" kern="100" dirty="0">
              <a:ea typeface="Aptos" panose="020B0004020202020204" pitchFamily="34" charset="0"/>
              <a:cs typeface="Times New Roman" panose="02020603050405020304" pitchFamily="18" charset="0"/>
            </a:endParaRPr>
          </a:p>
          <a:p>
            <a:pPr algn="just">
              <a:lnSpc>
                <a:spcPct val="100000"/>
              </a:lnSpc>
              <a:spcBef>
                <a:spcPts val="0"/>
              </a:spcBef>
              <a:spcAft>
                <a:spcPts val="0"/>
              </a:spcAft>
              <a:buFont typeface="Wingdings" panose="05000000000000000000" pitchFamily="2" charset="2"/>
              <a:buChar char="ü"/>
            </a:pPr>
            <a:r>
              <a:rPr lang="pt-BR" kern="100" dirty="0">
                <a:effectLst/>
                <a:ea typeface="Aptos" panose="020B0004020202020204" pitchFamily="34" charset="0"/>
                <a:cs typeface="Times New Roman" panose="02020603050405020304" pitchFamily="18" charset="0"/>
              </a:rPr>
              <a:t> Nos </a:t>
            </a:r>
            <a:r>
              <a:rPr lang="pt-BR" b="1" kern="100" dirty="0">
                <a:effectLst/>
                <a:ea typeface="Aptos" panose="020B0004020202020204" pitchFamily="34" charset="0"/>
                <a:cs typeface="Times New Roman" panose="02020603050405020304" pitchFamily="18" charset="0"/>
              </a:rPr>
              <a:t>180 dias anteriores</a:t>
            </a:r>
            <a:r>
              <a:rPr lang="pt-BR" kern="100" dirty="0">
                <a:effectLst/>
                <a:ea typeface="Aptos" panose="020B0004020202020204" pitchFamily="34" charset="0"/>
                <a:cs typeface="Times New Roman" panose="02020603050405020304" pitchFamily="18" charset="0"/>
              </a:rPr>
              <a:t> ao final do mandato ou;</a:t>
            </a:r>
          </a:p>
          <a:p>
            <a:pPr algn="just">
              <a:lnSpc>
                <a:spcPct val="100000"/>
              </a:lnSpc>
              <a:spcBef>
                <a:spcPts val="0"/>
              </a:spcBef>
              <a:spcAft>
                <a:spcPts val="0"/>
              </a:spcAft>
              <a:buFont typeface="Wingdings" panose="05000000000000000000" pitchFamily="2" charset="2"/>
              <a:buChar char="ü"/>
            </a:pPr>
            <a:r>
              <a:rPr lang="pt-BR" kern="100" dirty="0">
                <a:effectLst/>
                <a:ea typeface="Aptos" panose="020B0004020202020204" pitchFamily="34" charset="0"/>
                <a:cs typeface="Times New Roman" panose="02020603050405020304" pitchFamily="18" charset="0"/>
              </a:rPr>
              <a:t>Que preveja parcelas a serem implementadas em </a:t>
            </a:r>
            <a:r>
              <a:rPr lang="pt-BR" b="1" kern="100" dirty="0">
                <a:effectLst/>
                <a:ea typeface="Aptos" panose="020B0004020202020204" pitchFamily="34" charset="0"/>
                <a:cs typeface="Times New Roman" panose="02020603050405020304" pitchFamily="18" charset="0"/>
              </a:rPr>
              <a:t>períodos posteriores ao final do mandato</a:t>
            </a:r>
            <a:r>
              <a:rPr lang="pt-BR" kern="100" dirty="0">
                <a:effectLst/>
                <a:ea typeface="Aptos" panose="020B0004020202020204" pitchFamily="34" charset="0"/>
                <a:cs typeface="Times New Roman" panose="02020603050405020304" pitchFamily="18" charset="0"/>
              </a:rPr>
              <a:t>.</a:t>
            </a:r>
          </a:p>
          <a:p>
            <a:pPr marL="0" indent="0" algn="just">
              <a:lnSpc>
                <a:spcPct val="100000"/>
              </a:lnSpc>
              <a:spcBef>
                <a:spcPts val="0"/>
              </a:spcBef>
              <a:spcAft>
                <a:spcPts val="0"/>
              </a:spcAft>
              <a:buNone/>
            </a:pPr>
            <a:endParaRPr lang="pt-BR" kern="100" dirty="0">
              <a:effectLst/>
              <a:ea typeface="Aptos" panose="020B0004020202020204" pitchFamily="34" charset="0"/>
              <a:cs typeface="Times New Roman" panose="02020603050405020304" pitchFamily="18" charset="0"/>
            </a:endParaRPr>
          </a:p>
          <a:p>
            <a:pPr marL="0" indent="0" algn="just">
              <a:lnSpc>
                <a:spcPct val="100000"/>
              </a:lnSpc>
              <a:spcBef>
                <a:spcPts val="0"/>
              </a:spcBef>
              <a:spcAft>
                <a:spcPts val="0"/>
              </a:spcAft>
              <a:buNone/>
            </a:pPr>
            <a:r>
              <a:rPr lang="pt-BR" b="1" kern="100" dirty="0">
                <a:effectLst/>
                <a:ea typeface="Aptos" panose="020B0004020202020204" pitchFamily="34" charset="0"/>
                <a:cs typeface="Times New Roman" panose="02020603050405020304" pitchFamily="18" charset="0"/>
              </a:rPr>
              <a:t>Também serão nulos os atos de</a:t>
            </a:r>
            <a:r>
              <a:rPr lang="pt-BR" kern="100" dirty="0">
                <a:effectLst/>
                <a:ea typeface="Aptos" panose="020B0004020202020204" pitchFamily="34" charset="0"/>
                <a:cs typeface="Times New Roman" panose="02020603050405020304" pitchFamily="18" charset="0"/>
              </a:rPr>
              <a:t>:</a:t>
            </a:r>
          </a:p>
          <a:p>
            <a:pPr algn="just">
              <a:lnSpc>
                <a:spcPct val="100000"/>
              </a:lnSpc>
              <a:spcBef>
                <a:spcPts val="0"/>
              </a:spcBef>
              <a:spcAft>
                <a:spcPts val="0"/>
              </a:spcAft>
              <a:buFont typeface="Wingdings" panose="05000000000000000000" pitchFamily="2" charset="2"/>
              <a:buChar char="ü"/>
            </a:pPr>
            <a:r>
              <a:rPr lang="pt-BR" kern="100" dirty="0">
                <a:effectLst/>
                <a:ea typeface="Aptos" panose="020B0004020202020204" pitchFamily="34" charset="0"/>
                <a:cs typeface="Times New Roman" panose="02020603050405020304" pitchFamily="18" charset="0"/>
              </a:rPr>
              <a:t>Aprovação, edição ou sanção de norma legal contendo plano de </a:t>
            </a:r>
            <a:r>
              <a:rPr lang="pt-BR" b="1" kern="100" dirty="0">
                <a:effectLst/>
                <a:ea typeface="Aptos" panose="020B0004020202020204" pitchFamily="34" charset="0"/>
                <a:cs typeface="Times New Roman" panose="02020603050405020304" pitchFamily="18" charset="0"/>
              </a:rPr>
              <a:t>alteração</a:t>
            </a:r>
            <a:r>
              <a:rPr lang="pt-BR" kern="100" dirty="0">
                <a:effectLst/>
                <a:ea typeface="Aptos" panose="020B0004020202020204" pitchFamily="34" charset="0"/>
                <a:cs typeface="Times New Roman" panose="02020603050405020304" pitchFamily="18" charset="0"/>
              </a:rPr>
              <a:t>, </a:t>
            </a:r>
            <a:r>
              <a:rPr lang="pt-BR" b="1" kern="100" dirty="0">
                <a:effectLst/>
                <a:ea typeface="Aptos" panose="020B0004020202020204" pitchFamily="34" charset="0"/>
                <a:cs typeface="Times New Roman" panose="02020603050405020304" pitchFamily="18" charset="0"/>
              </a:rPr>
              <a:t>reajuste</a:t>
            </a:r>
            <a:r>
              <a:rPr lang="pt-BR" kern="100" dirty="0">
                <a:effectLst/>
                <a:ea typeface="Aptos" panose="020B0004020202020204" pitchFamily="34" charset="0"/>
                <a:cs typeface="Times New Roman" panose="02020603050405020304" pitchFamily="18" charset="0"/>
              </a:rPr>
              <a:t> e </a:t>
            </a:r>
            <a:r>
              <a:rPr lang="pt-BR" b="1" kern="100" dirty="0">
                <a:effectLst/>
                <a:ea typeface="Aptos" panose="020B0004020202020204" pitchFamily="34" charset="0"/>
                <a:cs typeface="Times New Roman" panose="02020603050405020304" pitchFamily="18" charset="0"/>
              </a:rPr>
              <a:t>reestruturação</a:t>
            </a:r>
            <a:r>
              <a:rPr lang="pt-BR" kern="100" dirty="0">
                <a:effectLst/>
                <a:ea typeface="Aptos" panose="020B0004020202020204" pitchFamily="34" charset="0"/>
                <a:cs typeface="Times New Roman" panose="02020603050405020304" pitchFamily="18" charset="0"/>
              </a:rPr>
              <a:t> de carreiras do setor público;</a:t>
            </a:r>
          </a:p>
          <a:p>
            <a:pPr algn="just">
              <a:lnSpc>
                <a:spcPct val="100000"/>
              </a:lnSpc>
              <a:spcBef>
                <a:spcPts val="0"/>
              </a:spcBef>
              <a:spcAft>
                <a:spcPts val="0"/>
              </a:spcAft>
              <a:buFont typeface="Wingdings" panose="05000000000000000000" pitchFamily="2" charset="2"/>
              <a:buChar char="ü"/>
            </a:pPr>
            <a:r>
              <a:rPr lang="pt-BR" b="1" dirty="0">
                <a:effectLst/>
                <a:ea typeface="Aptos" panose="020B0004020202020204" pitchFamily="34" charset="0"/>
                <a:cs typeface="Times New Roman" panose="02020603050405020304" pitchFamily="18" charset="0"/>
              </a:rPr>
              <a:t>Nomeação</a:t>
            </a:r>
            <a:r>
              <a:rPr lang="pt-BR" dirty="0">
                <a:effectLst/>
                <a:ea typeface="Aptos" panose="020B0004020202020204" pitchFamily="34" charset="0"/>
                <a:cs typeface="Times New Roman" panose="02020603050405020304" pitchFamily="18" charset="0"/>
              </a:rPr>
              <a:t> de aprovado em concurso público.</a:t>
            </a:r>
            <a:endParaRPr lang="pt-BR" dirty="0"/>
          </a:p>
        </p:txBody>
      </p:sp>
    </p:spTree>
    <p:extLst>
      <p:ext uri="{BB962C8B-B14F-4D97-AF65-F5344CB8AC3E}">
        <p14:creationId xmlns:p14="http://schemas.microsoft.com/office/powerpoint/2010/main" val="1960511281"/>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9DBF0809-8453-030A-FAF4-2990C73CBABA}"/>
              </a:ext>
            </a:extLst>
          </p:cNvPr>
          <p:cNvSpPr>
            <a:spLocks noGrp="1"/>
          </p:cNvSpPr>
          <p:nvPr>
            <p:ph type="ctrTitle"/>
          </p:nvPr>
        </p:nvSpPr>
        <p:spPr/>
        <p:txBody>
          <a:bodyPr/>
          <a:lstStyle/>
          <a:p>
            <a:pPr algn="ctr"/>
            <a:r>
              <a:rPr lang="pt-BR" altLang="pt-BR" sz="4800" dirty="0">
                <a:solidFill>
                  <a:schemeClr val="bg1"/>
                </a:solidFill>
              </a:rPr>
              <a:t>CAUTELAS DA LRF</a:t>
            </a:r>
            <a:endParaRPr lang="pt-BR" sz="4800" dirty="0"/>
          </a:p>
        </p:txBody>
      </p:sp>
      <p:sp>
        <p:nvSpPr>
          <p:cNvPr id="6" name="Espaço Reservado para Conteúdo 5">
            <a:extLst>
              <a:ext uri="{FF2B5EF4-FFF2-40B4-BE49-F238E27FC236}">
                <a16:creationId xmlns:a16="http://schemas.microsoft.com/office/drawing/2014/main" xmlns="" id="{FC286840-EB8C-C1BB-1312-6AF4993E00C1}"/>
              </a:ext>
            </a:extLst>
          </p:cNvPr>
          <p:cNvSpPr>
            <a:spLocks noGrp="1"/>
          </p:cNvSpPr>
          <p:nvPr>
            <p:ph idx="1"/>
          </p:nvPr>
        </p:nvSpPr>
        <p:spPr>
          <a:xfrm>
            <a:off x="164926" y="1576182"/>
            <a:ext cx="11862148" cy="5162821"/>
          </a:xfrm>
        </p:spPr>
        <p:txBody>
          <a:bodyPr/>
          <a:lstStyle/>
          <a:p>
            <a:pPr marL="87313" lvl="1" indent="28575" algn="just">
              <a:lnSpc>
                <a:spcPct val="100000"/>
              </a:lnSpc>
              <a:spcBef>
                <a:spcPts val="0"/>
              </a:spcBef>
              <a:spcAft>
                <a:spcPts val="0"/>
              </a:spcAft>
              <a:buFont typeface="Wingdings" panose="05000000000000000000" pitchFamily="2" charset="2"/>
              <a:buChar char="ü"/>
              <a:tabLst>
                <a:tab pos="901700" algn="l"/>
              </a:tabLst>
            </a:pPr>
            <a:r>
              <a:rPr lang="pt-BR" b="1" kern="100" dirty="0">
                <a:effectLst/>
                <a:ea typeface="Aptos" panose="020B0004020202020204" pitchFamily="34" charset="0"/>
                <a:cs typeface="Times New Roman" panose="02020603050405020304" pitchFamily="18" charset="0"/>
              </a:rPr>
              <a:t>No último ano de mandato do Prefeito, é proibida a realização de </a:t>
            </a:r>
            <a:r>
              <a:rPr lang="pt-BR" b="1" kern="100" dirty="0">
                <a:effectLst/>
                <a:uFill>
                  <a:solidFill>
                    <a:srgbClr val="2D3938"/>
                  </a:solidFill>
                </a:uFill>
                <a:ea typeface="Times New Roman" panose="02020603050405020304" pitchFamily="18" charset="0"/>
                <a:cs typeface="Times New Roman" panose="02020603050405020304" pitchFamily="18" charset="0"/>
              </a:rPr>
              <a:t>operação de crédito por antecipação de receita orçamentária: </a:t>
            </a:r>
            <a:r>
              <a:rPr lang="pt-BR" b="1" kern="100" dirty="0">
                <a:effectLst/>
                <a:ea typeface="Aptos" panose="020B0004020202020204" pitchFamily="34" charset="0"/>
                <a:cs typeface="Times New Roman" panose="02020603050405020304" pitchFamily="18" charset="0"/>
              </a:rPr>
              <a:t> </a:t>
            </a:r>
            <a:r>
              <a:rPr lang="pt-BR" kern="100" dirty="0">
                <a:effectLst/>
                <a:ea typeface="Aptos" panose="020B0004020202020204" pitchFamily="34" charset="0"/>
                <a:cs typeface="Times New Roman" panose="02020603050405020304" pitchFamily="18" charset="0"/>
              </a:rPr>
              <a:t>Operações de crédito por Antecipação de Receita Orçamentária (ARO) são transações em que o setor financeiro antecipa aos entes públicos as receitas  futuras. </a:t>
            </a:r>
          </a:p>
          <a:p>
            <a:pPr marL="263525" lvl="1" indent="28575" algn="just">
              <a:lnSpc>
                <a:spcPct val="100000"/>
              </a:lnSpc>
              <a:spcBef>
                <a:spcPts val="0"/>
              </a:spcBef>
              <a:spcAft>
                <a:spcPts val="0"/>
              </a:spcAft>
              <a:buFont typeface="Wingdings" panose="05000000000000000000" pitchFamily="2" charset="2"/>
              <a:buChar char="ü"/>
              <a:tabLst>
                <a:tab pos="901700" algn="l"/>
              </a:tabLst>
            </a:pPr>
            <a:endParaRPr lang="pt-BR" kern="100" dirty="0">
              <a:ea typeface="Aptos" panose="020B0004020202020204" pitchFamily="34" charset="0"/>
              <a:cs typeface="Times New Roman" panose="02020603050405020304" pitchFamily="18" charset="0"/>
            </a:endParaRPr>
          </a:p>
          <a:p>
            <a:pPr algn="just">
              <a:lnSpc>
                <a:spcPct val="100000"/>
              </a:lnSpc>
              <a:spcBef>
                <a:spcPts val="0"/>
              </a:spcBef>
              <a:spcAft>
                <a:spcPts val="0"/>
              </a:spcAft>
              <a:buFont typeface="Wingdings" panose="05000000000000000000" pitchFamily="2" charset="2"/>
              <a:buChar char="ü"/>
            </a:pPr>
            <a:r>
              <a:rPr lang="pt-BR" sz="2400" b="1" kern="100" dirty="0">
                <a:effectLst/>
                <a:ea typeface="Aptos" panose="020B0004020202020204" pitchFamily="34" charset="0"/>
                <a:cs typeface="Times New Roman" panose="02020603050405020304" pitchFamily="18" charset="0"/>
              </a:rPr>
              <a:t>Não é permitido contratar operação de crédito nos 120 dias anteriores ao final do mandato do chefe do Poder Executivo. (</a:t>
            </a: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Resolução nº 43 – Senado)</a:t>
            </a:r>
          </a:p>
          <a:p>
            <a:pPr marL="0" indent="0" algn="just">
              <a:lnSpc>
                <a:spcPct val="100000"/>
              </a:lnSpc>
              <a:spcBef>
                <a:spcPts val="0"/>
              </a:spcBef>
              <a:spcAft>
                <a:spcPts val="0"/>
              </a:spcAft>
              <a:buNone/>
            </a:pPr>
            <a:r>
              <a:rPr lang="pt-BR" sz="2400" b="1" kern="100" dirty="0">
                <a:effectLst/>
                <a:ea typeface="Aptos" panose="020B0004020202020204" pitchFamily="34" charset="0"/>
                <a:cs typeface="Times New Roman" panose="02020603050405020304" pitchFamily="18" charset="0"/>
              </a:rPr>
              <a:t>Exceções</a:t>
            </a:r>
            <a:r>
              <a:rPr lang="pt-BR" sz="2400" kern="100" dirty="0">
                <a:effectLst/>
                <a:ea typeface="Aptos" panose="020B0004020202020204" pitchFamily="34" charset="0"/>
                <a:cs typeface="Times New Roman" panose="02020603050405020304" pitchFamily="18" charset="0"/>
              </a:rPr>
              <a:t>:</a:t>
            </a:r>
          </a:p>
          <a:p>
            <a:pPr marL="0" indent="0" algn="just">
              <a:lnSpc>
                <a:spcPct val="100000"/>
              </a:lnSpc>
              <a:spcBef>
                <a:spcPts val="0"/>
              </a:spcBef>
              <a:spcAft>
                <a:spcPts val="0"/>
              </a:spcAft>
              <a:buNone/>
            </a:pPr>
            <a:endParaRPr lang="pt-BR" sz="2400" kern="100" dirty="0">
              <a:effectLst/>
              <a:ea typeface="Aptos" panose="020B0004020202020204" pitchFamily="34" charset="0"/>
              <a:cs typeface="Times New Roman" panose="02020603050405020304" pitchFamily="18" charset="0"/>
            </a:endParaRPr>
          </a:p>
          <a:p>
            <a:pPr marL="630555" algn="just">
              <a:lnSpc>
                <a:spcPct val="100000"/>
              </a:lnSpc>
              <a:spcBef>
                <a:spcPts val="0"/>
              </a:spcBef>
              <a:spcAft>
                <a:spcPts val="0"/>
              </a:spcAft>
            </a:pPr>
            <a:r>
              <a:rPr lang="pt-BR" sz="2400" kern="100" dirty="0">
                <a:effectLst/>
                <a:ea typeface="Aptos" panose="020B0004020202020204" pitchFamily="34" charset="0"/>
                <a:cs typeface="Times New Roman" panose="02020603050405020304" pitchFamily="18" charset="0"/>
              </a:rPr>
              <a:t>Quando autorizadas pelo Senado Federal ou pelo Ministério da Fazenda, em nome do Senado Federal, no âmbito da Resolução do Senado </a:t>
            </a:r>
            <a:br>
              <a:rPr lang="pt-BR" sz="2400" kern="100" dirty="0">
                <a:effectLst/>
                <a:ea typeface="Aptos" panose="020B0004020202020204" pitchFamily="34" charset="0"/>
                <a:cs typeface="Times New Roman" panose="02020603050405020304" pitchFamily="18" charset="0"/>
              </a:rPr>
            </a:br>
            <a:r>
              <a:rPr lang="pt-BR" sz="2400" kern="100" dirty="0">
                <a:effectLst/>
                <a:ea typeface="Aptos" panose="020B0004020202020204" pitchFamily="34" charset="0"/>
                <a:cs typeface="Times New Roman" panose="02020603050405020304" pitchFamily="18" charset="0"/>
              </a:rPr>
              <a:t>nº 43/2001.</a:t>
            </a:r>
          </a:p>
          <a:p>
            <a:pPr marL="263525" lvl="1" indent="28575" algn="just">
              <a:lnSpc>
                <a:spcPct val="100000"/>
              </a:lnSpc>
              <a:spcBef>
                <a:spcPts val="0"/>
              </a:spcBef>
              <a:spcAft>
                <a:spcPts val="0"/>
              </a:spcAft>
              <a:buFont typeface="Wingdings" panose="05000000000000000000" pitchFamily="2" charset="2"/>
              <a:buChar char="ü"/>
              <a:tabLst>
                <a:tab pos="901700" algn="l"/>
              </a:tabLst>
            </a:pPr>
            <a:endParaRPr lang="pt-BR" kern="100" dirty="0">
              <a:effectLst/>
              <a:ea typeface="Aptos" panose="020B0004020202020204" pitchFamily="34" charset="0"/>
              <a:cs typeface="Times New Roman" panose="02020603050405020304" pitchFamily="18" charset="0"/>
            </a:endParaRPr>
          </a:p>
          <a:p>
            <a:pPr marL="0" indent="0" algn="just">
              <a:lnSpc>
                <a:spcPct val="100000"/>
              </a:lnSpc>
              <a:spcBef>
                <a:spcPts val="0"/>
              </a:spcBef>
              <a:spcAft>
                <a:spcPts val="0"/>
              </a:spcAft>
              <a:buNone/>
            </a:pPr>
            <a:endParaRPr lang="pt-BR" dirty="0"/>
          </a:p>
        </p:txBody>
      </p:sp>
    </p:spTree>
    <p:extLst>
      <p:ext uri="{BB962C8B-B14F-4D97-AF65-F5344CB8AC3E}">
        <p14:creationId xmlns:p14="http://schemas.microsoft.com/office/powerpoint/2010/main" val="572017288"/>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CAUTELAS DA LRF</a:t>
            </a:r>
            <a:endParaRPr lang="pt-BR" altLang="pt-BR" sz="5600" dirty="0">
              <a:solidFill>
                <a:schemeClr val="bg1"/>
              </a:solidFill>
              <a:latin typeface="Palatino Linotype" pitchFamily="18" charset="0"/>
            </a:endParaRPr>
          </a:p>
        </p:txBody>
      </p:sp>
      <p:sp>
        <p:nvSpPr>
          <p:cNvPr id="4" name="Título 1"/>
          <p:cNvSpPr txBox="1">
            <a:spLocks/>
          </p:cNvSpPr>
          <p:nvPr/>
        </p:nvSpPr>
        <p:spPr>
          <a:xfrm>
            <a:off x="335238" y="1312692"/>
            <a:ext cx="11126077"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just">
              <a:lnSpc>
                <a:spcPct val="100000"/>
              </a:lnSpc>
              <a:spcBef>
                <a:spcPts val="0"/>
              </a:spcBef>
              <a:spcAft>
                <a:spcPts val="0"/>
              </a:spcAft>
            </a:pPr>
            <a:endParaRPr lang="pt-BR" sz="2800" b="1" kern="100" dirty="0">
              <a:solidFill>
                <a:schemeClr val="tx1"/>
              </a:solidFill>
              <a:effectLst/>
              <a:uFill>
                <a:solidFill>
                  <a:srgbClr val="2D3938"/>
                </a:solidFill>
              </a:uFill>
              <a:ea typeface="Times New Roman" panose="02020603050405020304" pitchFamily="18" charset="0"/>
              <a:cs typeface="Times New Roman" panose="02020603050405020304" pitchFamily="18" charset="0"/>
            </a:endParaRPr>
          </a:p>
          <a:p>
            <a:pPr marL="342900" indent="-342900" algn="just">
              <a:lnSpc>
                <a:spcPct val="100000"/>
              </a:lnSpc>
              <a:spcBef>
                <a:spcPts val="0"/>
              </a:spcBef>
              <a:spcAft>
                <a:spcPts val="0"/>
              </a:spcAft>
              <a:buFont typeface="Wingdings" panose="05000000000000000000" pitchFamily="2" charset="2"/>
              <a:buChar char="ü"/>
            </a:pPr>
            <a:r>
              <a:rPr lang="pt-BR" sz="2800" b="1" kern="100" dirty="0">
                <a:solidFill>
                  <a:schemeClr val="tx1"/>
                </a:solidFill>
                <a:effectLst/>
                <a:uFill>
                  <a:solidFill>
                    <a:srgbClr val="2D3938"/>
                  </a:solidFill>
                </a:uFill>
                <a:ea typeface="Times New Roman" panose="02020603050405020304" pitchFamily="18" charset="0"/>
                <a:cs typeface="Times New Roman" panose="02020603050405020304" pitchFamily="18" charset="0"/>
              </a:rPr>
              <a:t>Transparência</a:t>
            </a:r>
          </a:p>
          <a:p>
            <a:pPr algn="just">
              <a:lnSpc>
                <a:spcPct val="100000"/>
              </a:lnSpc>
              <a:spcBef>
                <a:spcPts val="0"/>
              </a:spcBef>
              <a:spcAft>
                <a:spcPts val="0"/>
              </a:spcAft>
            </a:pPr>
            <a:endParaRPr lang="pt-BR" sz="28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endParaRPr>
          </a:p>
          <a:p>
            <a:pPr algn="just">
              <a:lnSpc>
                <a:spcPct val="107000"/>
              </a:lnSpc>
              <a:spcAft>
                <a:spcPts val="800"/>
              </a:spcAft>
            </a:pPr>
            <a:r>
              <a:rPr lang="pt-BR" sz="2800" b="1" kern="100" dirty="0">
                <a:effectLst/>
                <a:ea typeface="Aptos" panose="020B0004020202020204" pitchFamily="34" charset="0"/>
                <a:cs typeface="Times New Roman" panose="02020603050405020304" pitchFamily="18" charset="0"/>
              </a:rPr>
              <a:t>Importante</a:t>
            </a:r>
            <a:r>
              <a:rPr lang="pt-BR" sz="2800" kern="100" dirty="0">
                <a:effectLst/>
                <a:ea typeface="Aptos" panose="020B0004020202020204" pitchFamily="34" charset="0"/>
                <a:cs typeface="Times New Roman" panose="02020603050405020304" pitchFamily="18" charset="0"/>
              </a:rPr>
              <a:t>: as informações exigidas na avaliação dos portais da transparência pelo Tribunal de Contas, cuja fundamentação jurídica encontra respaldo na Constituição Federal, na Lei de Acesso à Informação – Lei nº 12.527/2011 e na Lei de Responsabilidade Fiscal – Lei Complementar nº 101/2021, não devem ter sua exigibilidade suspensa.</a:t>
            </a:r>
          </a:p>
          <a:p>
            <a:pPr algn="just">
              <a:lnSpc>
                <a:spcPct val="107000"/>
              </a:lnSpc>
              <a:spcAft>
                <a:spcPts val="800"/>
              </a:spcAft>
            </a:pPr>
            <a:endParaRPr lang="pt-BR" sz="2800" b="1" kern="100" dirty="0">
              <a:effectLst/>
              <a:ea typeface="Aptos" panose="020B0004020202020204" pitchFamily="34" charset="0"/>
              <a:cs typeface="Times New Roman" panose="02020603050405020304" pitchFamily="18" charset="0"/>
            </a:endParaRPr>
          </a:p>
          <a:p>
            <a:pPr algn="just">
              <a:lnSpc>
                <a:spcPct val="107000"/>
              </a:lnSpc>
              <a:spcAft>
                <a:spcPts val="800"/>
              </a:spcAft>
            </a:pPr>
            <a:r>
              <a:rPr lang="pt-BR" sz="2800" b="1" kern="100" dirty="0">
                <a:effectLst/>
                <a:ea typeface="Aptos" panose="020B0004020202020204" pitchFamily="34" charset="0"/>
                <a:cs typeface="Times New Roman" panose="02020603050405020304" pitchFamily="18" charset="0"/>
              </a:rPr>
              <a:t>		O fato de ter sido reeleito não exime o gestor das responsabilidades desse período especial!</a:t>
            </a:r>
            <a:endParaRPr lang="pt-BR" sz="2800" kern="1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800" kern="100" dirty="0">
                <a:effectLst/>
                <a:ea typeface="Aptos" panose="020B0004020202020204" pitchFamily="34" charset="0"/>
                <a:cs typeface="Times New Roman" panose="02020603050405020304" pitchFamily="18" charset="0"/>
              </a:rPr>
              <a:t>.</a:t>
            </a: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sp>
        <p:nvSpPr>
          <p:cNvPr id="2" name="Seta: para a Direita 1">
            <a:extLst>
              <a:ext uri="{FF2B5EF4-FFF2-40B4-BE49-F238E27FC236}">
                <a16:creationId xmlns:a16="http://schemas.microsoft.com/office/drawing/2014/main" xmlns="" id="{C9244B0B-3F2F-BDAF-2CEB-D1291914E9E7}"/>
              </a:ext>
            </a:extLst>
          </p:cNvPr>
          <p:cNvSpPr/>
          <p:nvPr/>
        </p:nvSpPr>
        <p:spPr>
          <a:xfrm>
            <a:off x="450937" y="5545308"/>
            <a:ext cx="1640910" cy="350728"/>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4412293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CAUTELAS DA LRF</a:t>
            </a:r>
            <a:endParaRPr lang="pt-BR" altLang="pt-BR" sz="5600" dirty="0">
              <a:solidFill>
                <a:schemeClr val="bg1"/>
              </a:solidFill>
              <a:latin typeface="Palatino Linotype" pitchFamily="18" charset="0"/>
            </a:endParaRPr>
          </a:p>
        </p:txBody>
      </p:sp>
      <p:sp>
        <p:nvSpPr>
          <p:cNvPr id="4" name="Título 1"/>
          <p:cNvSpPr txBox="1">
            <a:spLocks/>
          </p:cNvSpPr>
          <p:nvPr/>
        </p:nvSpPr>
        <p:spPr>
          <a:xfrm>
            <a:off x="335238" y="1312692"/>
            <a:ext cx="11126077"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342900" indent="-342900" algn="just">
              <a:lnSpc>
                <a:spcPct val="100000"/>
              </a:lnSpc>
              <a:spcBef>
                <a:spcPts val="0"/>
              </a:spcBef>
              <a:spcAft>
                <a:spcPts val="0"/>
              </a:spcAft>
              <a:buFont typeface="Wingdings" panose="05000000000000000000" pitchFamily="2" charset="2"/>
              <a:buChar char="ü"/>
            </a:pPr>
            <a:r>
              <a:rPr lang="pt-BR" sz="2800" b="1" kern="100" dirty="0">
                <a:solidFill>
                  <a:schemeClr val="tx1"/>
                </a:solidFill>
                <a:effectLst/>
                <a:uFill>
                  <a:solidFill>
                    <a:srgbClr val="2D3938"/>
                  </a:solidFill>
                </a:uFill>
                <a:ea typeface="Times New Roman" panose="02020603050405020304" pitchFamily="18" charset="0"/>
                <a:cs typeface="Times New Roman" panose="02020603050405020304" pitchFamily="18" charset="0"/>
              </a:rPr>
              <a:t>Transparência - https://radardatransparencia.atricon.org.br/panel.html</a:t>
            </a: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pic>
        <p:nvPicPr>
          <p:cNvPr id="3" name="Imagem 2">
            <a:extLst>
              <a:ext uri="{FF2B5EF4-FFF2-40B4-BE49-F238E27FC236}">
                <a16:creationId xmlns:a16="http://schemas.microsoft.com/office/drawing/2014/main" xmlns="" id="{D6B10470-EE13-B31D-FEDD-7765F5C1FAD3}"/>
              </a:ext>
            </a:extLst>
          </p:cNvPr>
          <p:cNvPicPr>
            <a:picLocks noChangeAspect="1"/>
          </p:cNvPicPr>
          <p:nvPr/>
        </p:nvPicPr>
        <p:blipFill>
          <a:blip r:embed="rId3"/>
          <a:stretch>
            <a:fillRect/>
          </a:stretch>
        </p:blipFill>
        <p:spPr>
          <a:xfrm>
            <a:off x="137787" y="2198083"/>
            <a:ext cx="4194710" cy="4387570"/>
          </a:xfrm>
          <a:prstGeom prst="rect">
            <a:avLst/>
          </a:prstGeom>
        </p:spPr>
      </p:pic>
      <p:pic>
        <p:nvPicPr>
          <p:cNvPr id="6" name="Imagem 5">
            <a:extLst>
              <a:ext uri="{FF2B5EF4-FFF2-40B4-BE49-F238E27FC236}">
                <a16:creationId xmlns:a16="http://schemas.microsoft.com/office/drawing/2014/main" xmlns="" id="{EDE72FFC-9769-F84D-7705-245C83A9D01F}"/>
              </a:ext>
            </a:extLst>
          </p:cNvPr>
          <p:cNvPicPr>
            <a:picLocks noChangeAspect="1"/>
          </p:cNvPicPr>
          <p:nvPr/>
        </p:nvPicPr>
        <p:blipFill>
          <a:blip r:embed="rId4"/>
          <a:stretch>
            <a:fillRect/>
          </a:stretch>
        </p:blipFill>
        <p:spPr>
          <a:xfrm>
            <a:off x="5657291" y="1844224"/>
            <a:ext cx="4964780" cy="4943438"/>
          </a:xfrm>
          <a:prstGeom prst="rect">
            <a:avLst/>
          </a:prstGeom>
        </p:spPr>
      </p:pic>
    </p:spTree>
    <p:extLst>
      <p:ext uri="{BB962C8B-B14F-4D97-AF65-F5344CB8AC3E}">
        <p14:creationId xmlns:p14="http://schemas.microsoft.com/office/powerpoint/2010/main" val="406954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altLang="pt-BR" sz="5600" dirty="0">
                <a:solidFill>
                  <a:schemeClr val="bg1"/>
                </a:solidFill>
              </a:rPr>
              <a:t>CAUTELAS DA LRF</a:t>
            </a:r>
            <a:endParaRPr lang="pt-BR" altLang="pt-BR" sz="5600" dirty="0">
              <a:solidFill>
                <a:schemeClr val="bg1"/>
              </a:solidFill>
              <a:latin typeface="Palatino Linotype" pitchFamily="18" charset="0"/>
            </a:endParaRPr>
          </a:p>
        </p:txBody>
      </p:sp>
      <p:pic>
        <p:nvPicPr>
          <p:cNvPr id="8" name="Imagem 7">
            <a:extLst>
              <a:ext uri="{FF2B5EF4-FFF2-40B4-BE49-F238E27FC236}">
                <a16:creationId xmlns:a16="http://schemas.microsoft.com/office/drawing/2014/main" xmlns="" id="{BF76693A-5E84-E54D-068E-E05FB496091F}"/>
              </a:ext>
            </a:extLst>
          </p:cNvPr>
          <p:cNvPicPr>
            <a:picLocks noChangeAspect="1"/>
          </p:cNvPicPr>
          <p:nvPr/>
        </p:nvPicPr>
        <p:blipFill>
          <a:blip r:embed="rId3"/>
          <a:stretch>
            <a:fillRect/>
          </a:stretch>
        </p:blipFill>
        <p:spPr>
          <a:xfrm>
            <a:off x="2016690" y="1753644"/>
            <a:ext cx="8395691" cy="5093950"/>
          </a:xfrm>
          <a:prstGeom prst="rect">
            <a:avLst/>
          </a:prstGeom>
        </p:spPr>
      </p:pic>
      <p:sp>
        <p:nvSpPr>
          <p:cNvPr id="5" name="CaixaDeTexto 4">
            <a:extLst>
              <a:ext uri="{FF2B5EF4-FFF2-40B4-BE49-F238E27FC236}">
                <a16:creationId xmlns:a16="http://schemas.microsoft.com/office/drawing/2014/main" xmlns="" id="{2E37CECD-AB1A-A1A7-A126-385203C8983D}"/>
              </a:ext>
            </a:extLst>
          </p:cNvPr>
          <p:cNvSpPr txBox="1"/>
          <p:nvPr/>
        </p:nvSpPr>
        <p:spPr>
          <a:xfrm>
            <a:off x="563671" y="1475218"/>
            <a:ext cx="8601205" cy="861774"/>
          </a:xfrm>
          <a:prstGeom prst="rect">
            <a:avLst/>
          </a:prstGeom>
          <a:noFill/>
        </p:spPr>
        <p:txBody>
          <a:bodyPr wrap="square">
            <a:spAutoFit/>
          </a:bodyPr>
          <a:lstStyle/>
          <a:p>
            <a:pPr marL="342900" indent="-342900" algn="just">
              <a:lnSpc>
                <a:spcPct val="100000"/>
              </a:lnSpc>
              <a:spcBef>
                <a:spcPts val="0"/>
              </a:spcBef>
              <a:spcAft>
                <a:spcPts val="0"/>
              </a:spcAft>
              <a:buFont typeface="Wingdings" panose="05000000000000000000" pitchFamily="2" charset="2"/>
              <a:buChar char="ü"/>
            </a:pPr>
            <a:r>
              <a:rPr lang="pt-BR" sz="2000" b="1" kern="100" dirty="0">
                <a:solidFill>
                  <a:schemeClr val="tx1"/>
                </a:solidFill>
                <a:effectLst/>
                <a:uFill>
                  <a:solidFill>
                    <a:srgbClr val="2D3938"/>
                  </a:solidFill>
                </a:uFill>
                <a:latin typeface="+mn-lt"/>
                <a:ea typeface="Times New Roman" panose="02020603050405020304" pitchFamily="18" charset="0"/>
                <a:cs typeface="Times New Roman" panose="02020603050405020304" pitchFamily="18" charset="0"/>
              </a:rPr>
              <a:t>Transparência - https://radardatransparencia.atricon.org.br/panel.html</a:t>
            </a:r>
          </a:p>
          <a:p>
            <a:pPr>
              <a:lnSpc>
                <a:spcPct val="100000"/>
              </a:lnSpc>
              <a:spcBef>
                <a:spcPts val="0"/>
              </a:spcBef>
              <a:spcAft>
                <a:spcPts val="0"/>
              </a:spcAft>
            </a:pPr>
            <a:r>
              <a:rPr lang="pt-BR" sz="1200" dirty="0">
                <a:effectLst/>
                <a:latin typeface="Aptos" panose="020B0004020202020204" pitchFamily="34" charset="0"/>
                <a:ea typeface="Aptos" panose="020B0004020202020204" pitchFamily="34" charset="0"/>
                <a:cs typeface="Times New Roman" panose="02020603050405020304" pitchFamily="18" charset="0"/>
              </a:rPr>
              <a:t/>
            </a:r>
            <a:br>
              <a:rPr lang="pt-BR" sz="1200" dirty="0">
                <a:effectLst/>
                <a:latin typeface="Aptos" panose="020B0004020202020204" pitchFamily="34" charset="0"/>
                <a:ea typeface="Aptos" panose="020B0004020202020204" pitchFamily="34" charset="0"/>
                <a:cs typeface="Times New Roman" panose="02020603050405020304" pitchFamily="18" charset="0"/>
              </a:rPr>
            </a:br>
            <a:endParaRPr lang="pt-BR" sz="1800" dirty="0">
              <a:solidFill>
                <a:schemeClr val="tx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1164941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r" eaLnBrk="1" hangingPunct="1"/>
            <a:r>
              <a:rPr lang="pt-BR" altLang="pt-BR" sz="5600" dirty="0">
                <a:solidFill>
                  <a:schemeClr val="bg1"/>
                </a:solidFill>
                <a:latin typeface="Palatino Linotype" pitchFamily="18" charset="0"/>
              </a:rPr>
              <a:t>EQUIPE DE TRANSIÇÃO</a:t>
            </a:r>
          </a:p>
        </p:txBody>
      </p:sp>
      <p:sp>
        <p:nvSpPr>
          <p:cNvPr id="4" name="Título 1"/>
          <p:cNvSpPr txBox="1">
            <a:spLocks/>
          </p:cNvSpPr>
          <p:nvPr/>
        </p:nvSpPr>
        <p:spPr>
          <a:xfrm>
            <a:off x="445771" y="1383030"/>
            <a:ext cx="5842295"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just">
              <a:lnSpc>
                <a:spcPct val="100000"/>
              </a:lnSpc>
              <a:spcBef>
                <a:spcPts val="0"/>
              </a:spcBef>
              <a:spcAft>
                <a:spcPts val="0"/>
              </a:spcAft>
            </a:pPr>
            <a:r>
              <a:rPr lang="pt-BR" sz="2400" b="1" kern="100" dirty="0">
                <a:effectLst/>
                <a:ea typeface="Aptos" panose="020B0004020202020204" pitchFamily="34" charset="0"/>
                <a:cs typeface="Times New Roman" panose="02020603050405020304" pitchFamily="18" charset="0"/>
              </a:rPr>
              <a:t>EQUIPE DE TRANSIÇÃO</a:t>
            </a:r>
          </a:p>
          <a:p>
            <a:pPr algn="just">
              <a:lnSpc>
                <a:spcPct val="100000"/>
              </a:lnSpc>
              <a:spcBef>
                <a:spcPts val="0"/>
              </a:spcBef>
              <a:spcAft>
                <a:spcPts val="0"/>
              </a:spcAft>
            </a:pPr>
            <a:endParaRPr lang="pt-BR"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Bef>
                <a:spcPts val="0"/>
              </a:spcBef>
              <a:spcAft>
                <a:spcPts val="0"/>
              </a:spcAft>
              <a:buFont typeface="Wingdings" panose="05000000000000000000" pitchFamily="2" charset="2"/>
              <a:buChar char="ü"/>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Divulgado o resultado final da eleição, surge o dever de instalar a equipe de transição, mediante ato normativo específico com datas de início e de encerramento dos trabalhos, identificação de finalidade e forma de atuação.</a:t>
            </a:r>
          </a:p>
          <a:p>
            <a:pPr algn="just">
              <a:lnSpc>
                <a:spcPct val="100000"/>
              </a:lnSpc>
              <a:spcBef>
                <a:spcPts val="0"/>
              </a:spcBef>
              <a:spcAft>
                <a:spcPts val="0"/>
              </a:spcAft>
            </a:pPr>
            <a:endParaRPr lang="pt-BR" sz="24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lnSpc>
                <a:spcPct val="100000"/>
              </a:lnSpc>
              <a:spcBef>
                <a:spcPts val="0"/>
              </a:spcBef>
              <a:spcAft>
                <a:spcPts val="0"/>
              </a:spcAft>
              <a:buFont typeface="Wingdings" panose="05000000000000000000" pitchFamily="2" charset="2"/>
              <a:buChar char="ü"/>
            </a:pPr>
            <a:r>
              <a:rPr lang="pt-BR" sz="2400" kern="100" dirty="0">
                <a:effectLst/>
                <a:latin typeface="Aptos" panose="020B0004020202020204" pitchFamily="34" charset="0"/>
                <a:ea typeface="Aptos" panose="020B0004020202020204" pitchFamily="34" charset="0"/>
                <a:cs typeface="Times New Roman" panose="02020603050405020304" pitchFamily="18" charset="0"/>
              </a:rPr>
              <a:t>Os trabalhos da equipe de transição terão inicio até </a:t>
            </a:r>
            <a:r>
              <a:rPr lang="pt-BR" sz="2400" b="1" kern="100" dirty="0">
                <a:effectLst/>
                <a:latin typeface="Aptos" panose="020B0004020202020204" pitchFamily="34" charset="0"/>
                <a:ea typeface="Aptos" panose="020B0004020202020204" pitchFamily="34" charset="0"/>
                <a:cs typeface="Times New Roman" panose="02020603050405020304" pitchFamily="18" charset="0"/>
              </a:rPr>
              <a:t>3 (três) dias após a sua instalação</a:t>
            </a:r>
            <a:r>
              <a:rPr lang="pt-BR" sz="2400" kern="100" dirty="0">
                <a:effectLst/>
                <a:latin typeface="Aptos" panose="020B0004020202020204" pitchFamily="34" charset="0"/>
                <a:ea typeface="Aptos" panose="020B0004020202020204" pitchFamily="34" charset="0"/>
                <a:cs typeface="Times New Roman" panose="02020603050405020304" pitchFamily="18" charset="0"/>
              </a:rPr>
              <a:t> (art. 9º, parágrafo único - IN TCE-PI nº 01/2012).</a:t>
            </a:r>
          </a:p>
          <a:p>
            <a:pPr algn="just">
              <a:lnSpc>
                <a:spcPct val="100000"/>
              </a:lnSpc>
              <a:spcBef>
                <a:spcPts val="0"/>
              </a:spcBef>
              <a:spcAft>
                <a:spcPts val="0"/>
              </a:spcAft>
            </a:pPr>
            <a:endParaRPr lang="pt-BR" sz="24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pic>
        <p:nvPicPr>
          <p:cNvPr id="7" name="Imagem 6" descr="Desenho de personagem de desenho animado&#10;&#10;Descrição gerada automaticamente com confiança média">
            <a:extLst>
              <a:ext uri="{FF2B5EF4-FFF2-40B4-BE49-F238E27FC236}">
                <a16:creationId xmlns:a16="http://schemas.microsoft.com/office/drawing/2014/main" xmlns="" id="{DE3A2250-0FEB-7900-6BB9-D1CB2CFAA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152" y="1478071"/>
            <a:ext cx="5842295" cy="5379927"/>
          </a:xfrm>
          <a:prstGeom prst="rect">
            <a:avLst/>
          </a:prstGeom>
        </p:spPr>
      </p:pic>
    </p:spTree>
    <p:extLst>
      <p:ext uri="{BB962C8B-B14F-4D97-AF65-F5344CB8AC3E}">
        <p14:creationId xmlns:p14="http://schemas.microsoft.com/office/powerpoint/2010/main" val="2929853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r" eaLnBrk="1" hangingPunct="1"/>
            <a:r>
              <a:rPr lang="pt-BR" altLang="pt-BR" sz="5600" dirty="0">
                <a:solidFill>
                  <a:schemeClr val="bg1"/>
                </a:solidFill>
                <a:latin typeface="Palatino Linotype" pitchFamily="18" charset="0"/>
              </a:rPr>
              <a:t>EQUIPE DE TRANSIÇÃO</a:t>
            </a:r>
          </a:p>
        </p:txBody>
      </p:sp>
      <p:sp>
        <p:nvSpPr>
          <p:cNvPr id="4" name="Título 1"/>
          <p:cNvSpPr txBox="1">
            <a:spLocks/>
          </p:cNvSpPr>
          <p:nvPr/>
        </p:nvSpPr>
        <p:spPr>
          <a:xfrm>
            <a:off x="114176" y="1383030"/>
            <a:ext cx="11560082" cy="5349366"/>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just">
              <a:lnSpc>
                <a:spcPct val="100000"/>
              </a:lnSpc>
              <a:spcBef>
                <a:spcPts val="0"/>
              </a:spcBef>
              <a:spcAft>
                <a:spcPts val="0"/>
              </a:spcAft>
            </a:pPr>
            <a:r>
              <a:rPr lang="pt-BR" sz="2000" b="1" kern="100" dirty="0">
                <a:effectLst/>
                <a:ea typeface="Aptos" panose="020B0004020202020204" pitchFamily="34" charset="0"/>
                <a:cs typeface="Times New Roman" panose="02020603050405020304" pitchFamily="18" charset="0"/>
              </a:rPr>
              <a:t>OBJETIVOS PRINCIPAIS DA EQUIPE DE TRANSIÇÃO:</a:t>
            </a:r>
          </a:p>
          <a:p>
            <a:pPr algn="just">
              <a:lnSpc>
                <a:spcPct val="100000"/>
              </a:lnSpc>
              <a:spcBef>
                <a:spcPts val="0"/>
              </a:spcBef>
              <a:spcAft>
                <a:spcPts val="0"/>
              </a:spcAft>
            </a:pPr>
            <a:endParaRPr lang="pt-BR" sz="2000" kern="1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2200" kern="100" dirty="0">
              <a:effectLst/>
              <a:ea typeface="Aptos" panose="020B0004020202020204" pitchFamily="34" charset="0"/>
              <a:cs typeface="Times New Roman" panose="02020603050405020304" pitchFamily="18" charset="0"/>
            </a:endParaRPr>
          </a:p>
          <a:p>
            <a:pPr marL="540385" algn="just">
              <a:lnSpc>
                <a:spcPct val="100000"/>
              </a:lnSpc>
              <a:spcBef>
                <a:spcPts val="0"/>
              </a:spcBef>
              <a:spcAft>
                <a:spcPts val="0"/>
              </a:spcAft>
            </a:pPr>
            <a:r>
              <a:rPr lang="pt-BR" sz="2800" kern="100" dirty="0">
                <a:effectLst/>
                <a:ea typeface="Aptos" panose="020B0004020202020204" pitchFamily="34" charset="0"/>
                <a:cs typeface="Times New Roman" panose="02020603050405020304" pitchFamily="18" charset="0"/>
              </a:rPr>
              <a:t>a. inteirar-se do funcionamento dos órgãos e entidades que compõem a Administração Pública Municipal;</a:t>
            </a:r>
          </a:p>
          <a:p>
            <a:pPr marL="540385" algn="just">
              <a:lnSpc>
                <a:spcPct val="100000"/>
              </a:lnSpc>
              <a:spcBef>
                <a:spcPts val="0"/>
              </a:spcBef>
              <a:spcAft>
                <a:spcPts val="0"/>
              </a:spcAft>
            </a:pPr>
            <a:r>
              <a:rPr lang="pt-BR" sz="2800" kern="100" dirty="0">
                <a:effectLst/>
                <a:ea typeface="Aptos" panose="020B0004020202020204" pitchFamily="34" charset="0"/>
                <a:cs typeface="Times New Roman" panose="02020603050405020304" pitchFamily="18" charset="0"/>
              </a:rPr>
              <a:t>b. solicitar e acompanhar a execução dos atos de gestão necessários à continuidade dos serviços públicos de competência do município;</a:t>
            </a:r>
          </a:p>
          <a:p>
            <a:pPr marL="540385" algn="just">
              <a:lnSpc>
                <a:spcPct val="100000"/>
              </a:lnSpc>
              <a:spcBef>
                <a:spcPts val="0"/>
              </a:spcBef>
              <a:spcAft>
                <a:spcPts val="0"/>
              </a:spcAft>
            </a:pPr>
            <a:r>
              <a:rPr lang="pt-BR" sz="2800" kern="100" dirty="0">
                <a:effectLst/>
                <a:ea typeface="Aptos" panose="020B0004020202020204" pitchFamily="34" charset="0"/>
                <a:cs typeface="Times New Roman" panose="02020603050405020304" pitchFamily="18" charset="0"/>
              </a:rPr>
              <a:t>c. fornecer todas as informações necessárias à elaboração da prestação de contas do município, relativa ao último ano do mandato do Prefeito Municipal, para que a mesma ocorra em estrita observância às disposições legais que regem a matéria e no prazo previsto na Constituição do Estado do Piauí (art. 7º, caput e incisos, IN TCE/PI n.º 001 /2012).</a:t>
            </a:r>
          </a:p>
          <a:p>
            <a:pPr algn="just">
              <a:lnSpc>
                <a:spcPct val="100000"/>
              </a:lnSpc>
              <a:spcBef>
                <a:spcPts val="0"/>
              </a:spcBef>
              <a:spcAft>
                <a:spcPts val="0"/>
              </a:spcAft>
            </a:pPr>
            <a:endParaRPr lang="pt-BR" sz="28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2200" kern="100" dirty="0">
              <a:effectLst/>
              <a:ea typeface="Aptos" panose="020B0004020202020204" pitchFamily="34" charset="0"/>
              <a:cs typeface="Times New Roman" panose="02020603050405020304" pitchFamily="18" charset="0"/>
            </a:endParaRP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1800" dirty="0">
              <a:solidFill>
                <a:schemeClr val="tx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57733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DA70A50B-D498-FF2E-1AE4-F0682E4E35A1}"/>
              </a:ext>
            </a:extLst>
          </p:cNvPr>
          <p:cNvSpPr>
            <a:spLocks noGrp="1"/>
          </p:cNvSpPr>
          <p:nvPr>
            <p:ph type="ctrTitle"/>
          </p:nvPr>
        </p:nvSpPr>
        <p:spPr/>
        <p:txBody>
          <a:bodyPr/>
          <a:lstStyle/>
          <a:p>
            <a:pPr algn="ctr"/>
            <a:r>
              <a:rPr lang="pt-BR" dirty="0">
                <a:solidFill>
                  <a:schemeClr val="bg1"/>
                </a:solidFill>
              </a:rPr>
              <a:t>TRANSIÇÃO GOVERNAMENTAL</a:t>
            </a:r>
          </a:p>
        </p:txBody>
      </p:sp>
      <p:sp>
        <p:nvSpPr>
          <p:cNvPr id="4" name="Espaço Reservado para Conteúdo 3">
            <a:extLst>
              <a:ext uri="{FF2B5EF4-FFF2-40B4-BE49-F238E27FC236}">
                <a16:creationId xmlns:a16="http://schemas.microsoft.com/office/drawing/2014/main" xmlns="" id="{78A715A7-D4E0-737F-C79B-1B1F1A766E8E}"/>
              </a:ext>
            </a:extLst>
          </p:cNvPr>
          <p:cNvSpPr>
            <a:spLocks noGrp="1"/>
          </p:cNvSpPr>
          <p:nvPr>
            <p:ph idx="1"/>
          </p:nvPr>
        </p:nvSpPr>
        <p:spPr>
          <a:xfrm>
            <a:off x="0" y="1426866"/>
            <a:ext cx="6096000" cy="5431134"/>
          </a:xfrm>
          <a:prstGeom prst="rect">
            <a:avLst/>
          </a:prstGeom>
          <a:solidFill>
            <a:srgbClr val="3552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buFont typeface="Wingdings" panose="05000000000000000000" pitchFamily="2" charset="2"/>
              <a:buChar char="ü"/>
            </a:pPr>
            <a:r>
              <a:rPr lang="pt-BR" sz="1800" kern="100" dirty="0">
                <a:effectLst/>
                <a:ea typeface="Aptos" panose="020B0004020202020204" pitchFamily="34" charset="0"/>
                <a:cs typeface="Times New Roman" panose="02020603050405020304" pitchFamily="18" charset="0"/>
              </a:rPr>
              <a:t>A transição governamental é um processo do qual participam representantes dos candidatos eleitos e da gestão em encerramento, com coordenadores de ambos os lados, com a finalidade de garantir a boa aplicação dos recursos púbicos e o cumprimento das normas que compõem o regime jurídico administrativo (art. 2º, </a:t>
            </a:r>
            <a:r>
              <a:rPr lang="pt-BR" sz="1800" i="1" kern="100" dirty="0">
                <a:effectLst/>
                <a:ea typeface="Aptos" panose="020B0004020202020204" pitchFamily="34" charset="0"/>
                <a:cs typeface="Times New Roman" panose="02020603050405020304" pitchFamily="18" charset="0"/>
              </a:rPr>
              <a:t>caput</a:t>
            </a:r>
            <a:r>
              <a:rPr lang="pt-BR" sz="1800" kern="100" dirty="0">
                <a:effectLst/>
                <a:ea typeface="Aptos" panose="020B0004020202020204" pitchFamily="34" charset="0"/>
                <a:cs typeface="Times New Roman" panose="02020603050405020304" pitchFamily="18" charset="0"/>
              </a:rPr>
              <a:t>, da Instrução Normativa TCE-PI nº 001 de 2012).</a:t>
            </a:r>
          </a:p>
          <a:p>
            <a:pPr algn="just">
              <a:lnSpc>
                <a:spcPct val="107000"/>
              </a:lnSpc>
              <a:spcAft>
                <a:spcPts val="800"/>
              </a:spcAft>
              <a:buFont typeface="Wingdings" panose="05000000000000000000" pitchFamily="2" charset="2"/>
              <a:buChar char="ü"/>
            </a:pPr>
            <a:r>
              <a:rPr lang="pt-BR" sz="1800" kern="100" dirty="0">
                <a:ea typeface="Aptos" panose="020B0004020202020204" pitchFamily="34" charset="0"/>
                <a:cs typeface="Times New Roman" panose="02020603050405020304" pitchFamily="18" charset="0"/>
              </a:rPr>
              <a:t>OBJETIVO:</a:t>
            </a:r>
            <a:r>
              <a:rPr lang="pt-BR" sz="1800" kern="100" dirty="0">
                <a:effectLst/>
                <a:ea typeface="Aptos" panose="020B0004020202020204" pitchFamily="34" charset="0"/>
                <a:cs typeface="Times New Roman" panose="02020603050405020304" pitchFamily="18" charset="0"/>
              </a:rPr>
              <a:t> propiciar as condições para que a nova gestão, obtenha acesso a todos os dados e informações essenciais para colocar em prática o seu plano de governo, ao mesmo tempo em que é garantida a continuidade das atividades e serviços públicos essenciais, bem como a prestação de contas do gestor em final de mandato após a data da posse.</a:t>
            </a:r>
          </a:p>
          <a:p>
            <a:endParaRPr lang="pt-BR" dirty="0"/>
          </a:p>
        </p:txBody>
      </p:sp>
      <p:sp>
        <p:nvSpPr>
          <p:cNvPr id="2" name="AutoShape 2">
            <a:extLst>
              <a:ext uri="{FF2B5EF4-FFF2-40B4-BE49-F238E27FC236}">
                <a16:creationId xmlns:a16="http://schemas.microsoft.com/office/drawing/2014/main" xmlns="" id="{4EC852AA-2AD0-DA71-8FE2-CDBC74BBA9B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6" name="Imagem 5" descr="Desenho de personagens&#10;&#10;Descrição gerada automaticamente">
            <a:extLst>
              <a:ext uri="{FF2B5EF4-FFF2-40B4-BE49-F238E27FC236}">
                <a16:creationId xmlns:a16="http://schemas.microsoft.com/office/drawing/2014/main" xmlns="" id="{6BD5094A-60B8-09F1-A35D-AE3439421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7310"/>
            <a:ext cx="6096000" cy="5431135"/>
          </a:xfrm>
          <a:prstGeom prst="rect">
            <a:avLst/>
          </a:prstGeom>
        </p:spPr>
      </p:pic>
    </p:spTree>
    <p:extLst>
      <p:ext uri="{BB962C8B-B14F-4D97-AF65-F5344CB8AC3E}">
        <p14:creationId xmlns:p14="http://schemas.microsoft.com/office/powerpoint/2010/main" val="29801978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r" eaLnBrk="1" hangingPunct="1"/>
            <a:r>
              <a:rPr lang="pt-BR" altLang="pt-BR" sz="5600" dirty="0">
                <a:solidFill>
                  <a:schemeClr val="bg1"/>
                </a:solidFill>
                <a:latin typeface="Palatino Linotype" pitchFamily="18" charset="0"/>
              </a:rPr>
              <a:t>EQUIPE DE TRANSIÇÃO</a:t>
            </a:r>
          </a:p>
        </p:txBody>
      </p:sp>
      <p:sp>
        <p:nvSpPr>
          <p:cNvPr id="4" name="Título 1"/>
          <p:cNvSpPr txBox="1">
            <a:spLocks/>
          </p:cNvSpPr>
          <p:nvPr/>
        </p:nvSpPr>
        <p:spPr>
          <a:xfrm>
            <a:off x="180870" y="1383030"/>
            <a:ext cx="11816862"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just">
              <a:lnSpc>
                <a:spcPct val="100000"/>
              </a:lnSpc>
              <a:spcBef>
                <a:spcPts val="0"/>
              </a:spcBef>
              <a:spcAft>
                <a:spcPts val="0"/>
              </a:spcAft>
            </a:pPr>
            <a:r>
              <a:rPr lang="pt-BR" sz="2400" b="1" kern="100" dirty="0">
                <a:effectLst/>
                <a:ea typeface="Aptos" panose="020B0004020202020204" pitchFamily="34" charset="0"/>
                <a:cs typeface="Times New Roman" panose="02020603050405020304" pitchFamily="18" charset="0"/>
              </a:rPr>
              <a:t>OBSERVAÇÕES IMPORTANTES!!!</a:t>
            </a:r>
          </a:p>
          <a:p>
            <a:pPr algn="just">
              <a:lnSpc>
                <a:spcPct val="100000"/>
              </a:lnSpc>
              <a:spcBef>
                <a:spcPts val="0"/>
              </a:spcBef>
              <a:spcAft>
                <a:spcPts val="0"/>
              </a:spcAft>
            </a:pPr>
            <a:endParaRPr lang="pt-BR" sz="2000" kern="1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2400" kern="100" dirty="0">
              <a:effectLst/>
              <a:ea typeface="Aptos" panose="020B000402020202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
            </a:pPr>
            <a:r>
              <a:rPr lang="pt-BR" sz="2400" kern="100" dirty="0">
                <a:effectLst/>
                <a:ea typeface="Aptos" panose="020B0004020202020204" pitchFamily="34" charset="0"/>
                <a:cs typeface="Times New Roman" panose="02020603050405020304" pitchFamily="18" charset="0"/>
              </a:rPr>
              <a:t>Órgãos de controle (como o TCE-PI e o Ministério Público) também podem indicar membros à equipe de transição, o que não poderá ser obstado pelo coordenador dos trabalhos (art. 8º, IN TCE/PI n.º 001 /2012);</a:t>
            </a:r>
          </a:p>
          <a:p>
            <a:pPr marL="285750" indent="-285750" algn="just">
              <a:lnSpc>
                <a:spcPct val="107000"/>
              </a:lnSpc>
              <a:spcAft>
                <a:spcPts val="800"/>
              </a:spcAft>
              <a:buFont typeface="Wingdings" panose="05000000000000000000" pitchFamily="2" charset="2"/>
              <a:buChar char="§"/>
            </a:pPr>
            <a:r>
              <a:rPr lang="pt-BR" sz="2400" kern="100" dirty="0">
                <a:effectLst/>
                <a:ea typeface="Aptos" panose="020B0004020202020204" pitchFamily="34" charset="0"/>
                <a:cs typeface="Times New Roman" panose="02020603050405020304" pitchFamily="18" charset="0"/>
              </a:rPr>
              <a:t>O dirigente do órgão de controle interno do município, apesar de não compor a equipe, deverá, obrigatoriamente, acompanhar os trabalhos da equipe de transição, informando ao Tribunal de Contas qualquer irregularidade da qual tenha conhecimento  (§ 2º do art. 7º, IN TCE/PI n.º 001 /2012).</a:t>
            </a:r>
          </a:p>
          <a:p>
            <a:pPr marL="285750" indent="-285750" algn="just">
              <a:lnSpc>
                <a:spcPct val="107000"/>
              </a:lnSpc>
              <a:spcAft>
                <a:spcPts val="800"/>
              </a:spcAft>
              <a:buFont typeface="Wingdings" panose="05000000000000000000" pitchFamily="2" charset="2"/>
              <a:buChar char="§"/>
            </a:pPr>
            <a:r>
              <a:rPr lang="pt-BR" sz="2400" kern="100" dirty="0">
                <a:effectLst/>
                <a:ea typeface="Aptos" panose="020B0004020202020204" pitchFamily="34" charset="0"/>
                <a:cs typeface="Times New Roman" panose="02020603050405020304" pitchFamily="18" charset="0"/>
              </a:rPr>
              <a:t>O </a:t>
            </a:r>
            <a:r>
              <a:rPr lang="pt-BR" sz="2400" b="1" kern="100" dirty="0">
                <a:effectLst/>
                <a:ea typeface="Aptos" panose="020B0004020202020204" pitchFamily="34" charset="0"/>
                <a:cs typeface="Times New Roman" panose="02020603050405020304" pitchFamily="18" charset="0"/>
              </a:rPr>
              <a:t>coordenador que preside</a:t>
            </a:r>
            <a:r>
              <a:rPr lang="pt-BR" sz="2400" kern="100" dirty="0">
                <a:effectLst/>
                <a:ea typeface="Aptos" panose="020B0004020202020204" pitchFamily="34" charset="0"/>
                <a:cs typeface="Times New Roman" panose="02020603050405020304" pitchFamily="18" charset="0"/>
              </a:rPr>
              <a:t> os trabalhos deverá, em todo caso, designar desde logo um </a:t>
            </a:r>
            <a:r>
              <a:rPr lang="pt-BR" sz="2400" b="1" kern="100" dirty="0">
                <a:effectLst/>
                <a:ea typeface="Aptos" panose="020B0004020202020204" pitchFamily="34" charset="0"/>
                <a:cs typeface="Times New Roman" panose="02020603050405020304" pitchFamily="18" charset="0"/>
              </a:rPr>
              <a:t>substituto</a:t>
            </a:r>
            <a:r>
              <a:rPr lang="pt-BR" sz="2400" kern="100" dirty="0">
                <a:effectLst/>
                <a:ea typeface="Aptos" panose="020B0004020202020204" pitchFamily="34" charset="0"/>
                <a:cs typeface="Times New Roman" panose="02020603050405020304" pitchFamily="18" charset="0"/>
              </a:rPr>
              <a:t>, que também poderá desempenhar as atribuições atinentes à transição na falta do titular (art. 10, IN TCE/PI n.º 001 /2012).</a:t>
            </a:r>
          </a:p>
          <a:p>
            <a:pPr algn="just">
              <a:lnSpc>
                <a:spcPct val="100000"/>
              </a:lnSpc>
              <a:spcBef>
                <a:spcPts val="0"/>
              </a:spcBef>
              <a:spcAft>
                <a:spcPts val="0"/>
              </a:spcAft>
            </a:pP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2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Bef>
                <a:spcPts val="0"/>
              </a:spcBef>
              <a:spcAft>
                <a:spcPts val="0"/>
              </a:spcAft>
            </a:pPr>
            <a:endParaRPr lang="pt-BR"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endParaRPr lang="pt-BR"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1800" dirty="0">
              <a:solidFill>
                <a:schemeClr val="tx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49280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r" eaLnBrk="1" hangingPunct="1"/>
            <a:r>
              <a:rPr lang="pt-BR" altLang="pt-BR" sz="5600" dirty="0">
                <a:solidFill>
                  <a:schemeClr val="bg1"/>
                </a:solidFill>
                <a:latin typeface="Palatino Linotype" pitchFamily="18" charset="0"/>
              </a:rPr>
              <a:t>EQUIPE DE TRANSIÇÃO</a:t>
            </a:r>
          </a:p>
        </p:txBody>
      </p:sp>
      <p:sp>
        <p:nvSpPr>
          <p:cNvPr id="4" name="Título 1"/>
          <p:cNvSpPr txBox="1">
            <a:spLocks/>
          </p:cNvSpPr>
          <p:nvPr/>
        </p:nvSpPr>
        <p:spPr>
          <a:xfrm>
            <a:off x="445771" y="1383030"/>
            <a:ext cx="11240462" cy="5319106"/>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1" algn="just">
              <a:lnSpc>
                <a:spcPct val="107000"/>
              </a:lnSpc>
              <a:spcBef>
                <a:spcPts val="800"/>
              </a:spcBef>
              <a:spcAft>
                <a:spcPts val="400"/>
              </a:spcAft>
            </a:pPr>
            <a:r>
              <a:rPr lang="pt-BR" sz="2000" b="1" kern="100" dirty="0">
                <a:effectLst/>
                <a:latin typeface="+mn-lt"/>
                <a:ea typeface="Aptos" panose="020B0004020202020204" pitchFamily="34" charset="0"/>
                <a:cs typeface="Times New Roman" panose="02020603050405020304" pitchFamily="18" charset="0"/>
              </a:rPr>
              <a:t>FORMA DE ATUAÇÃO</a:t>
            </a:r>
          </a:p>
          <a:p>
            <a:pPr marL="342900" lvl="1" indent="-342900" algn="just">
              <a:lnSpc>
                <a:spcPct val="107000"/>
              </a:lnSpc>
              <a:spcBef>
                <a:spcPts val="800"/>
              </a:spcBef>
              <a:spcAft>
                <a:spcPts val="400"/>
              </a:spcAft>
              <a:buFont typeface="Wingdings" panose="05000000000000000000" pitchFamily="2" charset="2"/>
              <a:buChar char="ü"/>
            </a:pPr>
            <a:r>
              <a:rPr lang="pt-BR" sz="2000" kern="100" dirty="0">
                <a:effectLst/>
                <a:latin typeface="+mn-lt"/>
                <a:ea typeface="Aptos" panose="020B0004020202020204" pitchFamily="34" charset="0"/>
                <a:cs typeface="Times New Roman" panose="02020603050405020304" pitchFamily="18" charset="0"/>
              </a:rPr>
              <a:t>Não existe um rito definido em detalhes no regramento expedido pelo TCE/PI (IN n.º 001/2012), em respeito à autonomia administrativa dos Municípios para definir os pormenores da transição governamental. No entanto, foram estipuladas algumas regras gerais para o funcionamento da equipe de transição pelo TCE (</a:t>
            </a:r>
            <a:r>
              <a:rPr lang="pt-BR" sz="2000" kern="100" dirty="0" err="1">
                <a:effectLst/>
                <a:latin typeface="+mn-lt"/>
                <a:ea typeface="Aptos" panose="020B0004020202020204" pitchFamily="34" charset="0"/>
                <a:cs typeface="Times New Roman" panose="02020603050405020304" pitchFamily="18" charset="0"/>
              </a:rPr>
              <a:t>arts</a:t>
            </a:r>
            <a:r>
              <a:rPr lang="pt-BR" sz="2000" kern="100" dirty="0">
                <a:effectLst/>
                <a:latin typeface="+mn-lt"/>
                <a:ea typeface="Aptos" panose="020B0004020202020204" pitchFamily="34" charset="0"/>
                <a:cs typeface="Times New Roman" panose="02020603050405020304" pitchFamily="18" charset="0"/>
              </a:rPr>
              <a:t>. 9º e ss. da IN TCE-PI nº 001/2012):</a:t>
            </a:r>
          </a:p>
          <a:p>
            <a:pPr algn="just">
              <a:lnSpc>
                <a:spcPct val="107000"/>
              </a:lnSpc>
              <a:spcAft>
                <a:spcPts val="800"/>
              </a:spcAft>
            </a:pPr>
            <a:r>
              <a:rPr lang="pt-BR" sz="2000" kern="100" dirty="0">
                <a:effectLst/>
                <a:ea typeface="Aptos" panose="020B0004020202020204" pitchFamily="34" charset="0"/>
                <a:cs typeface="Times New Roman" panose="02020603050405020304" pitchFamily="18" charset="0"/>
              </a:rPr>
              <a:t>a. </a:t>
            </a:r>
            <a:r>
              <a:rPr lang="pt-BR" sz="2000" b="1" kern="100" dirty="0">
                <a:effectLst/>
                <a:ea typeface="Aptos" panose="020B0004020202020204" pitchFamily="34" charset="0"/>
                <a:cs typeface="Times New Roman" panose="02020603050405020304" pitchFamily="18" charset="0"/>
              </a:rPr>
              <a:t>Início dos trabalhos</a:t>
            </a:r>
            <a:r>
              <a:rPr lang="pt-BR" sz="2000" kern="100" dirty="0">
                <a:effectLst/>
                <a:ea typeface="Aptos" panose="020B0004020202020204" pitchFamily="34" charset="0"/>
                <a:cs typeface="Times New Roman" panose="02020603050405020304" pitchFamily="18" charset="0"/>
              </a:rPr>
              <a:t> – Depois de formada, a equipe deve iniciar os trabalhos em até 03 (três) dias (art. 9º, parágrafo único);</a:t>
            </a:r>
          </a:p>
          <a:p>
            <a:pPr algn="just">
              <a:lnSpc>
                <a:spcPct val="107000"/>
              </a:lnSpc>
              <a:spcAft>
                <a:spcPts val="800"/>
              </a:spcAft>
            </a:pPr>
            <a:r>
              <a:rPr lang="pt-BR" sz="2000" kern="100" dirty="0">
                <a:effectLst/>
                <a:ea typeface="Aptos" panose="020B0004020202020204" pitchFamily="34" charset="0"/>
                <a:cs typeface="Times New Roman" panose="02020603050405020304" pitchFamily="18" charset="0"/>
              </a:rPr>
              <a:t>b. </a:t>
            </a:r>
            <a:r>
              <a:rPr lang="pt-BR" sz="2000" b="1" kern="100" dirty="0">
                <a:effectLst/>
                <a:ea typeface="Aptos" panose="020B0004020202020204" pitchFamily="34" charset="0"/>
                <a:cs typeface="Times New Roman" panose="02020603050405020304" pitchFamily="18" charset="0"/>
              </a:rPr>
              <a:t>Competência para requerer as informações</a:t>
            </a:r>
            <a:r>
              <a:rPr lang="pt-BR" sz="2000" kern="100" dirty="0">
                <a:effectLst/>
                <a:ea typeface="Aptos" panose="020B0004020202020204" pitchFamily="34" charset="0"/>
                <a:cs typeface="Times New Roman" panose="02020603050405020304" pitchFamily="18" charset="0"/>
              </a:rPr>
              <a:t> – As informações relevantes para a equipe deverão ser requeridas pelo seu coordenador (art. 9º, I);</a:t>
            </a:r>
          </a:p>
          <a:p>
            <a:pPr algn="just">
              <a:lnSpc>
                <a:spcPct val="107000"/>
              </a:lnSpc>
              <a:spcAft>
                <a:spcPts val="800"/>
              </a:spcAft>
            </a:pPr>
            <a:r>
              <a:rPr lang="pt-BR" sz="2000" kern="100" dirty="0">
                <a:effectLst/>
                <a:ea typeface="Aptos" panose="020B0004020202020204" pitchFamily="34" charset="0"/>
                <a:cs typeface="Times New Roman" panose="02020603050405020304" pitchFamily="18" charset="0"/>
              </a:rPr>
              <a:t>c. </a:t>
            </a:r>
            <a:r>
              <a:rPr lang="pt-BR" sz="2000" b="1" kern="100" dirty="0">
                <a:effectLst/>
                <a:ea typeface="Aptos" panose="020B0004020202020204" pitchFamily="34" charset="0"/>
                <a:cs typeface="Times New Roman" panose="02020603050405020304" pitchFamily="18" charset="0"/>
              </a:rPr>
              <a:t>Motivação das solicitações</a:t>
            </a:r>
            <a:r>
              <a:rPr lang="pt-BR" sz="2000" kern="100" dirty="0">
                <a:effectLst/>
                <a:ea typeface="Aptos" panose="020B0004020202020204" pitchFamily="34" charset="0"/>
                <a:cs typeface="Times New Roman" panose="02020603050405020304" pitchFamily="18" charset="0"/>
              </a:rPr>
              <a:t> - São vedadas quaisquer exigências relativas aos motivos determinantes da solicitação de informações de interesse público (art. 10, § 2º, I);</a:t>
            </a:r>
          </a:p>
          <a:p>
            <a:pPr algn="just">
              <a:lnSpc>
                <a:spcPct val="107000"/>
              </a:lnSpc>
              <a:spcAft>
                <a:spcPts val="800"/>
              </a:spcAft>
            </a:pPr>
            <a:r>
              <a:rPr lang="pt-BR" sz="2000" kern="100" dirty="0">
                <a:effectLst/>
                <a:ea typeface="Aptos" panose="020B0004020202020204" pitchFamily="34" charset="0"/>
                <a:cs typeface="Times New Roman" panose="02020603050405020304" pitchFamily="18" charset="0"/>
              </a:rPr>
              <a:t>d. </a:t>
            </a:r>
            <a:r>
              <a:rPr lang="pt-BR" sz="2000" b="1" kern="100" dirty="0">
                <a:effectLst/>
                <a:ea typeface="Aptos" panose="020B0004020202020204" pitchFamily="34" charset="0"/>
                <a:cs typeface="Times New Roman" panose="02020603050405020304" pitchFamily="18" charset="0"/>
              </a:rPr>
              <a:t>Forma de acesso</a:t>
            </a:r>
            <a:r>
              <a:rPr lang="pt-BR" sz="2000" kern="100" dirty="0">
                <a:effectLst/>
                <a:ea typeface="Aptos" panose="020B0004020202020204" pitchFamily="34" charset="0"/>
                <a:cs typeface="Times New Roman" panose="02020603050405020304" pitchFamily="18" charset="0"/>
              </a:rPr>
              <a:t> – As informações serão requeridas por meio de pedido de acesso a informação, dirigido ao Prefeito Municipal;</a:t>
            </a:r>
          </a:p>
          <a:p>
            <a:pPr algn="just">
              <a:lnSpc>
                <a:spcPct val="100000"/>
              </a:lnSpc>
              <a:spcBef>
                <a:spcPts val="0"/>
              </a:spcBef>
              <a:spcAft>
                <a:spcPts val="0"/>
              </a:spcAft>
            </a:pPr>
            <a:r>
              <a:rPr lang="pt-BR" sz="2000" dirty="0">
                <a:effectLst/>
                <a:latin typeface="Aptos" panose="020B0004020202020204" pitchFamily="34" charset="0"/>
                <a:ea typeface="Aptos" panose="020B0004020202020204" pitchFamily="34" charset="0"/>
                <a:cs typeface="Times New Roman" panose="02020603050405020304" pitchFamily="18" charset="0"/>
              </a:rPr>
              <a:t/>
            </a:r>
            <a:br>
              <a:rPr lang="pt-BR" sz="2000" dirty="0">
                <a:effectLst/>
                <a:latin typeface="Aptos" panose="020B0004020202020204" pitchFamily="34" charset="0"/>
                <a:ea typeface="Aptos" panose="020B0004020202020204" pitchFamily="34" charset="0"/>
                <a:cs typeface="Times New Roman" panose="02020603050405020304" pitchFamily="18" charset="0"/>
              </a:rPr>
            </a:br>
            <a:endParaRPr lang="pt-BR" sz="2000" dirty="0">
              <a:solidFill>
                <a:schemeClr val="tx1"/>
              </a:solidFill>
              <a:effectLst/>
              <a:latin typeface="Palatino Linotype" panose="02040502050505030304" pitchFamily="18" charset="0"/>
              <a:ea typeface="+mn-ea"/>
              <a:cs typeface="+mn-cs"/>
            </a:endParaRPr>
          </a:p>
        </p:txBody>
      </p:sp>
    </p:spTree>
    <p:extLst>
      <p:ext uri="{BB962C8B-B14F-4D97-AF65-F5344CB8AC3E}">
        <p14:creationId xmlns:p14="http://schemas.microsoft.com/office/powerpoint/2010/main" val="31553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914400" y="-7144"/>
            <a:ext cx="9829800" cy="1087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r" eaLnBrk="1" hangingPunct="1"/>
            <a:r>
              <a:rPr lang="pt-BR" altLang="pt-BR" sz="5600" dirty="0">
                <a:solidFill>
                  <a:schemeClr val="bg1"/>
                </a:solidFill>
                <a:latin typeface="Palatino Linotype" pitchFamily="18" charset="0"/>
              </a:rPr>
              <a:t>EQUIPE DE TRANSIÇÃO</a:t>
            </a:r>
          </a:p>
        </p:txBody>
      </p:sp>
      <p:sp>
        <p:nvSpPr>
          <p:cNvPr id="4" name="Título 1"/>
          <p:cNvSpPr txBox="1">
            <a:spLocks/>
          </p:cNvSpPr>
          <p:nvPr/>
        </p:nvSpPr>
        <p:spPr>
          <a:xfrm>
            <a:off x="445771" y="1383030"/>
            <a:ext cx="11240462"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lvl="1" algn="just">
              <a:spcBef>
                <a:spcPts val="0"/>
              </a:spcBef>
              <a:spcAft>
                <a:spcPts val="0"/>
              </a:spcAft>
            </a:pPr>
            <a:r>
              <a:rPr lang="pt-BR" sz="2400" b="1" kern="100" dirty="0">
                <a:effectLst/>
                <a:latin typeface="+mn-lt"/>
                <a:ea typeface="Aptos" panose="020B0004020202020204" pitchFamily="34" charset="0"/>
                <a:cs typeface="Times New Roman" panose="02020603050405020304" pitchFamily="18" charset="0"/>
              </a:rPr>
              <a:t>FORMA DE ATUAÇÃO</a:t>
            </a:r>
          </a:p>
          <a:p>
            <a:pPr lvl="1" algn="just">
              <a:spcBef>
                <a:spcPts val="0"/>
              </a:spcBef>
              <a:spcAft>
                <a:spcPts val="0"/>
              </a:spcAft>
            </a:pPr>
            <a:endParaRPr lang="pt-BR" sz="2000" b="1" kern="100" dirty="0">
              <a:solidFill>
                <a:srgbClr val="0F4761"/>
              </a:solidFill>
              <a:effectLst/>
              <a:uFill>
                <a:solidFill>
                  <a:srgbClr val="2D3938"/>
                </a:solidFill>
              </a:uFill>
              <a:latin typeface="+mn-lt"/>
              <a:ea typeface="Times New Roman" panose="02020603050405020304" pitchFamily="18" charset="0"/>
              <a:cs typeface="Times New Roman" panose="02020603050405020304" pitchFamily="18" charset="0"/>
            </a:endParaRPr>
          </a:p>
          <a:p>
            <a:pPr algn="just">
              <a:lnSpc>
                <a:spcPct val="100000"/>
              </a:lnSpc>
              <a:spcBef>
                <a:spcPts val="0"/>
              </a:spcBef>
              <a:spcAft>
                <a:spcPts val="0"/>
              </a:spcAft>
            </a:pPr>
            <a:r>
              <a:rPr lang="pt-BR" sz="2000" b="1" kern="100" dirty="0">
                <a:effectLst/>
                <a:ea typeface="Aptos" panose="020B0004020202020204" pitchFamily="34" charset="0"/>
                <a:cs typeface="Times New Roman" panose="02020603050405020304" pitchFamily="18" charset="0"/>
              </a:rPr>
              <a:t>ATENÇÃO</a:t>
            </a:r>
            <a:r>
              <a:rPr lang="pt-BR" sz="2000" kern="100" dirty="0">
                <a:effectLst/>
                <a:ea typeface="Aptos" panose="020B0004020202020204" pitchFamily="34" charset="0"/>
                <a:cs typeface="Times New Roman" panose="02020603050405020304" pitchFamily="18" charset="0"/>
              </a:rPr>
              <a:t> - O art. 11 da Lei de Acesso à Informação (Lei Federal n.º 12.527/2011) estabelece que o prazo para o atendimento dos pedidos de acesso de dados disponíveis deve ser imediato. No caso de informações que ainda não estejam disponíveis, aplica-se o prazo máximo de 05 (cinco) dias (art. 13, IN TCE/PI n.º 001/2012).</a:t>
            </a:r>
          </a:p>
          <a:p>
            <a:pPr algn="just">
              <a:lnSpc>
                <a:spcPct val="100000"/>
              </a:lnSpc>
              <a:spcBef>
                <a:spcPts val="0"/>
              </a:spcBef>
              <a:spcAft>
                <a:spcPts val="0"/>
              </a:spcAft>
            </a:pPr>
            <a:r>
              <a:rPr lang="pt-BR" sz="2000" kern="100" dirty="0">
                <a:effectLst/>
                <a:ea typeface="Aptos" panose="020B0004020202020204" pitchFamily="34" charset="0"/>
                <a:cs typeface="Times New Roman" panose="02020603050405020304" pitchFamily="18" charset="0"/>
              </a:rPr>
              <a:t>e. </a:t>
            </a:r>
            <a:r>
              <a:rPr lang="pt-BR" sz="2000" b="1" kern="100" dirty="0">
                <a:effectLst/>
                <a:ea typeface="Aptos" panose="020B0004020202020204" pitchFamily="34" charset="0"/>
                <a:cs typeface="Times New Roman" panose="02020603050405020304" pitchFamily="18" charset="0"/>
              </a:rPr>
              <a:t>Cooperação</a:t>
            </a:r>
            <a:r>
              <a:rPr lang="pt-BR" sz="2000" kern="100" dirty="0">
                <a:effectLst/>
                <a:ea typeface="Aptos" panose="020B0004020202020204" pitchFamily="34" charset="0"/>
                <a:cs typeface="Times New Roman" panose="02020603050405020304" pitchFamily="18" charset="0"/>
              </a:rPr>
              <a:t> – O Prefeito Municipal fica obrigado a fornecer as informações requeridas pelo coordenador da equipe de transição, bem como a prestar-lhe o apoio técnico e administrativo necessário ao eficiente andamento dos trabalhos.</a:t>
            </a:r>
          </a:p>
          <a:p>
            <a:pPr algn="just">
              <a:lnSpc>
                <a:spcPct val="100000"/>
              </a:lnSpc>
              <a:spcBef>
                <a:spcPts val="0"/>
              </a:spcBef>
              <a:spcAft>
                <a:spcPts val="0"/>
              </a:spcAft>
            </a:pPr>
            <a:r>
              <a:rPr lang="pt-BR" sz="2000" kern="100" dirty="0">
                <a:effectLst/>
                <a:ea typeface="Aptos" panose="020B0004020202020204" pitchFamily="34" charset="0"/>
                <a:cs typeface="Times New Roman" panose="02020603050405020304" pitchFamily="18" charset="0"/>
              </a:rPr>
              <a:t>f. </a:t>
            </a:r>
            <a:r>
              <a:rPr lang="pt-BR" sz="2000" b="1" kern="100" dirty="0">
                <a:effectLst/>
                <a:ea typeface="Aptos" panose="020B0004020202020204" pitchFamily="34" charset="0"/>
                <a:cs typeface="Times New Roman" panose="02020603050405020304" pitchFamily="18" charset="0"/>
              </a:rPr>
              <a:t>Acesso ao Tribunal de Contas</a:t>
            </a:r>
            <a:r>
              <a:rPr lang="pt-BR" sz="2000" kern="100" dirty="0">
                <a:effectLst/>
                <a:ea typeface="Aptos" panose="020B0004020202020204" pitchFamily="34" charset="0"/>
                <a:cs typeface="Times New Roman" panose="02020603050405020304" pitchFamily="18" charset="0"/>
              </a:rPr>
              <a:t> – Os relatores dos processos de contas dos municípios acompanharão a transição governamental municipal e adotarão todas as medidas necessárias ao alcance dos fins previstos nesta instrução (art. 23).</a:t>
            </a:r>
          </a:p>
          <a:p>
            <a:pPr algn="just">
              <a:lnSpc>
                <a:spcPct val="100000"/>
              </a:lnSpc>
              <a:spcBef>
                <a:spcPts val="0"/>
              </a:spcBef>
              <a:spcAft>
                <a:spcPts val="0"/>
              </a:spcAft>
            </a:pPr>
            <a:r>
              <a:rPr lang="pt-BR" sz="2000" kern="100" dirty="0">
                <a:effectLst/>
                <a:ea typeface="Aptos" panose="020B0004020202020204" pitchFamily="34" charset="0"/>
                <a:cs typeface="Times New Roman" panose="02020603050405020304" pitchFamily="18" charset="0"/>
              </a:rPr>
              <a:t>g. </a:t>
            </a:r>
            <a:r>
              <a:rPr lang="pt-BR" sz="2000" b="1" kern="100" dirty="0">
                <a:effectLst/>
                <a:ea typeface="Aptos" panose="020B0004020202020204" pitchFamily="34" charset="0"/>
                <a:cs typeface="Times New Roman" panose="02020603050405020304" pitchFamily="18" charset="0"/>
              </a:rPr>
              <a:t>Transparência e segurança jurídica</a:t>
            </a:r>
            <a:r>
              <a:rPr lang="pt-BR" sz="2000" kern="100" dirty="0">
                <a:effectLst/>
                <a:ea typeface="Aptos" panose="020B0004020202020204" pitchFamily="34" charset="0"/>
                <a:cs typeface="Times New Roman" panose="02020603050405020304" pitchFamily="18" charset="0"/>
              </a:rPr>
              <a:t> – Ao final de cada reunião, deve ser elaborada ata, com indicação dos participantes, do assunto tratado, das informações solicitadas e do cronograma de atendimento às demandas apresentadas.</a:t>
            </a:r>
          </a:p>
        </p:txBody>
      </p:sp>
    </p:spTree>
    <p:extLst>
      <p:ext uri="{BB962C8B-B14F-4D97-AF65-F5344CB8AC3E}">
        <p14:creationId xmlns:p14="http://schemas.microsoft.com/office/powerpoint/2010/main" val="10853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C8002ECF-031B-0C4A-7D61-9B0AE63BBE7C}"/>
              </a:ext>
            </a:extLst>
          </p:cNvPr>
          <p:cNvSpPr>
            <a:spLocks noGrp="1"/>
          </p:cNvSpPr>
          <p:nvPr>
            <p:ph idx="1"/>
          </p:nvPr>
        </p:nvSpPr>
        <p:spPr>
          <a:xfrm>
            <a:off x="838200" y="1825625"/>
            <a:ext cx="5950907" cy="4351338"/>
          </a:xfrm>
        </p:spPr>
        <p:txBody>
          <a:bodyPr/>
          <a:lstStyle/>
          <a:p>
            <a:r>
              <a:rPr lang="pt-BR" sz="2800" b="1" kern="100" dirty="0">
                <a:effectLst/>
                <a:ea typeface="Aptos" panose="020B0004020202020204" pitchFamily="34" charset="0"/>
                <a:cs typeface="Times New Roman" panose="02020603050405020304" pitchFamily="18" charset="0"/>
              </a:rPr>
              <a:t>FORMA DE ATUAÇÃO</a:t>
            </a:r>
          </a:p>
          <a:p>
            <a:pPr marL="0" indent="0">
              <a:buNone/>
            </a:pPr>
            <a:endParaRPr lang="pt-BR" b="1" kern="100" dirty="0">
              <a:ea typeface="Aptos" panose="020B0004020202020204" pitchFamily="34" charset="0"/>
              <a:cs typeface="Times New Roman" panose="02020603050405020304" pitchFamily="18" charset="0"/>
            </a:endParaRPr>
          </a:p>
          <a:p>
            <a:pPr marL="0" indent="0" algn="just">
              <a:buNone/>
            </a:pPr>
            <a:r>
              <a:rPr lang="pt-BR" sz="2400" kern="100" dirty="0">
                <a:ea typeface="Aptos" panose="020B0004020202020204" pitchFamily="34" charset="0"/>
                <a:cs typeface="Times New Roman" panose="02020603050405020304" pitchFamily="18" charset="0"/>
              </a:rPr>
              <a:t>A</a:t>
            </a:r>
            <a:r>
              <a:rPr lang="pt-BR" sz="2400" kern="100" dirty="0">
                <a:effectLst/>
                <a:ea typeface="Aptos" panose="020B0004020202020204" pitchFamily="34" charset="0"/>
                <a:cs typeface="Times New Roman" panose="02020603050405020304" pitchFamily="18" charset="0"/>
              </a:rPr>
              <a:t> equipe de transição não tem a competência de realizar auditorias e outros instrumentos de fiscalização na gestão em encerramento! A transição não deve ser um prolongamento do debate político, mas um meio para evitar paralisação e prejuízos às atividades e serviços públicos.</a:t>
            </a:r>
          </a:p>
          <a:p>
            <a:pPr marL="0" indent="0">
              <a:buNone/>
            </a:pPr>
            <a:endParaRPr lang="pt-BR" sz="2800" b="1" kern="100" dirty="0">
              <a:effectLst/>
              <a:ea typeface="Aptos" panose="020B0004020202020204" pitchFamily="34" charset="0"/>
              <a:cs typeface="Times New Roman" panose="02020603050405020304" pitchFamily="18" charset="0"/>
            </a:endParaRPr>
          </a:p>
          <a:p>
            <a:r>
              <a:rPr lang="pt-BR" altLang="pt-BR" sz="2800" dirty="0">
                <a:solidFill>
                  <a:schemeClr val="bg1"/>
                </a:solidFill>
                <a:latin typeface="Palatino Linotype" pitchFamily="18" charset="0"/>
              </a:rPr>
              <a:t>Transição governamental</a:t>
            </a:r>
            <a:endParaRPr lang="pt-BR" sz="2800" b="1" kern="100" dirty="0">
              <a:effectLst/>
              <a:ea typeface="Aptos" panose="020B0004020202020204" pitchFamily="34" charset="0"/>
              <a:cs typeface="Times New Roman" panose="02020603050405020304" pitchFamily="18" charset="0"/>
            </a:endParaRPr>
          </a:p>
          <a:p>
            <a:endParaRPr lang="pt-BR" dirty="0"/>
          </a:p>
        </p:txBody>
      </p:sp>
      <p:sp>
        <p:nvSpPr>
          <p:cNvPr id="3" name="Título 2">
            <a:extLst>
              <a:ext uri="{FF2B5EF4-FFF2-40B4-BE49-F238E27FC236}">
                <a16:creationId xmlns:a16="http://schemas.microsoft.com/office/drawing/2014/main" xmlns="" id="{FC8B78AA-700B-709E-652E-EBAB44337466}"/>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EQUIPE DE TRANSIÇÃO</a:t>
            </a:r>
            <a:endParaRPr lang="pt-BR" dirty="0"/>
          </a:p>
        </p:txBody>
      </p:sp>
      <p:sp>
        <p:nvSpPr>
          <p:cNvPr id="5" name="AutoShape 4">
            <a:extLst>
              <a:ext uri="{FF2B5EF4-FFF2-40B4-BE49-F238E27FC236}">
                <a16:creationId xmlns:a16="http://schemas.microsoft.com/office/drawing/2014/main" xmlns="" id="{CE11F48A-082D-5905-3CE7-55A893D075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7" name="Imagem 6" descr="Desenho de homem de terno e gravata&#10;&#10;Descrição gerada automaticamente com confiança média">
            <a:extLst>
              <a:ext uri="{FF2B5EF4-FFF2-40B4-BE49-F238E27FC236}">
                <a16:creationId xmlns:a16="http://schemas.microsoft.com/office/drawing/2014/main" xmlns="" id="{01ED70A2-98CB-5A28-C608-729876C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592" y="1479149"/>
            <a:ext cx="5129408" cy="5129408"/>
          </a:xfrm>
          <a:prstGeom prst="rect">
            <a:avLst/>
          </a:prstGeom>
        </p:spPr>
      </p:pic>
    </p:spTree>
    <p:extLst>
      <p:ext uri="{BB962C8B-B14F-4D97-AF65-F5344CB8AC3E}">
        <p14:creationId xmlns:p14="http://schemas.microsoft.com/office/powerpoint/2010/main" val="42092207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804F8CB3-FBBD-1E07-EEB1-48A34915B0EC}"/>
              </a:ext>
            </a:extLst>
          </p:cNvPr>
          <p:cNvSpPr>
            <a:spLocks noGrp="1"/>
          </p:cNvSpPr>
          <p:nvPr>
            <p:ph idx="1"/>
          </p:nvPr>
        </p:nvSpPr>
        <p:spPr>
          <a:xfrm>
            <a:off x="452176" y="1524173"/>
            <a:ext cx="11224009" cy="5238368"/>
          </a:xfrm>
        </p:spPr>
        <p:txBody>
          <a:bodyPr/>
          <a:lstStyle/>
          <a:p>
            <a:pPr marL="0" indent="0">
              <a:buNone/>
            </a:pPr>
            <a:r>
              <a:rPr lang="pt-BR" sz="2400" b="1" kern="100" dirty="0">
                <a:effectLst/>
                <a:ea typeface="Aptos" panose="020B0004020202020204" pitchFamily="34" charset="0"/>
                <a:cs typeface="Times New Roman" panose="02020603050405020304" pitchFamily="18" charset="0"/>
              </a:rPr>
              <a:t>PRESSUPOSTO DE ATUAÇÃO</a:t>
            </a:r>
          </a:p>
          <a:p>
            <a:pPr algn="jus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Movimentação de Recursos: </a:t>
            </a:r>
            <a:r>
              <a:rPr lang="pt-BR" sz="2400" kern="100" dirty="0">
                <a:effectLst/>
                <a:ea typeface="Aptos" panose="020B0004020202020204" pitchFamily="34" charset="0"/>
                <a:cs typeface="Times New Roman" panose="02020603050405020304" pitchFamily="18" charset="0"/>
              </a:rPr>
              <a:t>A movimentação dos recursos, no período de transição, segue as mesmas regras que são observadas ao longo do exercício financeiro, ou seja, movimentação exclusiva por meio eletrônico, mediante crédito em conta corrente da titularidade de servidor, de fornecedor e de prestador de serviços, devidamente identificados</a:t>
            </a:r>
            <a:r>
              <a:rPr lang="pt-BR" sz="2400" kern="100" dirty="0">
                <a:ea typeface="Aptos" panose="020B0004020202020204" pitchFamily="34" charset="0"/>
                <a:cs typeface="Times New Roman" panose="02020603050405020304" pitchFamily="18" charset="0"/>
              </a:rPr>
              <a:t>;</a:t>
            </a:r>
          </a:p>
          <a:p>
            <a:pPr algn="just">
              <a:buFont typeface="Wingdings" panose="05000000000000000000" pitchFamily="2" charset="2"/>
              <a:buChar char="ü"/>
            </a:pPr>
            <a:endParaRPr lang="pt-BR" sz="2400" kern="100" dirty="0">
              <a:ea typeface="Aptos" panose="020B0004020202020204" pitchFamily="34" charset="0"/>
              <a:cs typeface="Times New Roman" panose="02020603050405020304" pitchFamily="18" charset="0"/>
            </a:endParaRPr>
          </a:p>
          <a:p>
            <a:pPr algn="jus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Documentação comprobatória da aplicação dos recursos: </a:t>
            </a:r>
            <a:r>
              <a:rPr lang="pt-BR" sz="2400" kern="100" dirty="0">
                <a:effectLst/>
                <a:ea typeface="Aptos" panose="020B0004020202020204" pitchFamily="34" charset="0"/>
                <a:cs typeface="Times New Roman" panose="02020603050405020304" pitchFamily="18" charset="0"/>
              </a:rPr>
              <a:t>A documentação comprobatória dos recursos públicos municipais aplicados não poderá, em nenhuma hipótese, ser retirada das dependências da administração municipal (art. 20, IN TCE/PI n.º 001/2012).</a:t>
            </a:r>
            <a:endParaRPr lang="pt-BR" dirty="0"/>
          </a:p>
        </p:txBody>
      </p:sp>
      <p:sp>
        <p:nvSpPr>
          <p:cNvPr id="3" name="Título 2">
            <a:extLst>
              <a:ext uri="{FF2B5EF4-FFF2-40B4-BE49-F238E27FC236}">
                <a16:creationId xmlns:a16="http://schemas.microsoft.com/office/drawing/2014/main" xmlns="" id="{4BB5CFD4-9B74-A67D-B43E-4467B151710E}"/>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EQUIPE DE TRANSIÇÃO</a:t>
            </a:r>
            <a:endParaRPr lang="pt-BR" dirty="0"/>
          </a:p>
        </p:txBody>
      </p:sp>
    </p:spTree>
    <p:extLst>
      <p:ext uri="{BB962C8B-B14F-4D97-AF65-F5344CB8AC3E}">
        <p14:creationId xmlns:p14="http://schemas.microsoft.com/office/powerpoint/2010/main" val="34853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3D1C8867-FE2D-3C45-D7AF-9E2C2F5FDDAF}"/>
              </a:ext>
            </a:extLst>
          </p:cNvPr>
          <p:cNvSpPr>
            <a:spLocks noGrp="1"/>
          </p:cNvSpPr>
          <p:nvPr>
            <p:ph idx="1"/>
          </p:nvPr>
        </p:nvSpPr>
        <p:spPr>
          <a:xfrm>
            <a:off x="261257" y="1483981"/>
            <a:ext cx="10841334" cy="4896722"/>
          </a:xfrm>
        </p:spPr>
        <p:txBody>
          <a:bodyPr/>
          <a:lstStyle/>
          <a:p>
            <a:pPr marL="457200" lvl="1" indent="0" algn="just">
              <a:lnSpc>
                <a:spcPct val="100000"/>
              </a:lnSpc>
              <a:spcBef>
                <a:spcPts val="0"/>
              </a:spcBef>
              <a:spcAft>
                <a:spcPts val="0"/>
              </a:spcAft>
              <a:buNone/>
            </a:pPr>
            <a:endParaRPr lang="pt-BR" sz="1600" b="1" kern="100" dirty="0">
              <a:solidFill>
                <a:srgbClr val="0F476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endParaRPr>
          </a:p>
          <a:p>
            <a:pPr marL="457200" lvl="1" indent="0" algn="just">
              <a:lnSpc>
                <a:spcPct val="100000"/>
              </a:lnSpc>
              <a:spcBef>
                <a:spcPts val="0"/>
              </a:spcBef>
              <a:spcAft>
                <a:spcPts val="0"/>
              </a:spcAft>
              <a:buNone/>
            </a:pPr>
            <a:r>
              <a:rPr lang="pt-BR" b="1" kern="100" dirty="0">
                <a:effectLst/>
                <a:ea typeface="Aptos" panose="020B0004020202020204" pitchFamily="34" charset="0"/>
                <a:cs typeface="Times New Roman" panose="02020603050405020304" pitchFamily="18" charset="0"/>
              </a:rPr>
              <a:t>PRESSUPOSTO DE ATUAÇÃO</a:t>
            </a:r>
          </a:p>
          <a:p>
            <a:pPr marL="612775" lvl="1" indent="-342900" algn="just">
              <a:lnSpc>
                <a:spcPct val="100000"/>
              </a:lnSpc>
              <a:spcBef>
                <a:spcPts val="0"/>
              </a:spcBef>
              <a:spcAft>
                <a:spcPts val="0"/>
              </a:spcAft>
              <a:buFont typeface="Wingdings" panose="05000000000000000000" pitchFamily="2" charset="2"/>
              <a:buChar char="ü"/>
            </a:pPr>
            <a:r>
              <a:rPr lang="pt-BR"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Prestação de contas dos recursos federais e estaduais: </a:t>
            </a:r>
            <a:r>
              <a:rPr lang="pt-BR" sz="2400" kern="100" dirty="0">
                <a:effectLst/>
                <a:ea typeface="Aptos" panose="020B0004020202020204" pitchFamily="34" charset="0"/>
                <a:cs typeface="Times New Roman" panose="02020603050405020304" pitchFamily="18" charset="0"/>
              </a:rPr>
              <a:t>Compete a equipe de transição acompanhar a prestação de contas dos recursos federais e estaduais recebidos em virtude de convênio e outros instrumentos congêneres, com o objetivo de identificar falhas na transferência de informações que podem levar à perda de recursos ou à necessidade de devolução de verbas.</a:t>
            </a:r>
          </a:p>
          <a:p>
            <a:pPr marL="612775" lvl="1" indent="-342900" algn="just">
              <a:lnSpc>
                <a:spcPct val="100000"/>
              </a:lnSpc>
              <a:spcBef>
                <a:spcPts val="0"/>
              </a:spcBef>
              <a:spcAft>
                <a:spcPts val="0"/>
              </a:spcAft>
              <a:buFont typeface="Wingdings" panose="05000000000000000000" pitchFamily="2" charset="2"/>
              <a:buChar char="ü"/>
            </a:pPr>
            <a:endParaRPr lang="pt-BR" sz="2400" kern="100" dirty="0">
              <a:effectLst/>
              <a:ea typeface="Aptos" panose="020B0004020202020204" pitchFamily="34"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Transferência de tecnologias e sistemas: </a:t>
            </a:r>
            <a:r>
              <a:rPr lang="pt-BR" sz="2400" kern="100" dirty="0">
                <a:effectLst/>
                <a:ea typeface="Aptos" panose="020B0004020202020204" pitchFamily="34" charset="0"/>
                <a:cs typeface="Times New Roman" panose="02020603050405020304" pitchFamily="18" charset="0"/>
              </a:rPr>
              <a:t>A falta de transferência adequada de acessos, senhas e conhecimentos sobre os sistemas de tecnologia da informação pode causar descontinuidade na gestão administrativa, aumentar os custos operacionais, comprometer a eficiência dos serviços públicos e gerar perda de dados e informações públicas relevantes.</a:t>
            </a:r>
          </a:p>
          <a:p>
            <a:pPr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a:t>
            </a:r>
          </a:p>
          <a:p>
            <a:endParaRPr lang="pt-BR" dirty="0"/>
          </a:p>
        </p:txBody>
      </p:sp>
      <p:sp>
        <p:nvSpPr>
          <p:cNvPr id="3" name="Título 2">
            <a:extLst>
              <a:ext uri="{FF2B5EF4-FFF2-40B4-BE49-F238E27FC236}">
                <a16:creationId xmlns:a16="http://schemas.microsoft.com/office/drawing/2014/main" xmlns="" id="{901B35C6-087F-825B-A4C4-992A1AA95A6D}"/>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EQUIPE DE TRANSIÇÃO</a:t>
            </a:r>
            <a:endParaRPr lang="pt-BR" dirty="0"/>
          </a:p>
        </p:txBody>
      </p:sp>
    </p:spTree>
    <p:extLst>
      <p:ext uri="{BB962C8B-B14F-4D97-AF65-F5344CB8AC3E}">
        <p14:creationId xmlns:p14="http://schemas.microsoft.com/office/powerpoint/2010/main" val="39005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additive="base">
                                        <p:cTn id="1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3D1C8867-FE2D-3C45-D7AF-9E2C2F5FDDAF}"/>
              </a:ext>
            </a:extLst>
          </p:cNvPr>
          <p:cNvSpPr>
            <a:spLocks noGrp="1"/>
          </p:cNvSpPr>
          <p:nvPr>
            <p:ph idx="1"/>
          </p:nvPr>
        </p:nvSpPr>
        <p:spPr>
          <a:xfrm>
            <a:off x="166255" y="1483981"/>
            <a:ext cx="11617036" cy="4896722"/>
          </a:xfrm>
        </p:spPr>
        <p:txBody>
          <a:bodyPr/>
          <a:lstStyle/>
          <a:p>
            <a:pPr indent="0" algn="just">
              <a:lnSpc>
                <a:spcPct val="100000"/>
              </a:lnSpc>
              <a:spcBef>
                <a:spcPts val="0"/>
              </a:spcBef>
              <a:spcAft>
                <a:spcPts val="0"/>
              </a:spcAft>
              <a:buNone/>
            </a:pPr>
            <a:r>
              <a:rPr lang="pt-BR" sz="2400" b="1" kern="100" dirty="0">
                <a:effectLst/>
                <a:ea typeface="Aptos" panose="020B0004020202020204" pitchFamily="34" charset="0"/>
                <a:cs typeface="Times New Roman" panose="02020603050405020304" pitchFamily="18" charset="0"/>
              </a:rPr>
              <a:t>PRESSUPOSTO DE ATUAÇÃO</a:t>
            </a:r>
          </a:p>
          <a:p>
            <a:pPr indent="0" algn="just">
              <a:lnSpc>
                <a:spcPct val="100000"/>
              </a:lnSpc>
              <a:spcBef>
                <a:spcPts val="0"/>
              </a:spcBef>
              <a:spcAft>
                <a:spcPts val="0"/>
              </a:spcAft>
              <a:buNone/>
            </a:pPr>
            <a:endParaRPr lang="pt-BR" sz="2400" b="1" kern="100" dirty="0">
              <a:solidFill>
                <a:srgbClr val="0F4761"/>
              </a:solidFill>
              <a:uFill>
                <a:solidFill>
                  <a:srgbClr val="2D3938"/>
                </a:solidFill>
              </a:uFill>
              <a:ea typeface="Times New Roman" panose="02020603050405020304" pitchFamily="18"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de pessoas: </a:t>
            </a:r>
            <a:r>
              <a:rPr lang="pt-BR" sz="2400" kern="100" dirty="0">
                <a:effectLst/>
                <a:ea typeface="Aptos" panose="020B0004020202020204" pitchFamily="34" charset="0"/>
                <a:cs typeface="Times New Roman" panose="02020603050405020304" pitchFamily="18" charset="0"/>
              </a:rPr>
              <a:t>Devem ser fornecidas à equipe, desde logo, as informações precisas quanto ao quadro de servidores, incluindo contratados, terceirizados e estagiários, a fim de serem evitados problemas na gestão de pessoal, como atrasos salariais e impossibilidade de planejamento da alocação dos recursos humanos.</a:t>
            </a:r>
          </a:p>
          <a:p>
            <a:pPr marL="571500" indent="-342900" algn="just">
              <a:lnSpc>
                <a:spcPct val="100000"/>
              </a:lnSpc>
              <a:spcBef>
                <a:spcPts val="0"/>
              </a:spcBef>
              <a:spcAft>
                <a:spcPts val="0"/>
              </a:spcAf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da transparência: </a:t>
            </a:r>
            <a:r>
              <a:rPr lang="pt-BR" sz="2400" kern="100" dirty="0">
                <a:effectLst/>
                <a:ea typeface="Aptos" panose="020B0004020202020204" pitchFamily="34" charset="0"/>
                <a:cs typeface="Times New Roman" panose="02020603050405020304" pitchFamily="18" charset="0"/>
              </a:rPr>
              <a:t>A equipe também deve buscar garantir a continuidade da divulgação, na rede mundial de computadores, dos atos administrativos da organização, a fim de serem evitadas desconfianças e falta de credibilidade junto à população.</a:t>
            </a:r>
          </a:p>
          <a:p>
            <a:pPr marL="571500" indent="-342900" algn="just">
              <a:lnSpc>
                <a:spcPct val="100000"/>
              </a:lnSpc>
              <a:spcBef>
                <a:spcPts val="0"/>
              </a:spcBef>
              <a:spcAft>
                <a:spcPts val="0"/>
              </a:spcAft>
              <a:buFont typeface="Wingdings" panose="05000000000000000000" pitchFamily="2" charset="2"/>
              <a:buChar char="ü"/>
            </a:pPr>
            <a:r>
              <a:rPr lang="pt-BR" sz="24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patrimonial: </a:t>
            </a:r>
            <a:r>
              <a:rPr lang="pt-BR" sz="2400" kern="100" dirty="0">
                <a:effectLst/>
                <a:ea typeface="Aptos" panose="020B0004020202020204" pitchFamily="34" charset="0"/>
                <a:cs typeface="Times New Roman" panose="02020603050405020304" pitchFamily="18" charset="0"/>
              </a:rPr>
              <a:t>A equipe deve solicitar aos controles internos que providenciem a realização	do inventário dos bens patrimoniais do município, inclusive como forma de resguardar a futura gestão no caso de desvios ou outras falhas em relação aos bens.</a:t>
            </a:r>
          </a:p>
          <a:p>
            <a:pPr marL="571500" indent="-342900" algn="just">
              <a:lnSpc>
                <a:spcPct val="100000"/>
              </a:lnSpc>
              <a:spcBef>
                <a:spcPts val="0"/>
              </a:spcBef>
              <a:spcAft>
                <a:spcPts val="0"/>
              </a:spcAft>
              <a:buFont typeface="Wingdings" panose="05000000000000000000" pitchFamily="2" charset="2"/>
              <a:buChar char="ü"/>
            </a:pPr>
            <a:endParaRPr lang="pt-BR" sz="2400" kern="100" dirty="0">
              <a:effectLst/>
              <a:ea typeface="Aptos" panose="020B0004020202020204" pitchFamily="34" charset="0"/>
              <a:cs typeface="Times New Roman" panose="02020603050405020304" pitchFamily="18" charset="0"/>
            </a:endParaRPr>
          </a:p>
          <a:p>
            <a:pPr algn="just">
              <a:lnSpc>
                <a:spcPct val="107000"/>
              </a:lnSpc>
              <a:spcAft>
                <a:spcPts val="800"/>
              </a:spcAft>
            </a:pPr>
            <a:r>
              <a:rPr lang="pt-BR" sz="2400" dirty="0">
                <a:effectLst/>
              </a:rPr>
              <a:t/>
            </a:r>
            <a:br>
              <a:rPr lang="pt-BR" sz="2400" dirty="0">
                <a:effectLst/>
              </a:rPr>
            </a:br>
            <a:r>
              <a:rPr lang="pt-BR" sz="11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pt-BR" dirty="0"/>
          </a:p>
        </p:txBody>
      </p:sp>
      <p:sp>
        <p:nvSpPr>
          <p:cNvPr id="3" name="Título 2">
            <a:extLst>
              <a:ext uri="{FF2B5EF4-FFF2-40B4-BE49-F238E27FC236}">
                <a16:creationId xmlns:a16="http://schemas.microsoft.com/office/drawing/2014/main" xmlns="" id="{901B35C6-087F-825B-A4C4-992A1AA95A6D}"/>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EQUIPE DE TRANSIÇÃO</a:t>
            </a:r>
            <a:endParaRPr lang="pt-BR" dirty="0"/>
          </a:p>
        </p:txBody>
      </p:sp>
    </p:spTree>
    <p:extLst>
      <p:ext uri="{BB962C8B-B14F-4D97-AF65-F5344CB8AC3E}">
        <p14:creationId xmlns:p14="http://schemas.microsoft.com/office/powerpoint/2010/main" val="1305362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DC26A02B-69A5-E9B9-13E2-D10A323CDB8D}"/>
              </a:ext>
            </a:extLst>
          </p:cNvPr>
          <p:cNvSpPr>
            <a:spLocks noGrp="1"/>
          </p:cNvSpPr>
          <p:nvPr>
            <p:ph idx="1"/>
          </p:nvPr>
        </p:nvSpPr>
        <p:spPr/>
        <p:txBody>
          <a:bodyPr/>
          <a:lstStyle/>
          <a:p>
            <a:r>
              <a:rPr lang="pt-BR" dirty="0"/>
              <a:t>GESTÃO PATRIMONIAL</a:t>
            </a:r>
          </a:p>
          <a:p>
            <a:pPr marL="0" indent="0">
              <a:buNone/>
            </a:pPr>
            <a:endParaRPr lang="pt-BR" dirty="0"/>
          </a:p>
        </p:txBody>
      </p:sp>
      <p:pic>
        <p:nvPicPr>
          <p:cNvPr id="4" name="Imagem 3">
            <a:extLst>
              <a:ext uri="{FF2B5EF4-FFF2-40B4-BE49-F238E27FC236}">
                <a16:creationId xmlns:a16="http://schemas.microsoft.com/office/drawing/2014/main" xmlns="" id="{A5252090-0191-13A1-3DA8-0C217D71BEB0}"/>
              </a:ext>
            </a:extLst>
          </p:cNvPr>
          <p:cNvPicPr>
            <a:picLocks noChangeAspect="1"/>
          </p:cNvPicPr>
          <p:nvPr/>
        </p:nvPicPr>
        <p:blipFill>
          <a:blip r:embed="rId3"/>
          <a:stretch>
            <a:fillRect/>
          </a:stretch>
        </p:blipFill>
        <p:spPr>
          <a:xfrm>
            <a:off x="338202" y="1415148"/>
            <a:ext cx="11015597" cy="5177908"/>
          </a:xfrm>
          <a:prstGeom prst="rect">
            <a:avLst/>
          </a:prstGeom>
        </p:spPr>
      </p:pic>
      <p:sp>
        <p:nvSpPr>
          <p:cNvPr id="3" name="Título 2">
            <a:extLst>
              <a:ext uri="{FF2B5EF4-FFF2-40B4-BE49-F238E27FC236}">
                <a16:creationId xmlns:a16="http://schemas.microsoft.com/office/drawing/2014/main" xmlns="" id="{60AF2A5D-A5A8-1F64-4223-4268AB96A6E5}"/>
              </a:ext>
            </a:extLst>
          </p:cNvPr>
          <p:cNvSpPr>
            <a:spLocks noGrp="1"/>
          </p:cNvSpPr>
          <p:nvPr>
            <p:ph type="ctrTitle"/>
          </p:nvPr>
        </p:nvSpPr>
        <p:spPr>
          <a:xfrm>
            <a:off x="838200" y="249443"/>
            <a:ext cx="9829800" cy="1087867"/>
          </a:xfrm>
        </p:spPr>
        <p:txBody>
          <a:bodyPr/>
          <a:lstStyle/>
          <a:p>
            <a:pPr algn="ctr"/>
            <a:r>
              <a:rPr lang="pt-BR" dirty="0">
                <a:solidFill>
                  <a:schemeClr val="bg1"/>
                </a:solidFill>
                <a:latin typeface="Palatino Linotype" pitchFamily="18" charset="0"/>
              </a:rPr>
              <a:t>GESTÃO PATRIMONIAL DURANTE A TRANSIÇÃO</a:t>
            </a:r>
            <a:endParaRPr lang="pt-BR" dirty="0"/>
          </a:p>
        </p:txBody>
      </p:sp>
    </p:spTree>
    <p:extLst>
      <p:ext uri="{BB962C8B-B14F-4D97-AF65-F5344CB8AC3E}">
        <p14:creationId xmlns:p14="http://schemas.microsoft.com/office/powerpoint/2010/main" val="1058902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4AAF5C84-9EED-57CF-1B2B-0935E474F010}"/>
              </a:ext>
            </a:extLst>
          </p:cNvPr>
          <p:cNvSpPr>
            <a:spLocks noGrp="1"/>
          </p:cNvSpPr>
          <p:nvPr>
            <p:ph idx="1"/>
          </p:nvPr>
        </p:nvSpPr>
        <p:spPr>
          <a:xfrm>
            <a:off x="381837" y="1825625"/>
            <a:ext cx="11217263" cy="4936916"/>
          </a:xfrm>
        </p:spPr>
        <p:txBody>
          <a:bodyPr/>
          <a:lstStyle/>
          <a:p>
            <a:pPr marL="0" lvl="0" indent="0" algn="just">
              <a:lnSpc>
                <a:spcPct val="100000"/>
              </a:lnSpc>
              <a:spcBef>
                <a:spcPts val="0"/>
              </a:spcBef>
              <a:spcAft>
                <a:spcPts val="0"/>
              </a:spcAft>
              <a:buNone/>
            </a:pPr>
            <a:r>
              <a:rPr lang="pt-BR" b="1" kern="100" dirty="0">
                <a:solidFill>
                  <a:srgbClr val="0F4761"/>
                </a:solidFill>
                <a:ea typeface="Times New Roman" panose="02020603050405020304" pitchFamily="18" charset="0"/>
                <a:cs typeface="Times New Roman" panose="02020603050405020304" pitchFamily="18" charset="0"/>
              </a:rPr>
              <a:t>RESPONSABILIDADES: </a:t>
            </a:r>
            <a:r>
              <a:rPr lang="pt-BR" kern="100" dirty="0">
                <a:effectLst/>
                <a:ea typeface="Aptos" panose="020B0004020202020204" pitchFamily="34" charset="0"/>
                <a:cs typeface="Times New Roman" panose="02020603050405020304" pitchFamily="18" charset="0"/>
              </a:rPr>
              <a:t>O agente que der causa ao descumprimento do disposto na Instrução Normativa que regula o processo de transição será responsabilizado administrativa, civil ou criminalmente, nos termos da legislação aplicável (art. 22 da IN TCE-PI nº 001/2012). Ou seja, as condutas lesivas ao interesse público durante o processo de transição podem configurar, em tese, crime, improbidade administrativa, bem como um ilícito civil, os quais podem ter repercussões, inclusive, nos direitos políticos do agente responsável.</a:t>
            </a:r>
          </a:p>
          <a:p>
            <a:pPr marL="0" indent="0" algn="just">
              <a:lnSpc>
                <a:spcPct val="100000"/>
              </a:lnSpc>
              <a:spcBef>
                <a:spcPts val="0"/>
              </a:spcBef>
              <a:spcAft>
                <a:spcPts val="0"/>
              </a:spcAft>
              <a:buNone/>
            </a:pPr>
            <a:endParaRPr lang="pt-BR" sz="2200" kern="100" dirty="0">
              <a:effectLst/>
              <a:ea typeface="Aptos" panose="020B0004020202020204" pitchFamily="34" charset="0"/>
              <a:cs typeface="Times New Roman" panose="02020603050405020304" pitchFamily="18" charset="0"/>
            </a:endParaRPr>
          </a:p>
          <a:p>
            <a:pPr marL="0" indent="0">
              <a:lnSpc>
                <a:spcPct val="107000"/>
              </a:lnSpc>
              <a:spcAft>
                <a:spcPts val="800"/>
              </a:spcAft>
              <a:buNone/>
            </a:pPr>
            <a:endParaRPr lang="pt-BR" sz="2000" kern="100" dirty="0">
              <a:effectLst/>
              <a:ea typeface="Aptos" panose="020B0004020202020204" pitchFamily="34" charset="0"/>
              <a:cs typeface="Times New Roman" panose="02020603050405020304" pitchFamily="18" charset="0"/>
            </a:endParaRPr>
          </a:p>
          <a:p>
            <a:endParaRPr lang="pt-BR" dirty="0"/>
          </a:p>
        </p:txBody>
      </p:sp>
      <p:sp>
        <p:nvSpPr>
          <p:cNvPr id="3" name="Título 2">
            <a:extLst>
              <a:ext uri="{FF2B5EF4-FFF2-40B4-BE49-F238E27FC236}">
                <a16:creationId xmlns:a16="http://schemas.microsoft.com/office/drawing/2014/main" xmlns="" id="{9D693AB4-82F7-A2DE-E291-33AC49AF2EA1}"/>
              </a:ext>
            </a:extLst>
          </p:cNvPr>
          <p:cNvSpPr>
            <a:spLocks noGrp="1"/>
          </p:cNvSpPr>
          <p:nvPr>
            <p:ph type="ctrTitle"/>
          </p:nvPr>
        </p:nvSpPr>
        <p:spPr/>
        <p:txBody>
          <a:bodyPr/>
          <a:lstStyle/>
          <a:p>
            <a:r>
              <a:rPr lang="pt-BR" dirty="0">
                <a:solidFill>
                  <a:schemeClr val="bg1"/>
                </a:solidFill>
                <a:latin typeface="Palatino Linotype" pitchFamily="18" charset="0"/>
              </a:rPr>
              <a:t>RESPONSABILIDADES DA EQUIPE </a:t>
            </a:r>
            <a:endParaRPr lang="pt-BR" dirty="0"/>
          </a:p>
        </p:txBody>
      </p:sp>
    </p:spTree>
    <p:extLst>
      <p:ext uri="{BB962C8B-B14F-4D97-AF65-F5344CB8AC3E}">
        <p14:creationId xmlns:p14="http://schemas.microsoft.com/office/powerpoint/2010/main" val="135758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8154B423-E528-9D6B-2104-DC71AF76E475}"/>
              </a:ext>
            </a:extLst>
          </p:cNvPr>
          <p:cNvSpPr>
            <a:spLocks noGrp="1"/>
          </p:cNvSpPr>
          <p:nvPr>
            <p:ph idx="1"/>
          </p:nvPr>
        </p:nvSpPr>
        <p:spPr>
          <a:xfrm>
            <a:off x="80387" y="1457010"/>
            <a:ext cx="11255668" cy="5285433"/>
          </a:xfrm>
        </p:spPr>
        <p:txBody>
          <a:bodyPr/>
          <a:lstStyle/>
          <a:p>
            <a:pPr marL="0" indent="0" algn="just">
              <a:lnSpc>
                <a:spcPct val="100000"/>
              </a:lnSpc>
              <a:spcBef>
                <a:spcPts val="0"/>
              </a:spcBef>
              <a:spcAft>
                <a:spcPts val="0"/>
              </a:spcAft>
              <a:buNone/>
            </a:pPr>
            <a:r>
              <a:rPr lang="pt-BR" sz="2400" b="1" kern="100" dirty="0">
                <a:solidFill>
                  <a:srgbClr val="0F4761"/>
                </a:solidFill>
                <a:ea typeface="Times New Roman" panose="02020603050405020304" pitchFamily="18" charset="0"/>
                <a:cs typeface="Times New Roman" panose="02020603050405020304" pitchFamily="18" charset="0"/>
              </a:rPr>
              <a:t>PARTICULARIDADES DAS PRESTAÇÕES DE CONTAS</a:t>
            </a:r>
            <a:endParaRPr lang="pt-BR" sz="2400" b="1" kern="100" dirty="0">
              <a:solidFill>
                <a:srgbClr val="0F4761"/>
              </a:solidFill>
              <a:effectLst/>
              <a:ea typeface="Times New Roman" panose="02020603050405020304" pitchFamily="18" charset="0"/>
              <a:cs typeface="Times New Roman" panose="02020603050405020304" pitchFamily="18" charset="0"/>
            </a:endParaRPr>
          </a:p>
          <a:p>
            <a:pPr marL="0" lvl="0" indent="0" algn="just">
              <a:lnSpc>
                <a:spcPct val="100000"/>
              </a:lnSpc>
              <a:spcBef>
                <a:spcPts val="0"/>
              </a:spcBef>
              <a:spcAft>
                <a:spcPts val="0"/>
              </a:spcAft>
              <a:buNone/>
            </a:pPr>
            <a:endParaRPr lang="pt-BR" sz="22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200" kern="100" dirty="0">
                <a:effectLst/>
                <a:ea typeface="Aptos" panose="020B0004020202020204" pitchFamily="34" charset="0"/>
                <a:cs typeface="Times New Roman" panose="02020603050405020304" pitchFamily="18" charset="0"/>
              </a:rPr>
              <a:t>O </a:t>
            </a:r>
            <a:r>
              <a:rPr lang="pt-BR" sz="2200" b="1" kern="100" dirty="0">
                <a:effectLst/>
                <a:ea typeface="Aptos" panose="020B0004020202020204" pitchFamily="34" charset="0"/>
                <a:cs typeface="Times New Roman" panose="02020603050405020304" pitchFamily="18" charset="0"/>
              </a:rPr>
              <a:t>dirigente máximo</a:t>
            </a:r>
            <a:r>
              <a:rPr lang="pt-BR" sz="2200" kern="100" dirty="0">
                <a:effectLst/>
                <a:ea typeface="Aptos" panose="020B0004020202020204" pitchFamily="34" charset="0"/>
                <a:cs typeface="Times New Roman" panose="02020603050405020304" pitchFamily="18" charset="0"/>
              </a:rPr>
              <a:t> da unidade administrativa, por exemplo, o prefeito municipal, que estiver exercendo o cargo</a:t>
            </a:r>
            <a:r>
              <a:rPr lang="pt-BR" sz="2200" b="1" kern="100" dirty="0">
                <a:effectLst/>
                <a:ea typeface="Aptos" panose="020B0004020202020204" pitchFamily="34" charset="0"/>
                <a:cs typeface="Times New Roman" panose="02020603050405020304" pitchFamily="18" charset="0"/>
              </a:rPr>
              <a:t> na data da ocorrência do fato que gera a obrigação</a:t>
            </a:r>
            <a:r>
              <a:rPr lang="pt-BR" sz="2200" kern="100" dirty="0">
                <a:effectLst/>
                <a:ea typeface="Aptos" panose="020B0004020202020204" pitchFamily="34" charset="0"/>
                <a:cs typeface="Times New Roman" panose="02020603050405020304" pitchFamily="18" charset="0"/>
              </a:rPr>
              <a:t> de apresentar algum item da prestação de contas </a:t>
            </a:r>
            <a:r>
              <a:rPr lang="pt-BR" sz="2200" b="1" kern="100" dirty="0">
                <a:effectLst/>
                <a:ea typeface="Aptos" panose="020B0004020202020204" pitchFamily="34" charset="0"/>
                <a:cs typeface="Times New Roman" panose="02020603050405020304" pitchFamily="18" charset="0"/>
              </a:rPr>
              <a:t>será o responsável pelo seu cumprimento perante o Tribunal</a:t>
            </a:r>
            <a:r>
              <a:rPr lang="pt-BR" sz="2200" kern="100" dirty="0">
                <a:effectLst/>
                <a:ea typeface="Aptos" panose="020B0004020202020204" pitchFamily="34" charset="0"/>
                <a:cs typeface="Times New Roman" panose="02020603050405020304" pitchFamily="18" charset="0"/>
              </a:rPr>
              <a:t> (</a:t>
            </a:r>
            <a:r>
              <a:rPr lang="pt-BR" sz="2200" i="1" kern="100" dirty="0">
                <a:effectLst/>
                <a:ea typeface="Aptos" panose="020B0004020202020204" pitchFamily="34" charset="0"/>
                <a:cs typeface="Times New Roman" panose="02020603050405020304" pitchFamily="18" charset="0"/>
              </a:rPr>
              <a:t>art. 10, caput, da IN TCE-PI nº 005/2023</a:t>
            </a:r>
            <a:r>
              <a:rPr lang="pt-BR" sz="2200" kern="100" dirty="0">
                <a:effectLst/>
                <a:ea typeface="Aptos" panose="020B0004020202020204" pitchFamily="34" charset="0"/>
                <a:cs typeface="Times New Roman" panose="02020603050405020304" pitchFamily="18" charset="0"/>
              </a:rPr>
              <a:t>).</a:t>
            </a:r>
          </a:p>
          <a:p>
            <a:pPr indent="0" algn="just">
              <a:lnSpc>
                <a:spcPct val="100000"/>
              </a:lnSpc>
              <a:spcBef>
                <a:spcPts val="0"/>
              </a:spcBef>
              <a:spcAft>
                <a:spcPts val="0"/>
              </a:spcAft>
              <a:buNone/>
            </a:pPr>
            <a:endParaRPr lang="pt-BR" sz="2200" kern="100" dirty="0">
              <a:effectLst/>
              <a:ea typeface="Aptos" panose="020B0004020202020204" pitchFamily="34"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200" kern="100" dirty="0">
                <a:effectLst/>
                <a:ea typeface="Aptos" panose="020B0004020202020204" pitchFamily="34" charset="0"/>
                <a:cs typeface="Times New Roman" panose="02020603050405020304" pitchFamily="18" charset="0"/>
              </a:rPr>
              <a:t>Isso porque a prestação de contas possui diversas referências e prazos para sua exigibilidade perante a Corte de Contas. Por exemplo, após encerrado último ano do mandato, o </a:t>
            </a:r>
            <a:r>
              <a:rPr lang="pt-BR" sz="2200" kern="100" dirty="0" err="1">
                <a:effectLst/>
                <a:ea typeface="Aptos" panose="020B0004020202020204" pitchFamily="34" charset="0"/>
                <a:cs typeface="Times New Roman" panose="02020603050405020304" pitchFamily="18" charset="0"/>
              </a:rPr>
              <a:t>ex-gestor</a:t>
            </a:r>
            <a:r>
              <a:rPr lang="pt-BR" sz="2200" kern="100" dirty="0">
                <a:effectLst/>
                <a:ea typeface="Aptos" panose="020B0004020202020204" pitchFamily="34" charset="0"/>
                <a:cs typeface="Times New Roman" panose="02020603050405020304" pitchFamily="18" charset="0"/>
              </a:rPr>
              <a:t> terá até 90 (noventa) dias, a contar do dia 31 de dezembro, para entregar o balanço geral. Ou seja, apesar de o prazo se encerrar em um período em que o novo gestor estará exercendo o mandato, a ocorrência de sua exigibilidade ocorreu no exercício anterior.</a:t>
            </a:r>
          </a:p>
          <a:p>
            <a:endParaRPr lang="pt-BR" dirty="0"/>
          </a:p>
        </p:txBody>
      </p:sp>
      <p:sp>
        <p:nvSpPr>
          <p:cNvPr id="3" name="Título 2">
            <a:extLst>
              <a:ext uri="{FF2B5EF4-FFF2-40B4-BE49-F238E27FC236}">
                <a16:creationId xmlns:a16="http://schemas.microsoft.com/office/drawing/2014/main" xmlns="" id="{66CA01C3-D4EC-9663-73DD-6BDAA2869520}"/>
              </a:ext>
            </a:extLst>
          </p:cNvPr>
          <p:cNvSpPr>
            <a:spLocks noGrp="1"/>
          </p:cNvSpPr>
          <p:nvPr>
            <p:ph type="ctrTitle"/>
          </p:nvPr>
        </p:nvSpPr>
        <p:spPr/>
        <p:txBody>
          <a:bodyPr/>
          <a:lstStyle/>
          <a:p>
            <a:pPr algn="ctr"/>
            <a:r>
              <a:rPr lang="pt-BR" sz="4000" kern="100" dirty="0">
                <a:solidFill>
                  <a:schemeClr val="bg1"/>
                </a:solidFill>
                <a:latin typeface="Palatino Linotype" pitchFamily="18" charset="0"/>
                <a:ea typeface="Times New Roman" panose="02020603050405020304" pitchFamily="18" charset="0"/>
                <a:cs typeface="Times New Roman" panose="02020603050405020304" pitchFamily="18" charset="0"/>
              </a:rPr>
              <a:t>PRESTAÇÃO DE CONTAS </a:t>
            </a:r>
            <a:r>
              <a:rPr lang="pt-BR" kern="100" dirty="0">
                <a:solidFill>
                  <a:schemeClr val="bg1"/>
                </a:solidFill>
                <a:latin typeface="Palatino Linotype" pitchFamily="18" charset="0"/>
                <a:ea typeface="Times New Roman" panose="02020603050405020304" pitchFamily="18" charset="0"/>
                <a:cs typeface="Times New Roman" panose="02020603050405020304" pitchFamily="18" charset="0"/>
              </a:rPr>
              <a:t>DURANTE A TRANSIÇÃO</a:t>
            </a:r>
            <a:endParaRPr lang="pt-BR" dirty="0"/>
          </a:p>
        </p:txBody>
      </p:sp>
    </p:spTree>
    <p:extLst>
      <p:ext uri="{BB962C8B-B14F-4D97-AF65-F5344CB8AC3E}">
        <p14:creationId xmlns:p14="http://schemas.microsoft.com/office/powerpoint/2010/main" val="2163628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DA70A50B-D498-FF2E-1AE4-F0682E4E35A1}"/>
              </a:ext>
            </a:extLst>
          </p:cNvPr>
          <p:cNvSpPr>
            <a:spLocks noGrp="1"/>
          </p:cNvSpPr>
          <p:nvPr>
            <p:ph type="ctrTitle"/>
          </p:nvPr>
        </p:nvSpPr>
        <p:spPr/>
        <p:txBody>
          <a:bodyPr/>
          <a:lstStyle/>
          <a:p>
            <a:pPr algn="ctr"/>
            <a:r>
              <a:rPr lang="pt-BR" dirty="0">
                <a:solidFill>
                  <a:schemeClr val="bg1"/>
                </a:solidFill>
              </a:rPr>
              <a:t>TRANSIÇÃO GOVERNAMENTAL</a:t>
            </a:r>
            <a:endParaRPr lang="pt-BR" dirty="0"/>
          </a:p>
        </p:txBody>
      </p:sp>
      <p:sp>
        <p:nvSpPr>
          <p:cNvPr id="4" name="Espaço Reservado para Conteúdo 3">
            <a:extLst>
              <a:ext uri="{FF2B5EF4-FFF2-40B4-BE49-F238E27FC236}">
                <a16:creationId xmlns:a16="http://schemas.microsoft.com/office/drawing/2014/main" xmlns="" id="{78A715A7-D4E0-737F-C79B-1B1F1A766E8E}"/>
              </a:ext>
            </a:extLst>
          </p:cNvPr>
          <p:cNvSpPr>
            <a:spLocks noGrp="1"/>
          </p:cNvSpPr>
          <p:nvPr>
            <p:ph idx="1"/>
          </p:nvPr>
        </p:nvSpPr>
        <p:spPr>
          <a:xfrm>
            <a:off x="0" y="1477108"/>
            <a:ext cx="6096000" cy="5380892"/>
          </a:xfrm>
          <a:prstGeom prst="rect">
            <a:avLst/>
          </a:prstGeom>
          <a:solidFill>
            <a:srgbClr val="35521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pt-BR" sz="2200" kern="100" dirty="0">
                <a:solidFill>
                  <a:schemeClr val="bg1"/>
                </a:solidFill>
                <a:latin typeface="Sarabun"/>
                <a:ea typeface="Aptos" panose="020B0004020202020204" pitchFamily="34" charset="0"/>
                <a:cs typeface="Times New Roman" panose="02020603050405020304" pitchFamily="18" charset="0"/>
              </a:rPr>
              <a:t>P</a:t>
            </a:r>
            <a:r>
              <a:rPr lang="pt-BR" sz="2200" kern="100" dirty="0">
                <a:solidFill>
                  <a:schemeClr val="bg1"/>
                </a:solidFill>
                <a:effectLst/>
                <a:latin typeface="Sarabun"/>
                <a:ea typeface="Aptos" panose="020B0004020202020204" pitchFamily="34" charset="0"/>
                <a:cs typeface="Times New Roman" panose="02020603050405020304" pitchFamily="18" charset="0"/>
              </a:rPr>
              <a:t>eríodo de transição: compreende o intervalo entre </a:t>
            </a:r>
            <a:r>
              <a:rPr lang="pt-BR" sz="2200" b="1" kern="100" dirty="0">
                <a:solidFill>
                  <a:schemeClr val="bg1"/>
                </a:solidFill>
                <a:effectLst/>
                <a:latin typeface="Sarabun"/>
                <a:ea typeface="Aptos" panose="020B0004020202020204" pitchFamily="34" charset="0"/>
                <a:cs typeface="Times New Roman" panose="02020603050405020304" pitchFamily="18" charset="0"/>
              </a:rPr>
              <a:t>o dia imediatamente seguinte ao da eleição</a:t>
            </a:r>
            <a:r>
              <a:rPr lang="pt-BR" sz="2200" kern="100" dirty="0">
                <a:solidFill>
                  <a:schemeClr val="bg1"/>
                </a:solidFill>
                <a:effectLst/>
                <a:latin typeface="Sarabun"/>
                <a:ea typeface="Aptos" panose="020B0004020202020204" pitchFamily="34" charset="0"/>
                <a:cs typeface="Times New Roman" panose="02020603050405020304" pitchFamily="18" charset="0"/>
              </a:rPr>
              <a:t> para Prefeito Municipal e </a:t>
            </a:r>
            <a:r>
              <a:rPr lang="pt-BR" sz="2200" b="1" kern="100" dirty="0">
                <a:solidFill>
                  <a:schemeClr val="bg1"/>
                </a:solidFill>
                <a:effectLst/>
                <a:latin typeface="Sarabun"/>
                <a:ea typeface="Aptos" panose="020B0004020202020204" pitchFamily="34" charset="0"/>
                <a:cs typeface="Times New Roman" panose="02020603050405020304" pitchFamily="18" charset="0"/>
              </a:rPr>
              <a:t>o dia 31 de março do exercício financeiro seguinte </a:t>
            </a:r>
            <a:r>
              <a:rPr lang="pt-BR" sz="2200" kern="100" dirty="0">
                <a:solidFill>
                  <a:schemeClr val="bg1"/>
                </a:solidFill>
                <a:effectLst/>
                <a:latin typeface="Sarabun"/>
                <a:ea typeface="Aptos" panose="020B0004020202020204" pitchFamily="34" charset="0"/>
                <a:cs typeface="Times New Roman" panose="02020603050405020304" pitchFamily="18" charset="0"/>
              </a:rPr>
              <a:t>(conforme art. 3º, II, da IN TCE/PI n.º 01 /2012).</a:t>
            </a:r>
            <a:endParaRPr lang="pt-BR" sz="2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7000"/>
              </a:lnSpc>
              <a:spcAft>
                <a:spcPts val="800"/>
              </a:spcAft>
              <a:buNone/>
            </a:pPr>
            <a:endParaRPr lang="pt-BR" sz="2200" kern="100" dirty="0">
              <a:solidFill>
                <a:schemeClr val="bg1"/>
              </a:solidFill>
              <a:effectLst/>
              <a:latin typeface="Sarabun"/>
              <a:ea typeface="Aptos" panose="020B0004020202020204" pitchFamily="34" charset="0"/>
              <a:cs typeface="Times New Roman" panose="02020603050405020304" pitchFamily="18" charset="0"/>
            </a:endParaRPr>
          </a:p>
          <a:p>
            <a:pPr algn="just">
              <a:lnSpc>
                <a:spcPct val="107000"/>
              </a:lnSpc>
              <a:spcAft>
                <a:spcPts val="800"/>
              </a:spcAft>
            </a:pPr>
            <a:r>
              <a:rPr lang="pt-BR" sz="2200" kern="100" dirty="0">
                <a:solidFill>
                  <a:schemeClr val="bg1"/>
                </a:solidFill>
                <a:latin typeface="Sarabun"/>
                <a:ea typeface="Aptos" panose="020B0004020202020204" pitchFamily="34" charset="0"/>
                <a:cs typeface="Times New Roman" panose="02020603050405020304" pitchFamily="18" charset="0"/>
              </a:rPr>
              <a:t>Final de mandato:</a:t>
            </a:r>
            <a:r>
              <a:rPr lang="pt-BR" sz="2200" kern="100" dirty="0">
                <a:solidFill>
                  <a:schemeClr val="bg1"/>
                </a:solidFill>
                <a:effectLst/>
                <a:latin typeface="Sarabun"/>
                <a:ea typeface="Aptos" panose="020B0004020202020204" pitchFamily="34" charset="0"/>
                <a:cs typeface="Times New Roman" panose="02020603050405020304" pitchFamily="18" charset="0"/>
              </a:rPr>
              <a:t> período entre o dia imediatamente seguinte à divulgação do resultado das eleições municipais pelo Tribunal Regional Eleitoral e o dia da posse dos eleitos.</a:t>
            </a:r>
            <a:endParaRPr lang="pt-BR" sz="2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pt-BR" dirty="0"/>
          </a:p>
        </p:txBody>
      </p:sp>
      <p:pic>
        <p:nvPicPr>
          <p:cNvPr id="7" name="Imagem 6" descr="Desenho de personagem de desenho animado&#10;&#10;Descrição gerada automaticamente com confiança média">
            <a:extLst>
              <a:ext uri="{FF2B5EF4-FFF2-40B4-BE49-F238E27FC236}">
                <a16:creationId xmlns:a16="http://schemas.microsoft.com/office/drawing/2014/main" xmlns="" id="{BCD739B4-3390-AF92-B571-B49CB3510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78071"/>
            <a:ext cx="5893050" cy="5379929"/>
          </a:xfrm>
          <a:prstGeom prst="rect">
            <a:avLst/>
          </a:prstGeom>
        </p:spPr>
      </p:pic>
    </p:spTree>
    <p:extLst>
      <p:ext uri="{BB962C8B-B14F-4D97-AF65-F5344CB8AC3E}">
        <p14:creationId xmlns:p14="http://schemas.microsoft.com/office/powerpoint/2010/main" val="34379049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E9F81781-B265-529B-F85B-F0DD2ED948C2}"/>
              </a:ext>
            </a:extLst>
          </p:cNvPr>
          <p:cNvSpPr>
            <a:spLocks noGrp="1"/>
          </p:cNvSpPr>
          <p:nvPr>
            <p:ph idx="1"/>
          </p:nvPr>
        </p:nvSpPr>
        <p:spPr>
          <a:xfrm>
            <a:off x="726141" y="1479176"/>
            <a:ext cx="10627659" cy="4697787"/>
          </a:xfrm>
        </p:spPr>
        <p:txBody>
          <a:bodyPr/>
          <a:lstStyle/>
          <a:p>
            <a:pPr marL="0" indent="0">
              <a:buNone/>
            </a:pPr>
            <a:r>
              <a:rPr lang="pt-BR" sz="2800" b="1" kern="100" dirty="0">
                <a:solidFill>
                  <a:srgbClr val="0F4761"/>
                </a:solidFill>
                <a:ea typeface="Times New Roman" panose="02020603050405020304" pitchFamily="18" charset="0"/>
                <a:cs typeface="Times New Roman" panose="02020603050405020304" pitchFamily="18" charset="0"/>
              </a:rPr>
              <a:t>PARTICULARIDADES DAS PRESTAÇÕES DE CONTAS</a:t>
            </a:r>
            <a:endParaRPr lang="pt-BR" sz="2800" b="1" kern="100" dirty="0">
              <a:solidFill>
                <a:srgbClr val="0F4761"/>
              </a:solidFill>
              <a:effectLst/>
              <a:ea typeface="Times New Roman" panose="02020603050405020304" pitchFamily="18" charset="0"/>
              <a:cs typeface="Times New Roman" panose="02020603050405020304" pitchFamily="18" charset="0"/>
            </a:endParaRPr>
          </a:p>
          <a:p>
            <a:pPr marL="0" indent="0">
              <a:buNone/>
            </a:pPr>
            <a:endParaRPr lang="pt-BR" dirty="0"/>
          </a:p>
        </p:txBody>
      </p:sp>
      <p:sp>
        <p:nvSpPr>
          <p:cNvPr id="3" name="Título 2">
            <a:extLst>
              <a:ext uri="{FF2B5EF4-FFF2-40B4-BE49-F238E27FC236}">
                <a16:creationId xmlns:a16="http://schemas.microsoft.com/office/drawing/2014/main" xmlns="" id="{02D3CC32-8AF7-DFD7-6A94-055D934B4F62}"/>
              </a:ext>
            </a:extLst>
          </p:cNvPr>
          <p:cNvSpPr>
            <a:spLocks noGrp="1"/>
          </p:cNvSpPr>
          <p:nvPr>
            <p:ph type="ctrTitle"/>
          </p:nvPr>
        </p:nvSpPr>
        <p:spPr/>
        <p:txBody>
          <a:bodyPr/>
          <a:lstStyle/>
          <a:p>
            <a:pPr algn="ctr"/>
            <a:r>
              <a:rPr lang="pt-BR" sz="4000" b="1" kern="100" dirty="0">
                <a:solidFill>
                  <a:srgbClr val="0F4761"/>
                </a:solidFill>
                <a:effectLst/>
                <a:ea typeface="Times New Roman" panose="02020603050405020304" pitchFamily="18" charset="0"/>
                <a:cs typeface="Times New Roman" panose="02020603050405020304" pitchFamily="18" charset="0"/>
              </a:rPr>
              <a:t/>
            </a:r>
            <a:br>
              <a:rPr lang="pt-BR" sz="4000" b="1" kern="100" dirty="0">
                <a:solidFill>
                  <a:srgbClr val="0F4761"/>
                </a:solidFill>
                <a:effectLst/>
                <a:ea typeface="Times New Roman" panose="02020603050405020304" pitchFamily="18" charset="0"/>
                <a:cs typeface="Times New Roman" panose="02020603050405020304" pitchFamily="18" charset="0"/>
              </a:rPr>
            </a:br>
            <a:r>
              <a:rPr lang="pt-BR" sz="4000" kern="100" dirty="0">
                <a:solidFill>
                  <a:schemeClr val="bg1"/>
                </a:solidFill>
                <a:latin typeface="Palatino Linotype" pitchFamily="18" charset="0"/>
                <a:ea typeface="Times New Roman" panose="02020603050405020304" pitchFamily="18" charset="0"/>
                <a:cs typeface="Times New Roman" panose="02020603050405020304" pitchFamily="18" charset="0"/>
              </a:rPr>
              <a:t>PRESTAÇÃO DE CONTAS </a:t>
            </a:r>
            <a:r>
              <a:rPr lang="pt-BR" kern="100" dirty="0">
                <a:solidFill>
                  <a:schemeClr val="bg1"/>
                </a:solidFill>
                <a:latin typeface="Palatino Linotype" pitchFamily="18" charset="0"/>
                <a:ea typeface="Times New Roman" panose="02020603050405020304" pitchFamily="18" charset="0"/>
                <a:cs typeface="Times New Roman" panose="02020603050405020304" pitchFamily="18" charset="0"/>
              </a:rPr>
              <a:t>DURANTE A TRANSIÇÃO</a:t>
            </a:r>
            <a:endParaRPr lang="pt-BR" dirty="0"/>
          </a:p>
        </p:txBody>
      </p:sp>
      <p:pic>
        <p:nvPicPr>
          <p:cNvPr id="5" name="Imagem 4">
            <a:extLst>
              <a:ext uri="{FF2B5EF4-FFF2-40B4-BE49-F238E27FC236}">
                <a16:creationId xmlns:a16="http://schemas.microsoft.com/office/drawing/2014/main" xmlns="" id="{7B5534C2-4E81-1D41-ACCD-BA7D339F1297}"/>
              </a:ext>
            </a:extLst>
          </p:cNvPr>
          <p:cNvPicPr>
            <a:picLocks noChangeAspect="1"/>
          </p:cNvPicPr>
          <p:nvPr/>
        </p:nvPicPr>
        <p:blipFill>
          <a:blip r:embed="rId2"/>
          <a:stretch>
            <a:fillRect/>
          </a:stretch>
        </p:blipFill>
        <p:spPr>
          <a:xfrm>
            <a:off x="1748118" y="1917357"/>
            <a:ext cx="6944945" cy="4527629"/>
          </a:xfrm>
          <a:prstGeom prst="rect">
            <a:avLst/>
          </a:prstGeom>
        </p:spPr>
      </p:pic>
      <p:sp>
        <p:nvSpPr>
          <p:cNvPr id="6" name="Seta: para Baixo 5">
            <a:extLst>
              <a:ext uri="{FF2B5EF4-FFF2-40B4-BE49-F238E27FC236}">
                <a16:creationId xmlns:a16="http://schemas.microsoft.com/office/drawing/2014/main" xmlns="" id="{D744EF66-FD40-62F6-579F-5AF212377EDE}"/>
              </a:ext>
            </a:extLst>
          </p:cNvPr>
          <p:cNvSpPr/>
          <p:nvPr/>
        </p:nvSpPr>
        <p:spPr>
          <a:xfrm>
            <a:off x="8211669" y="1810052"/>
            <a:ext cx="340659" cy="1040724"/>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ln>
                <a:solidFill>
                  <a:srgbClr val="FF0000"/>
                </a:solidFill>
              </a:ln>
            </a:endParaRPr>
          </a:p>
        </p:txBody>
      </p:sp>
    </p:spTree>
    <p:extLst>
      <p:ext uri="{BB962C8B-B14F-4D97-AF65-F5344CB8AC3E}">
        <p14:creationId xmlns:p14="http://schemas.microsoft.com/office/powerpoint/2010/main" val="2525461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8154B423-E528-9D6B-2104-DC71AF76E475}"/>
              </a:ext>
            </a:extLst>
          </p:cNvPr>
          <p:cNvSpPr>
            <a:spLocks noGrp="1"/>
          </p:cNvSpPr>
          <p:nvPr>
            <p:ph idx="1"/>
          </p:nvPr>
        </p:nvSpPr>
        <p:spPr>
          <a:xfrm>
            <a:off x="80387" y="1457010"/>
            <a:ext cx="11518714" cy="5400990"/>
          </a:xfrm>
        </p:spPr>
        <p:txBody>
          <a:bodyPr/>
          <a:lstStyle/>
          <a:p>
            <a:pPr marL="0" lvl="0" indent="0" algn="just">
              <a:lnSpc>
                <a:spcPct val="100000"/>
              </a:lnSpc>
              <a:spcBef>
                <a:spcPts val="0"/>
              </a:spcBef>
              <a:spcAft>
                <a:spcPts val="0"/>
              </a:spcAft>
              <a:buNone/>
            </a:pPr>
            <a:endParaRPr lang="pt-BR" sz="22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200" kern="100" dirty="0">
                <a:ea typeface="Aptos" panose="020B0004020202020204" pitchFamily="34" charset="0"/>
                <a:cs typeface="Times New Roman" panose="02020603050405020304" pitchFamily="18" charset="0"/>
              </a:rPr>
              <a:t>O</a:t>
            </a:r>
            <a:r>
              <a:rPr lang="pt-BR" sz="2200" kern="100" dirty="0">
                <a:effectLst/>
                <a:ea typeface="Aptos" panose="020B0004020202020204" pitchFamily="34" charset="0"/>
                <a:cs typeface="Times New Roman" panose="02020603050405020304" pitchFamily="18" charset="0"/>
              </a:rPr>
              <a:t> ex-prefeito é o responsável por realizar a remessa do balanço geral ao TCE-PI, pois, frisa-se, sua exigibilidade se deu quando ele ainda estava no cargo. </a:t>
            </a:r>
          </a:p>
          <a:p>
            <a:pPr indent="0" algn="just">
              <a:lnSpc>
                <a:spcPct val="100000"/>
              </a:lnSpc>
              <a:spcBef>
                <a:spcPts val="0"/>
              </a:spcBef>
              <a:spcAft>
                <a:spcPts val="0"/>
              </a:spcAft>
              <a:buNone/>
            </a:pPr>
            <a:endParaRPr lang="pt-BR" sz="2200" kern="100" dirty="0">
              <a:ea typeface="Aptos" panose="020B0004020202020204" pitchFamily="34"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200" kern="100" dirty="0">
                <a:effectLst/>
                <a:ea typeface="Aptos" panose="020B0004020202020204" pitchFamily="34" charset="0"/>
                <a:cs typeface="Times New Roman" panose="02020603050405020304" pitchFamily="18" charset="0"/>
              </a:rPr>
              <a:t>No caso de transição governamental ou mudança de gestão, </a:t>
            </a:r>
            <a:r>
              <a:rPr lang="pt-BR" sz="2200" b="1" kern="100" dirty="0">
                <a:effectLst/>
                <a:ea typeface="Aptos" panose="020B0004020202020204" pitchFamily="34" charset="0"/>
                <a:cs typeface="Times New Roman" panose="02020603050405020304" pitchFamily="18" charset="0"/>
              </a:rPr>
              <a:t>vencido o prazo para apresentação da prestação de contas</a:t>
            </a:r>
            <a:r>
              <a:rPr lang="pt-BR" sz="2200" kern="100" dirty="0">
                <a:effectLst/>
                <a:ea typeface="Aptos" panose="020B0004020202020204" pitchFamily="34" charset="0"/>
                <a:cs typeface="Times New Roman" panose="02020603050405020304" pitchFamily="18" charset="0"/>
              </a:rPr>
              <a:t> e enquanto não houver sua entrega, </a:t>
            </a:r>
            <a:r>
              <a:rPr lang="pt-BR" sz="2200" b="1" kern="100" dirty="0">
                <a:effectLst/>
                <a:ea typeface="Aptos" panose="020B0004020202020204" pitchFamily="34" charset="0"/>
                <a:cs typeface="Times New Roman" panose="02020603050405020304" pitchFamily="18" charset="0"/>
              </a:rPr>
              <a:t>além do responsável do </a:t>
            </a:r>
            <a:r>
              <a:rPr lang="pt-BR" sz="2200" b="1" i="1" kern="100" dirty="0">
                <a:effectLst/>
                <a:ea typeface="Aptos" panose="020B0004020202020204" pitchFamily="34" charset="0"/>
                <a:cs typeface="Times New Roman" panose="02020603050405020304" pitchFamily="18" charset="0"/>
              </a:rPr>
              <a:t>caput</a:t>
            </a:r>
            <a:r>
              <a:rPr lang="pt-BR" sz="2200" kern="100" dirty="0">
                <a:effectLst/>
                <a:ea typeface="Aptos" panose="020B0004020202020204" pitchFamily="34" charset="0"/>
                <a:cs typeface="Times New Roman" panose="02020603050405020304" pitchFamily="18" charset="0"/>
              </a:rPr>
              <a:t>, o dirigente em exercício também responderá pela obrigação enquanto estiver no cargo ou função, salvo disposição em contrário (</a:t>
            </a:r>
            <a:r>
              <a:rPr lang="pt-BR" sz="2200" i="1" kern="100" dirty="0">
                <a:effectLst/>
                <a:ea typeface="Aptos" panose="020B0004020202020204" pitchFamily="34" charset="0"/>
                <a:cs typeface="Times New Roman" panose="02020603050405020304" pitchFamily="18" charset="0"/>
              </a:rPr>
              <a:t>IN TCE-PI nº 005/2023</a:t>
            </a:r>
            <a:r>
              <a:rPr lang="pt-BR" sz="2200" kern="100" dirty="0">
                <a:effectLst/>
                <a:ea typeface="Aptos" panose="020B0004020202020204" pitchFamily="34" charset="0"/>
                <a:cs typeface="Times New Roman" panose="02020603050405020304" pitchFamily="18" charset="0"/>
              </a:rPr>
              <a:t>).O mesmo vale para o caso de </a:t>
            </a:r>
            <a:r>
              <a:rPr lang="pt-BR" sz="2200" b="1" kern="100" dirty="0">
                <a:effectLst/>
                <a:ea typeface="Aptos" panose="020B0004020202020204" pitchFamily="34" charset="0"/>
                <a:cs typeface="Times New Roman" panose="02020603050405020304" pitchFamily="18" charset="0"/>
              </a:rPr>
              <a:t>impedimento</a:t>
            </a:r>
            <a:r>
              <a:rPr lang="pt-BR" sz="2200" kern="100" dirty="0">
                <a:effectLst/>
                <a:ea typeface="Aptos" panose="020B0004020202020204" pitchFamily="34" charset="0"/>
                <a:cs typeface="Times New Roman" panose="02020603050405020304" pitchFamily="18" charset="0"/>
              </a:rPr>
              <a:t> ou </a:t>
            </a:r>
            <a:r>
              <a:rPr lang="pt-BR" sz="2200" b="1" kern="100" dirty="0">
                <a:effectLst/>
                <a:ea typeface="Aptos" panose="020B0004020202020204" pitchFamily="34" charset="0"/>
                <a:cs typeface="Times New Roman" panose="02020603050405020304" pitchFamily="18" charset="0"/>
              </a:rPr>
              <a:t>impossibilidade</a:t>
            </a:r>
            <a:r>
              <a:rPr lang="pt-BR" sz="2200" kern="100" dirty="0">
                <a:effectLst/>
                <a:ea typeface="Aptos" panose="020B0004020202020204" pitchFamily="34" charset="0"/>
                <a:cs typeface="Times New Roman" panose="02020603050405020304" pitchFamily="18" charset="0"/>
              </a:rPr>
              <a:t> de apresentação das contas, como no exemplo de </a:t>
            </a:r>
            <a:r>
              <a:rPr lang="pt-BR" sz="2200" kern="100" dirty="0" err="1">
                <a:effectLst/>
                <a:ea typeface="Aptos" panose="020B0004020202020204" pitchFamily="34" charset="0"/>
                <a:cs typeface="Times New Roman" panose="02020603050405020304" pitchFamily="18" charset="0"/>
              </a:rPr>
              <a:t>ex-gestor</a:t>
            </a:r>
            <a:r>
              <a:rPr lang="pt-BR" sz="2200" kern="100" dirty="0">
                <a:effectLst/>
                <a:ea typeface="Aptos" panose="020B0004020202020204" pitchFamily="34" charset="0"/>
                <a:cs typeface="Times New Roman" panose="02020603050405020304" pitchFamily="18" charset="0"/>
              </a:rPr>
              <a:t> falecido (</a:t>
            </a:r>
            <a:r>
              <a:rPr lang="pt-BR" sz="2200" i="1" kern="100" dirty="0">
                <a:effectLst/>
                <a:ea typeface="Aptos" panose="020B0004020202020204" pitchFamily="34" charset="0"/>
                <a:cs typeface="Times New Roman" panose="02020603050405020304" pitchFamily="18" charset="0"/>
              </a:rPr>
              <a:t>IN 005/2023, art. 10, § 3º</a:t>
            </a:r>
            <a:r>
              <a:rPr lang="pt-BR" sz="2200" kern="100" dirty="0">
                <a:effectLst/>
                <a:ea typeface="Aptos" panose="020B0004020202020204" pitchFamily="34" charset="0"/>
                <a:cs typeface="Times New Roman" panose="02020603050405020304" pitchFamily="18" charset="0"/>
              </a:rPr>
              <a:t>). </a:t>
            </a:r>
          </a:p>
          <a:p>
            <a:pPr indent="0" algn="just">
              <a:lnSpc>
                <a:spcPct val="100000"/>
              </a:lnSpc>
              <a:spcBef>
                <a:spcPts val="0"/>
              </a:spcBef>
              <a:spcAft>
                <a:spcPts val="0"/>
              </a:spcAft>
              <a:buNone/>
            </a:pPr>
            <a:endParaRPr lang="pt-BR" sz="2200" kern="100" dirty="0">
              <a:ea typeface="Aptos" panose="020B0004020202020204" pitchFamily="34" charset="0"/>
              <a:cs typeface="Times New Roman" panose="02020603050405020304" pitchFamily="18" charset="0"/>
            </a:endParaRPr>
          </a:p>
          <a:p>
            <a:pPr marL="571500" indent="-342900" algn="just">
              <a:lnSpc>
                <a:spcPct val="100000"/>
              </a:lnSpc>
              <a:spcBef>
                <a:spcPts val="0"/>
              </a:spcBef>
              <a:spcAft>
                <a:spcPts val="0"/>
              </a:spcAft>
              <a:buFont typeface="Wingdings" panose="05000000000000000000" pitchFamily="2" charset="2"/>
              <a:buChar char="ü"/>
            </a:pPr>
            <a:r>
              <a:rPr lang="pt-BR" sz="2200" kern="100" dirty="0">
                <a:ea typeface="Aptos" panose="020B0004020202020204" pitchFamily="34" charset="0"/>
                <a:cs typeface="Times New Roman" panose="02020603050405020304" pitchFamily="18" charset="0"/>
              </a:rPr>
              <a:t>Consulta para verificação da situação da prestação de contas:</a:t>
            </a:r>
          </a:p>
          <a:p>
            <a:pPr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https://www.tcepi.tc.br/fiscalizado/situacao-das-prestacoes-de-contas/</a:t>
            </a:r>
            <a:endParaRPr lang="pt-BR" sz="2200" kern="100" dirty="0">
              <a:effectLst/>
              <a:ea typeface="Aptos" panose="020B0004020202020204" pitchFamily="34" charset="0"/>
              <a:cs typeface="Times New Roman" panose="02020603050405020304" pitchFamily="18" charset="0"/>
            </a:endParaRPr>
          </a:p>
          <a:p>
            <a:pPr indent="0" algn="just">
              <a:lnSpc>
                <a:spcPct val="100000"/>
              </a:lnSpc>
              <a:spcBef>
                <a:spcPts val="0"/>
              </a:spcBef>
              <a:spcAft>
                <a:spcPts val="0"/>
              </a:spcAft>
              <a:buNone/>
            </a:pPr>
            <a:endParaRPr lang="pt-BR" sz="2200" kern="100" dirty="0">
              <a:effectLst/>
              <a:ea typeface="Aptos" panose="020B0004020202020204" pitchFamily="34" charset="0"/>
              <a:cs typeface="Times New Roman" panose="02020603050405020304" pitchFamily="18" charset="0"/>
            </a:endParaRPr>
          </a:p>
          <a:p>
            <a:endParaRPr lang="pt-BR" dirty="0"/>
          </a:p>
        </p:txBody>
      </p:sp>
      <p:sp>
        <p:nvSpPr>
          <p:cNvPr id="3" name="Título 2">
            <a:extLst>
              <a:ext uri="{FF2B5EF4-FFF2-40B4-BE49-F238E27FC236}">
                <a16:creationId xmlns:a16="http://schemas.microsoft.com/office/drawing/2014/main" xmlns="" id="{66CA01C3-D4EC-9663-73DD-6BDAA2869520}"/>
              </a:ext>
            </a:extLst>
          </p:cNvPr>
          <p:cNvSpPr>
            <a:spLocks noGrp="1"/>
          </p:cNvSpPr>
          <p:nvPr>
            <p:ph type="ctrTitle"/>
          </p:nvPr>
        </p:nvSpPr>
        <p:spPr/>
        <p:txBody>
          <a:bodyPr/>
          <a:lstStyle/>
          <a:p>
            <a:pPr algn="ctr"/>
            <a:r>
              <a:rPr lang="pt-BR" sz="4000" kern="100" dirty="0">
                <a:solidFill>
                  <a:schemeClr val="bg1"/>
                </a:solidFill>
                <a:latin typeface="Palatino Linotype" pitchFamily="18" charset="0"/>
                <a:ea typeface="Times New Roman" panose="02020603050405020304" pitchFamily="18" charset="0"/>
                <a:cs typeface="Times New Roman" panose="02020603050405020304" pitchFamily="18" charset="0"/>
              </a:rPr>
              <a:t>PRESTAÇÃO DE CONTAS </a:t>
            </a:r>
            <a:r>
              <a:rPr lang="pt-BR" kern="100" dirty="0">
                <a:solidFill>
                  <a:schemeClr val="bg1"/>
                </a:solidFill>
                <a:latin typeface="Palatino Linotype" pitchFamily="18" charset="0"/>
                <a:ea typeface="Times New Roman" panose="02020603050405020304" pitchFamily="18" charset="0"/>
                <a:cs typeface="Times New Roman" panose="02020603050405020304" pitchFamily="18" charset="0"/>
              </a:rPr>
              <a:t>DURANTE A TRANSIÇÃO</a:t>
            </a:r>
            <a:endParaRPr lang="pt-BR" dirty="0"/>
          </a:p>
        </p:txBody>
      </p:sp>
    </p:spTree>
    <p:extLst>
      <p:ext uri="{BB962C8B-B14F-4D97-AF65-F5344CB8AC3E}">
        <p14:creationId xmlns:p14="http://schemas.microsoft.com/office/powerpoint/2010/main" val="32941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 calcmode="lin" valueType="num">
                                      <p:cBhvr additive="base">
                                        <p:cTn id="1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426A2658-0A54-4105-CC77-6180722A5AEE}"/>
              </a:ext>
            </a:extLst>
          </p:cNvPr>
          <p:cNvSpPr>
            <a:spLocks noGrp="1"/>
          </p:cNvSpPr>
          <p:nvPr>
            <p:ph idx="1"/>
          </p:nvPr>
        </p:nvSpPr>
        <p:spPr>
          <a:xfrm>
            <a:off x="838200" y="2041739"/>
            <a:ext cx="10515600" cy="4135223"/>
          </a:xfrm>
        </p:spPr>
        <p:txBody>
          <a:bodyPr/>
          <a:lstStyle/>
          <a:p>
            <a:r>
              <a:rPr lang="pt-BR" altLang="pt-BR" sz="2800">
                <a:solidFill>
                  <a:schemeClr val="bg1"/>
                </a:solidFill>
                <a:latin typeface="Palatino Linotype" pitchFamily="18" charset="0"/>
              </a:rPr>
              <a:t>https://www.tcepi.tc.br/fiscalizado/situacao-das-prestacoes-de-contas/</a:t>
            </a:r>
            <a:endParaRPr lang="pt-BR" dirty="0"/>
          </a:p>
        </p:txBody>
      </p:sp>
      <p:sp>
        <p:nvSpPr>
          <p:cNvPr id="3" name="Título 2">
            <a:extLst>
              <a:ext uri="{FF2B5EF4-FFF2-40B4-BE49-F238E27FC236}">
                <a16:creationId xmlns:a16="http://schemas.microsoft.com/office/drawing/2014/main" xmlns="" id="{E958A4BC-D631-439B-D745-092DC78C8B98}"/>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CONSULTA DA SITUAÇÃO DA PRESTAÇÃO DE CONTAS</a:t>
            </a:r>
            <a:endParaRPr lang="pt-BR" dirty="0"/>
          </a:p>
        </p:txBody>
      </p:sp>
      <p:pic>
        <p:nvPicPr>
          <p:cNvPr id="5" name="Imagem 4">
            <a:extLst>
              <a:ext uri="{FF2B5EF4-FFF2-40B4-BE49-F238E27FC236}">
                <a16:creationId xmlns:a16="http://schemas.microsoft.com/office/drawing/2014/main" xmlns="" id="{9BFFF9EE-B00F-2A29-F10E-83765C60AD77}"/>
              </a:ext>
            </a:extLst>
          </p:cNvPr>
          <p:cNvPicPr>
            <a:picLocks noChangeAspect="1"/>
          </p:cNvPicPr>
          <p:nvPr/>
        </p:nvPicPr>
        <p:blipFill>
          <a:blip r:embed="rId2"/>
          <a:stretch>
            <a:fillRect/>
          </a:stretch>
        </p:blipFill>
        <p:spPr>
          <a:xfrm>
            <a:off x="1122830" y="2041742"/>
            <a:ext cx="9260540" cy="4135222"/>
          </a:xfrm>
          <a:prstGeom prst="rect">
            <a:avLst/>
          </a:prstGeom>
        </p:spPr>
      </p:pic>
      <p:sp>
        <p:nvSpPr>
          <p:cNvPr id="7" name="CaixaDeTexto 6">
            <a:extLst>
              <a:ext uri="{FF2B5EF4-FFF2-40B4-BE49-F238E27FC236}">
                <a16:creationId xmlns:a16="http://schemas.microsoft.com/office/drawing/2014/main" xmlns="" id="{3815242C-1C9C-34B6-9F3A-1709F3986AF6}"/>
              </a:ext>
            </a:extLst>
          </p:cNvPr>
          <p:cNvSpPr txBox="1"/>
          <p:nvPr/>
        </p:nvSpPr>
        <p:spPr>
          <a:xfrm>
            <a:off x="1210512" y="1487740"/>
            <a:ext cx="7795700" cy="369332"/>
          </a:xfrm>
          <a:prstGeom prst="rect">
            <a:avLst/>
          </a:prstGeom>
          <a:noFill/>
        </p:spPr>
        <p:txBody>
          <a:bodyPr wrap="square">
            <a:spAutoFit/>
          </a:bodyPr>
          <a:lstStyle/>
          <a:p>
            <a:r>
              <a:rPr lang="pt-BR" dirty="0"/>
              <a:t>https://www.tcepi.tc.br/fiscalizado/situacao-das-prestacoes-de-contas/</a:t>
            </a:r>
          </a:p>
        </p:txBody>
      </p:sp>
    </p:spTree>
    <p:extLst>
      <p:ext uri="{BB962C8B-B14F-4D97-AF65-F5344CB8AC3E}">
        <p14:creationId xmlns:p14="http://schemas.microsoft.com/office/powerpoint/2010/main" val="38349872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7FFC4BED-E471-9F3E-9902-70290A1F2965}"/>
              </a:ext>
            </a:extLst>
          </p:cNvPr>
          <p:cNvSpPr>
            <a:spLocks noGrp="1"/>
          </p:cNvSpPr>
          <p:nvPr>
            <p:ph idx="1"/>
          </p:nvPr>
        </p:nvSpPr>
        <p:spPr>
          <a:xfrm>
            <a:off x="388307" y="1825625"/>
            <a:ext cx="11473841" cy="4351338"/>
          </a:xfrm>
        </p:spPr>
        <p:txBody>
          <a:bodyPr/>
          <a:lstStyle/>
          <a:p>
            <a:pPr marL="0" indent="0" algn="ctr">
              <a:lnSpc>
                <a:spcPct val="107000"/>
              </a:lnSpc>
              <a:spcAft>
                <a:spcPts val="800"/>
              </a:spcAft>
              <a:buNone/>
            </a:pPr>
            <a:r>
              <a:rPr lang="pt-BR" sz="2400" b="1" kern="100" dirty="0">
                <a:effectLst/>
                <a:ea typeface="Aptos" panose="020B0004020202020204" pitchFamily="34" charset="0"/>
                <a:cs typeface="Times New Roman" panose="02020603050405020304" pitchFamily="18" charset="0"/>
              </a:rPr>
              <a:t>- ATENÇÃO! - </a:t>
            </a:r>
            <a:endParaRPr lang="pt-BR" sz="2400" kern="100" dirty="0">
              <a:effectLst/>
              <a:ea typeface="Aptos" panose="020B0004020202020204" pitchFamily="34" charset="0"/>
              <a:cs typeface="Times New Roman" panose="02020603050405020304" pitchFamily="18" charset="0"/>
            </a:endParaRPr>
          </a:p>
          <a:p>
            <a:pPr marL="571500" indent="-342900" algn="just">
              <a:lnSpc>
                <a:spcPct val="107000"/>
              </a:lnSpc>
              <a:spcAft>
                <a:spcPts val="800"/>
              </a:spcAft>
              <a:buFont typeface="Wingdings" panose="05000000000000000000" pitchFamily="2" charset="2"/>
              <a:buChar char="ü"/>
            </a:pPr>
            <a:r>
              <a:rPr lang="pt-BR" sz="2400" kern="100" dirty="0">
                <a:effectLst/>
                <a:ea typeface="Aptos" panose="020B0004020202020204" pitchFamily="34" charset="0"/>
                <a:cs typeface="Times New Roman" panose="02020603050405020304" pitchFamily="18" charset="0"/>
              </a:rPr>
              <a:t>Na transição governamental ou mudança de gestão, podem ocorrer sonegação ou ocultação, pelo antecessor, de informações e documentos necessários à prestação de contas pelo dirigente sucessor. </a:t>
            </a:r>
          </a:p>
          <a:p>
            <a:pPr marL="571500" indent="-342900" algn="just">
              <a:lnSpc>
                <a:spcPct val="107000"/>
              </a:lnSpc>
              <a:spcAft>
                <a:spcPts val="800"/>
              </a:spcAft>
              <a:buFont typeface="Wingdings" panose="05000000000000000000" pitchFamily="2" charset="2"/>
              <a:buChar char="ü"/>
            </a:pPr>
            <a:r>
              <a:rPr lang="pt-BR" sz="2400" kern="100" dirty="0">
                <a:effectLst/>
                <a:ea typeface="Aptos" panose="020B0004020202020204" pitchFamily="34" charset="0"/>
                <a:cs typeface="Times New Roman" panose="02020603050405020304" pitchFamily="18" charset="0"/>
              </a:rPr>
              <a:t>Nesses casos, o novo gestor deve adotar as medidas administrativas e judiciais cabíveis para proteger o erário, assim como para compelir seu antecessor a apresentar a documentação e informações que viabilizem a apresentação das contas, não sendo suficiente, para afastamento de eventual responsabilização perante esta Corte, a mera alegação de que seu antecessor criou embaraços ao cumprimento da sua obrigação de prestar contas da gestão anterior (</a:t>
            </a:r>
            <a:r>
              <a:rPr lang="pt-BR" sz="2400" i="1" kern="100" dirty="0">
                <a:effectLst/>
                <a:ea typeface="Aptos" panose="020B0004020202020204" pitchFamily="34" charset="0"/>
                <a:cs typeface="Times New Roman" panose="02020603050405020304" pitchFamily="18" charset="0"/>
              </a:rPr>
              <a:t>conforme</a:t>
            </a:r>
            <a:r>
              <a:rPr lang="pt-BR" sz="2400" kern="100" dirty="0">
                <a:effectLst/>
                <a:ea typeface="Aptos" panose="020B0004020202020204" pitchFamily="34" charset="0"/>
                <a:cs typeface="Times New Roman" panose="02020603050405020304" pitchFamily="18" charset="0"/>
              </a:rPr>
              <a:t> </a:t>
            </a:r>
            <a:r>
              <a:rPr lang="pt-BR" sz="2400" i="1" kern="100" dirty="0">
                <a:effectLst/>
                <a:ea typeface="Aptos" panose="020B0004020202020204" pitchFamily="34" charset="0"/>
                <a:cs typeface="Times New Roman" panose="02020603050405020304" pitchFamily="18" charset="0"/>
              </a:rPr>
              <a:t>IN TCE-PI nº 005/2023, art. 11</a:t>
            </a:r>
            <a:r>
              <a:rPr lang="pt-BR" sz="2400" kern="100" dirty="0">
                <a:effectLst/>
                <a:ea typeface="Aptos" panose="020B0004020202020204" pitchFamily="34" charset="0"/>
                <a:cs typeface="Times New Roman" panose="02020603050405020304" pitchFamily="18" charset="0"/>
              </a:rPr>
              <a:t>).</a:t>
            </a:r>
          </a:p>
          <a:p>
            <a:endParaRPr lang="pt-BR" dirty="0"/>
          </a:p>
        </p:txBody>
      </p:sp>
      <p:sp>
        <p:nvSpPr>
          <p:cNvPr id="3" name="Título 2">
            <a:extLst>
              <a:ext uri="{FF2B5EF4-FFF2-40B4-BE49-F238E27FC236}">
                <a16:creationId xmlns:a16="http://schemas.microsoft.com/office/drawing/2014/main" xmlns="" id="{0E33A94F-AF9B-2557-2F19-4764BFD4242D}"/>
              </a:ext>
            </a:extLst>
          </p:cNvPr>
          <p:cNvSpPr>
            <a:spLocks noGrp="1"/>
          </p:cNvSpPr>
          <p:nvPr>
            <p:ph type="ctrTitle"/>
          </p:nvPr>
        </p:nvSpPr>
        <p:spPr/>
        <p:txBody>
          <a:bodyPr/>
          <a:lstStyle/>
          <a:p>
            <a:pPr algn="ctr"/>
            <a:r>
              <a:rPr lang="pt-BR" sz="4000" kern="100" dirty="0">
                <a:solidFill>
                  <a:schemeClr val="bg1"/>
                </a:solidFill>
                <a:latin typeface="Palatino Linotype" pitchFamily="18" charset="0"/>
                <a:ea typeface="Times New Roman" panose="02020603050405020304" pitchFamily="18" charset="0"/>
                <a:cs typeface="Times New Roman" panose="02020603050405020304" pitchFamily="18" charset="0"/>
              </a:rPr>
              <a:t>PRESTAÇÃO DE CONTAS </a:t>
            </a:r>
            <a:r>
              <a:rPr lang="pt-BR" kern="100" dirty="0">
                <a:solidFill>
                  <a:schemeClr val="bg1"/>
                </a:solidFill>
                <a:latin typeface="Palatino Linotype" pitchFamily="18" charset="0"/>
                <a:ea typeface="Times New Roman" panose="02020603050405020304" pitchFamily="18" charset="0"/>
                <a:cs typeface="Times New Roman" panose="02020603050405020304" pitchFamily="18" charset="0"/>
              </a:rPr>
              <a:t>DURANTE A TRANSIÇÃO</a:t>
            </a:r>
            <a:endParaRPr lang="pt-BR" dirty="0"/>
          </a:p>
        </p:txBody>
      </p:sp>
    </p:spTree>
    <p:extLst>
      <p:ext uri="{BB962C8B-B14F-4D97-AF65-F5344CB8AC3E}">
        <p14:creationId xmlns:p14="http://schemas.microsoft.com/office/powerpoint/2010/main" val="174326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7FFC4BED-E471-9F3E-9902-70290A1F2965}"/>
              </a:ext>
            </a:extLst>
          </p:cNvPr>
          <p:cNvSpPr>
            <a:spLocks noGrp="1"/>
          </p:cNvSpPr>
          <p:nvPr>
            <p:ph idx="1"/>
          </p:nvPr>
        </p:nvSpPr>
        <p:spPr>
          <a:xfrm>
            <a:off x="438411" y="1503123"/>
            <a:ext cx="4327975" cy="4673840"/>
          </a:xfrm>
        </p:spPr>
        <p:txBody>
          <a:bodyPr/>
          <a:lstStyle/>
          <a:p>
            <a:pPr marL="0" indent="0" algn="ctr">
              <a:buNone/>
            </a:pPr>
            <a:r>
              <a:rPr lang="pt-BR" sz="2400" b="1" dirty="0"/>
              <a:t>RELATORIO DE GESTÃO CONSOLIDADO</a:t>
            </a:r>
          </a:p>
          <a:p>
            <a:pPr algn="just"/>
            <a:r>
              <a:rPr lang="pt-BR" sz="2400" b="0" i="0" dirty="0">
                <a:solidFill>
                  <a:srgbClr val="333333"/>
                </a:solidFill>
                <a:effectLst/>
              </a:rPr>
              <a:t>O relatório de gestão (regulamentado pela IN nº 01/2022) deve  demonstrar o alcance dos resultados do exercício e as perspectivas da organização, utilizando-se de uma linguagem simples e de imagens para transformar informações complexas em relatórios facilmente compreensíveis, tendo o cidadão e seus representantes como destinatários principais. </a:t>
            </a:r>
          </a:p>
          <a:p>
            <a:pPr marL="0" indent="0">
              <a:buNone/>
            </a:pPr>
            <a:endParaRPr lang="pt-BR" b="1" dirty="0"/>
          </a:p>
        </p:txBody>
      </p:sp>
      <p:sp>
        <p:nvSpPr>
          <p:cNvPr id="3" name="Título 2">
            <a:extLst>
              <a:ext uri="{FF2B5EF4-FFF2-40B4-BE49-F238E27FC236}">
                <a16:creationId xmlns:a16="http://schemas.microsoft.com/office/drawing/2014/main" xmlns="" id="{0E33A94F-AF9B-2557-2F19-4764BFD4242D}"/>
              </a:ext>
            </a:extLst>
          </p:cNvPr>
          <p:cNvSpPr>
            <a:spLocks noGrp="1"/>
          </p:cNvSpPr>
          <p:nvPr>
            <p:ph type="ctrTitle"/>
          </p:nvPr>
        </p:nvSpPr>
        <p:spPr/>
        <p:txBody>
          <a:bodyPr/>
          <a:lstStyle/>
          <a:p>
            <a:pPr algn="ctr"/>
            <a:r>
              <a:rPr lang="pt-BR" altLang="pt-BR" sz="4000" dirty="0">
                <a:solidFill>
                  <a:schemeClr val="bg1"/>
                </a:solidFill>
                <a:latin typeface="Palatino Linotype" pitchFamily="18" charset="0"/>
              </a:rPr>
              <a:t>RELATÓRIO DE GESTÃO CONSOLIDADO</a:t>
            </a:r>
            <a:endParaRPr lang="pt-BR" dirty="0"/>
          </a:p>
        </p:txBody>
      </p:sp>
      <p:pic>
        <p:nvPicPr>
          <p:cNvPr id="5" name="Imagem 4">
            <a:extLst>
              <a:ext uri="{FF2B5EF4-FFF2-40B4-BE49-F238E27FC236}">
                <a16:creationId xmlns:a16="http://schemas.microsoft.com/office/drawing/2014/main" xmlns="" id="{0DF4CB9A-037F-53CB-636A-81D66CF34D66}"/>
              </a:ext>
            </a:extLst>
          </p:cNvPr>
          <p:cNvPicPr>
            <a:picLocks noChangeAspect="1"/>
          </p:cNvPicPr>
          <p:nvPr/>
        </p:nvPicPr>
        <p:blipFill>
          <a:blip r:embed="rId3"/>
          <a:stretch>
            <a:fillRect/>
          </a:stretch>
        </p:blipFill>
        <p:spPr>
          <a:xfrm>
            <a:off x="4766386" y="1503123"/>
            <a:ext cx="7330603" cy="5105434"/>
          </a:xfrm>
          <a:prstGeom prst="rect">
            <a:avLst/>
          </a:prstGeom>
        </p:spPr>
      </p:pic>
      <p:sp>
        <p:nvSpPr>
          <p:cNvPr id="6" name="Retângulo 5">
            <a:extLst>
              <a:ext uri="{FF2B5EF4-FFF2-40B4-BE49-F238E27FC236}">
                <a16:creationId xmlns:a16="http://schemas.microsoft.com/office/drawing/2014/main" xmlns="" id="{26AA5D6D-3910-2EA1-A981-7EDDE41DF2E7}"/>
              </a:ext>
            </a:extLst>
          </p:cNvPr>
          <p:cNvSpPr/>
          <p:nvPr/>
        </p:nvSpPr>
        <p:spPr>
          <a:xfrm>
            <a:off x="5173249" y="3181611"/>
            <a:ext cx="1578280" cy="13778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22420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220A2A82-408D-CA60-C0CC-DADDB9E02055}"/>
              </a:ext>
            </a:extLst>
          </p:cNvPr>
          <p:cNvSpPr>
            <a:spLocks noGrp="1"/>
          </p:cNvSpPr>
          <p:nvPr>
            <p:ph idx="1"/>
          </p:nvPr>
        </p:nvSpPr>
        <p:spPr/>
        <p:txBody>
          <a:bodyPr/>
          <a:lstStyle/>
          <a:p>
            <a:pPr algn="just"/>
            <a:r>
              <a:rPr lang="pt-BR" dirty="0"/>
              <a:t>No capítulo 10 da Cartilha poderão ser consultadas sugestões de documentos e informações a serem requeridas pela equipe de transição a fim de melhor desempenhar o seu trabalho.</a:t>
            </a:r>
          </a:p>
          <a:p>
            <a:pPr marL="0" indent="0" algn="just">
              <a:buNone/>
            </a:pPr>
            <a:r>
              <a:rPr lang="pt-BR" dirty="0"/>
              <a:t> </a:t>
            </a:r>
          </a:p>
          <a:p>
            <a:pPr algn="just"/>
            <a:r>
              <a:rPr lang="pt-BR" kern="100" dirty="0">
                <a:effectLst/>
                <a:ea typeface="Aptos" panose="020B0004020202020204" pitchFamily="34" charset="0"/>
                <a:cs typeface="Times New Roman" panose="02020603050405020304" pitchFamily="18" charset="0"/>
              </a:rPr>
              <a:t>O rol de documentos anteriormente exposto tem apenas a intenção de auxiliar o novo gestor e a sua equipe de transição nos diagnósticos da situação do Município e da Administração Municipal, devendo a solicitação de documentos e informações relevantes passar por uma adequação/complementação, a depender da situação concreta e prioridades de atuação da gestão que irá se iniciar.</a:t>
            </a:r>
          </a:p>
          <a:p>
            <a:endParaRPr lang="pt-BR" dirty="0"/>
          </a:p>
        </p:txBody>
      </p:sp>
      <p:sp>
        <p:nvSpPr>
          <p:cNvPr id="3" name="Título 2">
            <a:extLst>
              <a:ext uri="{FF2B5EF4-FFF2-40B4-BE49-F238E27FC236}">
                <a16:creationId xmlns:a16="http://schemas.microsoft.com/office/drawing/2014/main" xmlns="" id="{77AB1021-0639-33DE-6AC9-BEEB0AED4B00}"/>
              </a:ext>
            </a:extLst>
          </p:cNvPr>
          <p:cNvSpPr>
            <a:spLocks noGrp="1"/>
          </p:cNvSpPr>
          <p:nvPr>
            <p:ph type="ctrTitle"/>
          </p:nvPr>
        </p:nvSpPr>
        <p:spPr/>
        <p:txBody>
          <a:bodyPr/>
          <a:lstStyle/>
          <a:p>
            <a:pPr algn="ctr"/>
            <a:r>
              <a:rPr lang="pt-BR" dirty="0">
                <a:solidFill>
                  <a:schemeClr val="bg1"/>
                </a:solidFill>
              </a:rPr>
              <a:t>SUGESTÃO DE DOCUMENTOS E INFORMAÇÕES</a:t>
            </a:r>
          </a:p>
        </p:txBody>
      </p:sp>
    </p:spTree>
    <p:extLst>
      <p:ext uri="{BB962C8B-B14F-4D97-AF65-F5344CB8AC3E}">
        <p14:creationId xmlns:p14="http://schemas.microsoft.com/office/powerpoint/2010/main" val="22160515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220A2A82-408D-CA60-C0CC-DADDB9E02055}"/>
              </a:ext>
            </a:extLst>
          </p:cNvPr>
          <p:cNvSpPr>
            <a:spLocks noGrp="1"/>
          </p:cNvSpPr>
          <p:nvPr>
            <p:ph idx="1"/>
          </p:nvPr>
        </p:nvSpPr>
        <p:spPr>
          <a:xfrm>
            <a:off x="250521" y="1578279"/>
            <a:ext cx="11473841" cy="5030278"/>
          </a:xfrm>
        </p:spPr>
        <p:txBody>
          <a:bodyPr/>
          <a:lstStyle/>
          <a:p>
            <a:pPr lvl="1" algn="just">
              <a:lnSpc>
                <a:spcPct val="100000"/>
              </a:lnSpc>
              <a:spcBef>
                <a:spcPts val="0"/>
              </a:spcBef>
              <a:spcAft>
                <a:spcPts val="0"/>
              </a:spcAft>
              <a:buFont typeface="Wingdings" panose="05000000000000000000" pitchFamily="2" charset="2"/>
              <a:buChar char="ü"/>
            </a:pPr>
            <a:r>
              <a:rPr lang="pt-BR"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Licitações e contratos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todos os contratos administrativos vigentes, incluindo os relativos aos serviços de natureza continuada, com identificação do objeto, fornecedor contratado, forma de pagamento e prazos de vigência, com informação sobre a possiblidade ou não de prorrogação, com destaque para os seguintes temas: transporte de alunos, gêneros alimentícios, medicamentos </a:t>
            </a:r>
            <a:r>
              <a:rPr lang="pt-BR" sz="2400" kern="100" dirty="0" err="1">
                <a:effectLst/>
                <a:ea typeface="Aptos" panose="020B0004020202020204" pitchFamily="34" charset="0"/>
                <a:cs typeface="Times New Roman" panose="02020603050405020304" pitchFamily="18" charset="0"/>
              </a:rPr>
              <a:t>etc</a:t>
            </a:r>
            <a:endParaRPr lang="pt-BR" sz="2400" kern="100" dirty="0">
              <a:effectLst/>
              <a:ea typeface="Aptos" panose="020B0004020202020204" pitchFamily="34" charset="0"/>
              <a:cs typeface="Times New Roman" panose="02020603050405020304" pitchFamily="18" charset="0"/>
            </a:endParaRP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licitações em andamento;</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obras em execução e paralisadas, com informação de seu andamento.</a:t>
            </a:r>
          </a:p>
          <a:p>
            <a:pPr marL="0" indent="0" algn="just">
              <a:lnSpc>
                <a:spcPct val="100000"/>
              </a:lnSpc>
              <a:spcBef>
                <a:spcPts val="0"/>
              </a:spcBef>
              <a:spcAft>
                <a:spcPts val="0"/>
              </a:spcAft>
              <a:buNone/>
            </a:pPr>
            <a:endParaRPr lang="pt-BR" sz="2400" kern="100" dirty="0">
              <a:effectLst/>
              <a:ea typeface="Aptos" panose="020B0004020202020204" pitchFamily="34" charset="0"/>
              <a:cs typeface="Times New Roman" panose="02020603050405020304" pitchFamily="18" charset="0"/>
            </a:endParaRPr>
          </a:p>
          <a:p>
            <a:pPr lvl="1" algn="just">
              <a:lnSpc>
                <a:spcPct val="100000"/>
              </a:lnSpc>
              <a:spcBef>
                <a:spcPts val="0"/>
              </a:spcBef>
              <a:spcAft>
                <a:spcPts val="0"/>
              </a:spcAft>
              <a:buFont typeface="Wingdings" panose="05000000000000000000" pitchFamily="2" charset="2"/>
              <a:buChar char="ü"/>
            </a:pPr>
            <a:r>
              <a:rPr lang="pt-BR"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Instrumentos de planejamento</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Lei Orçamentária Anual;</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Lei de Diretrizes Orçamentárias;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Plano Plurianual.</a:t>
            </a:r>
          </a:p>
          <a:p>
            <a:pPr>
              <a:lnSpc>
                <a:spcPct val="107000"/>
              </a:lnSpc>
              <a:spcAft>
                <a:spcPts val="800"/>
              </a:spcAft>
            </a:pPr>
            <a:endParaRPr lang="pt-BR" sz="11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pt-BR" dirty="0"/>
          </a:p>
        </p:txBody>
      </p:sp>
      <p:sp>
        <p:nvSpPr>
          <p:cNvPr id="3" name="Título 2">
            <a:extLst>
              <a:ext uri="{FF2B5EF4-FFF2-40B4-BE49-F238E27FC236}">
                <a16:creationId xmlns:a16="http://schemas.microsoft.com/office/drawing/2014/main" xmlns="" id="{77AB1021-0639-33DE-6AC9-BEEB0AED4B00}"/>
              </a:ext>
            </a:extLst>
          </p:cNvPr>
          <p:cNvSpPr>
            <a:spLocks noGrp="1"/>
          </p:cNvSpPr>
          <p:nvPr>
            <p:ph type="ctrTitle"/>
          </p:nvPr>
        </p:nvSpPr>
        <p:spPr/>
        <p:txBody>
          <a:bodyPr/>
          <a:lstStyle/>
          <a:p>
            <a:pPr algn="ctr"/>
            <a:r>
              <a:rPr lang="pt-BR" dirty="0">
                <a:solidFill>
                  <a:schemeClr val="bg1"/>
                </a:solidFill>
              </a:rPr>
              <a:t>SUGESTÃO DE DOCUMENTOS E INFORMAÇÕES</a:t>
            </a:r>
          </a:p>
        </p:txBody>
      </p:sp>
    </p:spTree>
    <p:extLst>
      <p:ext uri="{BB962C8B-B14F-4D97-AF65-F5344CB8AC3E}">
        <p14:creationId xmlns:p14="http://schemas.microsoft.com/office/powerpoint/2010/main" val="3488891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220A2A82-408D-CA60-C0CC-DADDB9E02055}"/>
              </a:ext>
            </a:extLst>
          </p:cNvPr>
          <p:cNvSpPr>
            <a:spLocks noGrp="1"/>
          </p:cNvSpPr>
          <p:nvPr>
            <p:ph idx="1"/>
          </p:nvPr>
        </p:nvSpPr>
        <p:spPr>
          <a:xfrm>
            <a:off x="250521" y="1578279"/>
            <a:ext cx="11473841" cy="5030278"/>
          </a:xfrm>
        </p:spPr>
        <p:txBody>
          <a:bodyPr/>
          <a:lstStyle/>
          <a:p>
            <a:pPr lvl="1" algn="just">
              <a:lnSpc>
                <a:spcPct val="100000"/>
              </a:lnSpc>
              <a:spcBef>
                <a:spcPts val="0"/>
              </a:spcBef>
              <a:spcAft>
                <a:spcPts val="0"/>
              </a:spcAft>
              <a:buFont typeface="Wingdings" panose="05000000000000000000" pitchFamily="2" charset="2"/>
              <a:buChar char="ü"/>
            </a:pPr>
            <a:r>
              <a:rPr lang="pt-BR" sz="22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Saúde</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Relação dos estabelecimentos de saúde;</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Inventário dos medicamentos e outros insumos existentes nos estabelecimentos de saúde e farmácias do Município;</a:t>
            </a:r>
          </a:p>
          <a:p>
            <a:pPr marL="0" indent="0" algn="just">
              <a:lnSpc>
                <a:spcPct val="100000"/>
              </a:lnSpc>
              <a:spcBef>
                <a:spcPts val="0"/>
              </a:spcBef>
              <a:spcAft>
                <a:spcPts val="0"/>
              </a:spcAft>
              <a:buNone/>
            </a:pPr>
            <a:endParaRPr lang="pt-BR" sz="2200" kern="100" dirty="0">
              <a:effectLst/>
              <a:ea typeface="Aptos" panose="020B0004020202020204" pitchFamily="34" charset="0"/>
              <a:cs typeface="Times New Roman" panose="02020603050405020304" pitchFamily="18" charset="0"/>
            </a:endParaRPr>
          </a:p>
          <a:p>
            <a:pPr lvl="1" algn="just">
              <a:lnSpc>
                <a:spcPct val="100000"/>
              </a:lnSpc>
              <a:spcBef>
                <a:spcPts val="0"/>
              </a:spcBef>
              <a:spcAft>
                <a:spcPts val="0"/>
              </a:spcAft>
              <a:buFont typeface="Wingdings" panose="05000000000000000000" pitchFamily="2" charset="2"/>
              <a:buChar char="ü"/>
            </a:pPr>
            <a:r>
              <a:rPr lang="pt-BR" sz="22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Educação</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Relação dos estabelecimentos de ensino municipais, incluindo bibliotecas e locais de recreação;</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Quantitativos de alunos matriculados na rede pública municipal, urbana e rural, e daqueles que dependem do transporte escolar público;</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Relação de Diretores das Unidades Escolares;</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 Estoque dos depósitos com gêneros alimentícios da merenda escolar;</a:t>
            </a:r>
          </a:p>
          <a:p>
            <a:pPr marL="0" indent="0" algn="just">
              <a:lnSpc>
                <a:spcPct val="100000"/>
              </a:lnSpc>
              <a:spcBef>
                <a:spcPts val="0"/>
              </a:spcBef>
              <a:spcAft>
                <a:spcPts val="0"/>
              </a:spcAft>
              <a:buNone/>
            </a:pPr>
            <a:r>
              <a:rPr lang="pt-BR" sz="2200" kern="100" dirty="0">
                <a:effectLst/>
                <a:ea typeface="Aptos" panose="020B0004020202020204" pitchFamily="34" charset="0"/>
                <a:cs typeface="Times New Roman" panose="02020603050405020304" pitchFamily="18" charset="0"/>
              </a:rPr>
              <a:t>(   )Pareceres	do Conselho de Acompanhamento e Controle Social do FUNDEB, do Conselho	Municipal de Educação e de Alimentação Escolar, onde houver.</a:t>
            </a:r>
          </a:p>
          <a:p>
            <a:pPr marL="0" indent="0">
              <a:buNone/>
            </a:pPr>
            <a:endParaRPr lang="pt-BR" dirty="0"/>
          </a:p>
        </p:txBody>
      </p:sp>
      <p:sp>
        <p:nvSpPr>
          <p:cNvPr id="3" name="Título 2">
            <a:extLst>
              <a:ext uri="{FF2B5EF4-FFF2-40B4-BE49-F238E27FC236}">
                <a16:creationId xmlns:a16="http://schemas.microsoft.com/office/drawing/2014/main" xmlns="" id="{77AB1021-0639-33DE-6AC9-BEEB0AED4B00}"/>
              </a:ext>
            </a:extLst>
          </p:cNvPr>
          <p:cNvSpPr>
            <a:spLocks noGrp="1"/>
          </p:cNvSpPr>
          <p:nvPr>
            <p:ph type="ctrTitle"/>
          </p:nvPr>
        </p:nvSpPr>
        <p:spPr/>
        <p:txBody>
          <a:bodyPr/>
          <a:lstStyle/>
          <a:p>
            <a:pPr algn="ctr"/>
            <a:r>
              <a:rPr lang="pt-BR" dirty="0">
                <a:solidFill>
                  <a:schemeClr val="bg1"/>
                </a:solidFill>
              </a:rPr>
              <a:t>SUGESTÃO DE DOCUMENTOS E INFORMAÇÕES</a:t>
            </a:r>
          </a:p>
        </p:txBody>
      </p:sp>
    </p:spTree>
    <p:extLst>
      <p:ext uri="{BB962C8B-B14F-4D97-AF65-F5344CB8AC3E}">
        <p14:creationId xmlns:p14="http://schemas.microsoft.com/office/powerpoint/2010/main" val="21648564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B9544412-4318-5EAE-C951-3CB051A3E636}"/>
              </a:ext>
            </a:extLst>
          </p:cNvPr>
          <p:cNvSpPr>
            <a:spLocks noGrp="1"/>
          </p:cNvSpPr>
          <p:nvPr>
            <p:ph idx="1"/>
          </p:nvPr>
        </p:nvSpPr>
        <p:spPr>
          <a:xfrm>
            <a:off x="212942" y="1540702"/>
            <a:ext cx="11736888" cy="5317298"/>
          </a:xfrm>
        </p:spPr>
        <p:txBody>
          <a:bodyPr/>
          <a:lstStyle/>
          <a:p>
            <a:pPr lvl="1" algn="just">
              <a:lnSpc>
                <a:spcPct val="100000"/>
              </a:lnSpc>
              <a:spcBef>
                <a:spcPts val="0"/>
              </a:spcBef>
              <a:spcAft>
                <a:spcPts val="0"/>
              </a:spcAft>
              <a:buFont typeface="Wingdings" panose="05000000000000000000" pitchFamily="2" charset="2"/>
              <a:buChar char="ü"/>
            </a:pPr>
            <a:r>
              <a:rPr lang="pt-BR" sz="2000" b="1" kern="100" dirty="0">
                <a:solidFill>
                  <a:srgbClr val="0F476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rPr>
              <a:t>Assistência Social</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Relação de programas sociais existentes no Município;</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Relação de beneficiários dos programas sociais municipais;</a:t>
            </a:r>
          </a:p>
          <a:p>
            <a:pPr marL="0" indent="0" algn="just">
              <a:lnSpc>
                <a:spcPct val="100000"/>
              </a:lnSpc>
              <a:spcBef>
                <a:spcPts val="0"/>
              </a:spcBef>
              <a:spcAft>
                <a:spcPts val="0"/>
              </a:spcAft>
              <a:buNone/>
            </a:pPr>
            <a:endParaRPr lang="pt-BR" sz="2000" kern="100" dirty="0">
              <a:effectLst/>
              <a:latin typeface="Aptos" panose="020B0004020202020204" pitchFamily="34" charset="0"/>
              <a:ea typeface="Aptos" panose="020B0004020202020204" pitchFamily="34" charset="0"/>
              <a:cs typeface="Times New Roman" panose="02020603050405020304" pitchFamily="18" charset="0"/>
            </a:endParaRPr>
          </a:p>
          <a:p>
            <a:pPr lvl="1" algn="just">
              <a:lnSpc>
                <a:spcPct val="100000"/>
              </a:lnSpc>
              <a:spcBef>
                <a:spcPts val="0"/>
              </a:spcBef>
              <a:spcAft>
                <a:spcPts val="0"/>
              </a:spcAft>
              <a:buFont typeface="Wingdings" panose="05000000000000000000" pitchFamily="2" charset="2"/>
              <a:buChar char="ü"/>
            </a:pPr>
            <a:r>
              <a:rPr lang="pt-BR" sz="2000" b="1" kern="100" dirty="0">
                <a:solidFill>
                  <a:srgbClr val="0F4761"/>
                </a:solidFill>
                <a:effectLst/>
                <a:uFill>
                  <a:solidFill>
                    <a:srgbClr val="2D3938"/>
                  </a:solidFill>
                </a:uFill>
                <a:latin typeface="Aptos Display" panose="020B0004020202020204" pitchFamily="34" charset="0"/>
                <a:ea typeface="Times New Roman" panose="02020603050405020304" pitchFamily="18" charset="0"/>
                <a:cs typeface="Times New Roman" panose="02020603050405020304" pitchFamily="18" charset="0"/>
              </a:rPr>
              <a:t>Gestão administrativa</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Acesso aos sistemas informatizados em utilização pelo Município, como, por exemplo, protocolo, tributário, contábil, patrimonial etc.;</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Backup dos bancos de dados de todos os sistemas informatizados utilizados na gestão atual e anteriores;</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Relação de convênios e outros instrumentos de transferência de recursos, constando órgão concessor, objeto e valores individualizados, em relação, inclusive, da parcela recebida e executada pela Prefeitura, bem como das parcelas que já foram objeto ou não de prestação de contas;</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Prestação de contas de recursos federais e estaduais, discriminando as prestações de contas concluídas no exercício final do mandato, as que devem ser realizadas até o final dele e as que devam ser encaminhadas no exercício seguinte;</a:t>
            </a:r>
          </a:p>
          <a:p>
            <a:pPr marL="0" indent="0" algn="just">
              <a:lnSpc>
                <a:spcPct val="100000"/>
              </a:lnSpc>
              <a:spcBef>
                <a:spcPts val="0"/>
              </a:spcBef>
              <a:spcAft>
                <a:spcPts val="0"/>
              </a:spcAft>
              <a:buNone/>
            </a:pPr>
            <a:r>
              <a:rPr lang="pt-BR" sz="2000" kern="100" dirty="0">
                <a:effectLst/>
                <a:latin typeface="Aptos" panose="020B0004020202020204" pitchFamily="34" charset="0"/>
                <a:ea typeface="Aptos" panose="020B0004020202020204" pitchFamily="34" charset="0"/>
                <a:cs typeface="Times New Roman" panose="02020603050405020304" pitchFamily="18" charset="0"/>
              </a:rPr>
              <a:t>(   ) Inventário dos bens patrimoniais do ente;</a:t>
            </a:r>
          </a:p>
          <a:p>
            <a:pPr marL="0" indent="0">
              <a:lnSpc>
                <a:spcPct val="100000"/>
              </a:lnSpc>
              <a:spcBef>
                <a:spcPts val="0"/>
              </a:spcBef>
              <a:spcAft>
                <a:spcPts val="0"/>
              </a:spcAft>
              <a:buNone/>
            </a:pPr>
            <a:endParaRPr lang="pt-BR" dirty="0"/>
          </a:p>
        </p:txBody>
      </p:sp>
      <p:sp>
        <p:nvSpPr>
          <p:cNvPr id="3" name="Título 2">
            <a:extLst>
              <a:ext uri="{FF2B5EF4-FFF2-40B4-BE49-F238E27FC236}">
                <a16:creationId xmlns:a16="http://schemas.microsoft.com/office/drawing/2014/main" xmlns="" id="{D8FD4D43-A0E6-1445-1AFC-6B6EACEA63A4}"/>
              </a:ext>
            </a:extLst>
          </p:cNvPr>
          <p:cNvSpPr>
            <a:spLocks noGrp="1"/>
          </p:cNvSpPr>
          <p:nvPr>
            <p:ph type="ctrTitle"/>
          </p:nvPr>
        </p:nvSpPr>
        <p:spPr/>
        <p:txBody>
          <a:bodyPr/>
          <a:lstStyle/>
          <a:p>
            <a:pPr algn="ctr"/>
            <a:r>
              <a:rPr lang="pt-BR" dirty="0">
                <a:solidFill>
                  <a:schemeClr val="bg1"/>
                </a:solidFill>
              </a:rPr>
              <a:t>SUGESTÃO DE DOCUMENTOS E INFORMAÇÕES</a:t>
            </a:r>
            <a:endParaRPr lang="pt-BR" dirty="0"/>
          </a:p>
        </p:txBody>
      </p:sp>
    </p:spTree>
    <p:extLst>
      <p:ext uri="{BB962C8B-B14F-4D97-AF65-F5344CB8AC3E}">
        <p14:creationId xmlns:p14="http://schemas.microsoft.com/office/powerpoint/2010/main" val="39968884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C58ED1FB-10A3-6374-40B2-7DC8711FDE34}"/>
              </a:ext>
            </a:extLst>
          </p:cNvPr>
          <p:cNvSpPr>
            <a:spLocks noGrp="1"/>
          </p:cNvSpPr>
          <p:nvPr>
            <p:ph idx="1"/>
          </p:nvPr>
        </p:nvSpPr>
        <p:spPr>
          <a:xfrm>
            <a:off x="275573" y="1565753"/>
            <a:ext cx="11523945" cy="5042804"/>
          </a:xfrm>
        </p:spPr>
        <p:txBody>
          <a:bodyPr/>
          <a:lstStyle/>
          <a:p>
            <a:pPr lvl="1" algn="just">
              <a:lnSpc>
                <a:spcPct val="100000"/>
              </a:lnSpc>
              <a:spcBef>
                <a:spcPts val="0"/>
              </a:spcBef>
              <a:spcAft>
                <a:spcPts val="0"/>
              </a:spcAft>
              <a:buFont typeface="Wingdings" panose="05000000000000000000" pitchFamily="2" charset="2"/>
              <a:buChar char="ü"/>
            </a:pPr>
            <a:r>
              <a:rPr lang="pt-BR" sz="20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administrativa</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Relação de veículos da frota municipal (próprios e locados);</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Relação de imóveis próprios e locados, com descrição do bem, cópia do documento de propriedade, localização e valor atualizado;</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Cópia das leis, decretos, portarias e outros instrumentos normativos em vigor, em especial:</a:t>
            </a:r>
          </a:p>
          <a:p>
            <a:pPr marL="0" indent="0" algn="just">
              <a:lnSpc>
                <a:spcPct val="100000"/>
              </a:lnSpc>
              <a:spcBef>
                <a:spcPts val="0"/>
              </a:spcBef>
              <a:spcAft>
                <a:spcPts val="0"/>
              </a:spcAft>
              <a:buNone/>
            </a:pPr>
            <a:endParaRPr lang="pt-BR" sz="2000" kern="100" dirty="0">
              <a:effectLst/>
              <a:ea typeface="Aptos" panose="020B0004020202020204" pitchFamily="34" charset="0"/>
              <a:cs typeface="Times New Roman" panose="02020603050405020304" pitchFamily="18" charset="0"/>
            </a:endParaRPr>
          </a:p>
          <a:p>
            <a:pPr lvl="1" algn="just">
              <a:lnSpc>
                <a:spcPct val="100000"/>
              </a:lnSpc>
              <a:spcBef>
                <a:spcPts val="0"/>
              </a:spcBef>
              <a:spcAft>
                <a:spcPts val="0"/>
              </a:spcAft>
              <a:buFont typeface="Wingdings" panose="05000000000000000000" pitchFamily="2" charset="2"/>
              <a:buChar char="ü"/>
            </a:pPr>
            <a:r>
              <a:rPr lang="pt-BR" sz="2000"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financeira</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Demonstrativo das Dívidas do Município, por quaisquer formas assumidas, constando: títulos (Restos a Pagar; Serviços da Dívida a Pagar; Depósitos; Débitos de Tesouraria e Dívida Fundada Interna), nome do credor, natureza, data do vencimento e respectivos valores;</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Relação das contas bancárias, com os respectivos saldos financeiros, relativo ao último dia útil do mês de dezembro, com o saldo transferido para o exercício seguinte, o qual será assinado pelo tesoureiro, pelo responsável pela contabilidade e pelo Prefeito;</a:t>
            </a:r>
          </a:p>
          <a:p>
            <a:pPr marL="0" indent="0" algn="just">
              <a:lnSpc>
                <a:spcPct val="100000"/>
              </a:lnSpc>
              <a:spcBef>
                <a:spcPts val="0"/>
              </a:spcBef>
              <a:spcAft>
                <a:spcPts val="0"/>
              </a:spcAft>
              <a:buNone/>
            </a:pPr>
            <a:r>
              <a:rPr lang="pt-BR" sz="2000" kern="100" dirty="0">
                <a:effectLst/>
                <a:ea typeface="Aptos" panose="020B0004020202020204" pitchFamily="34" charset="0"/>
                <a:cs typeface="Times New Roman" panose="02020603050405020304" pitchFamily="18" charset="0"/>
              </a:rPr>
              <a:t>(   ) Extratos bancários das contas correntes e de aplicação;</a:t>
            </a:r>
          </a:p>
          <a:p>
            <a:pPr marL="0" indent="0">
              <a:buNone/>
            </a:pPr>
            <a:endParaRPr lang="pt-BR" dirty="0"/>
          </a:p>
        </p:txBody>
      </p:sp>
      <p:sp>
        <p:nvSpPr>
          <p:cNvPr id="3" name="Título 2">
            <a:extLst>
              <a:ext uri="{FF2B5EF4-FFF2-40B4-BE49-F238E27FC236}">
                <a16:creationId xmlns:a16="http://schemas.microsoft.com/office/drawing/2014/main" xmlns="" id="{B04ABEA5-6F76-37D1-9FDF-A8ADA919E399}"/>
              </a:ext>
            </a:extLst>
          </p:cNvPr>
          <p:cNvSpPr>
            <a:spLocks noGrp="1"/>
          </p:cNvSpPr>
          <p:nvPr>
            <p:ph type="ctrTitle"/>
          </p:nvPr>
        </p:nvSpPr>
        <p:spPr/>
        <p:txBody>
          <a:bodyPr/>
          <a:lstStyle/>
          <a:p>
            <a:pPr algn="ctr"/>
            <a:r>
              <a:rPr lang="pt-BR" dirty="0">
                <a:solidFill>
                  <a:schemeClr val="bg1"/>
                </a:solidFill>
              </a:rPr>
              <a:t>SUGESTÃO DE DOCUMENTOS E INFORMAÇÕES</a:t>
            </a:r>
            <a:endParaRPr lang="pt-BR" dirty="0"/>
          </a:p>
        </p:txBody>
      </p:sp>
    </p:spTree>
    <p:extLst>
      <p:ext uri="{BB962C8B-B14F-4D97-AF65-F5344CB8AC3E}">
        <p14:creationId xmlns:p14="http://schemas.microsoft.com/office/powerpoint/2010/main" val="1947615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 História das Colheres de cabo Grande">
            <a:hlinkClick r:id="" action="ppaction://media"/>
            <a:extLst>
              <a:ext uri="{FF2B5EF4-FFF2-40B4-BE49-F238E27FC236}">
                <a16:creationId xmlns:a16="http://schemas.microsoft.com/office/drawing/2014/main" xmlns="" id="{83546E17-C8D6-D415-1EBD-95CDECEFAFE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24289" y="1219338"/>
            <a:ext cx="9043711" cy="5086972"/>
          </a:xfrm>
        </p:spPr>
      </p:pic>
      <p:sp>
        <p:nvSpPr>
          <p:cNvPr id="3" name="Título 2">
            <a:extLst>
              <a:ext uri="{FF2B5EF4-FFF2-40B4-BE49-F238E27FC236}">
                <a16:creationId xmlns:a16="http://schemas.microsoft.com/office/drawing/2014/main" xmlns="" id="{B6D80B8B-514D-A5B1-AC9E-8372F462EA3C}"/>
              </a:ext>
            </a:extLst>
          </p:cNvPr>
          <p:cNvSpPr>
            <a:spLocks noGrp="1"/>
          </p:cNvSpPr>
          <p:nvPr>
            <p:ph type="ctrTitle"/>
          </p:nvPr>
        </p:nvSpPr>
        <p:spPr>
          <a:xfrm>
            <a:off x="838200" y="131471"/>
            <a:ext cx="9829800" cy="1087867"/>
          </a:xfrm>
        </p:spPr>
        <p:txBody>
          <a:bodyPr/>
          <a:lstStyle/>
          <a:p>
            <a:pPr algn="ctr"/>
            <a:r>
              <a:rPr lang="pt-BR" dirty="0">
                <a:solidFill>
                  <a:schemeClr val="bg1"/>
                </a:solidFill>
              </a:rPr>
              <a:t>TRANSIÇÃO GOVERNAMENTAL</a:t>
            </a:r>
            <a:endParaRPr lang="pt-BR" dirty="0"/>
          </a:p>
        </p:txBody>
      </p:sp>
    </p:spTree>
    <p:extLst>
      <p:ext uri="{BB962C8B-B14F-4D97-AF65-F5344CB8AC3E}">
        <p14:creationId xmlns:p14="http://schemas.microsoft.com/office/powerpoint/2010/main" val="26672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AE4972F3-CA47-01E9-E665-E2B062C39549}"/>
              </a:ext>
            </a:extLst>
          </p:cNvPr>
          <p:cNvSpPr>
            <a:spLocks noGrp="1"/>
          </p:cNvSpPr>
          <p:nvPr>
            <p:ph idx="1"/>
          </p:nvPr>
        </p:nvSpPr>
        <p:spPr>
          <a:xfrm>
            <a:off x="400833" y="1628384"/>
            <a:ext cx="10952967" cy="4548579"/>
          </a:xfrm>
        </p:spPr>
        <p:txBody>
          <a:bodyPr/>
          <a:lstStyle/>
          <a:p>
            <a:pPr marL="457200" lvl="1" indent="0" algn="just">
              <a:lnSpc>
                <a:spcPct val="100000"/>
              </a:lnSpc>
              <a:spcBef>
                <a:spcPts val="0"/>
              </a:spcBef>
              <a:spcAft>
                <a:spcPts val="0"/>
              </a:spcAft>
              <a:buNone/>
            </a:pPr>
            <a:r>
              <a:rPr lang="pt-BR"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de pessoal</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agentes públicos, com informações de nome, CPF, lotação e vínculo (efetivos, comissionados, temporários e estagiários);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servidores cedidos;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Quadro de cargos em comissão e funções gratificadas;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Quadro de cargos de provimento efetivo;</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Relação de concursos públicos e/ou testes seletivos realizados ou em andamento, com a respectiva lista de aprovados;</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Processos judiciais trabalhistas que tenham o Município como Reclamado, constando número do processo, objeto, partes e juízo de tramitação;</a:t>
            </a:r>
          </a:p>
          <a:p>
            <a:pPr marL="0" indent="0" algn="just">
              <a:lnSpc>
                <a:spcPct val="100000"/>
              </a:lnSpc>
              <a:spcBef>
                <a:spcPts val="0"/>
              </a:spcBef>
              <a:spcAft>
                <a:spcPts val="0"/>
              </a:spcAft>
              <a:buNone/>
            </a:pPr>
            <a:r>
              <a:rPr lang="pt-BR" sz="2400" kern="100" dirty="0">
                <a:effectLst/>
                <a:ea typeface="Aptos" panose="020B0004020202020204" pitchFamily="34" charset="0"/>
                <a:cs typeface="Times New Roman" panose="02020603050405020304" pitchFamily="18" charset="0"/>
              </a:rPr>
              <a:t>(   ) No caso de existência de Regime Próprio de Previdência Social (RPPS), relação de segurados em recebimento de benefícios e inativos</a:t>
            </a:r>
          </a:p>
          <a:p>
            <a:endParaRPr lang="pt-BR" sz="2400" dirty="0"/>
          </a:p>
        </p:txBody>
      </p:sp>
      <p:sp>
        <p:nvSpPr>
          <p:cNvPr id="3" name="Título 2">
            <a:extLst>
              <a:ext uri="{FF2B5EF4-FFF2-40B4-BE49-F238E27FC236}">
                <a16:creationId xmlns:a16="http://schemas.microsoft.com/office/drawing/2014/main" xmlns="" id="{B9AAC450-61D0-3277-DCBC-DF66EF26A48F}"/>
              </a:ext>
            </a:extLst>
          </p:cNvPr>
          <p:cNvSpPr>
            <a:spLocks noGrp="1"/>
          </p:cNvSpPr>
          <p:nvPr>
            <p:ph type="ctrTitle"/>
          </p:nvPr>
        </p:nvSpPr>
        <p:spPr/>
        <p:txBody>
          <a:bodyPr/>
          <a:lstStyle/>
          <a:p>
            <a:pPr algn="ctr"/>
            <a:r>
              <a:rPr lang="pt-BR" dirty="0">
                <a:solidFill>
                  <a:schemeClr val="bg1"/>
                </a:solidFill>
              </a:rPr>
              <a:t>SUGESTÃO DE DOCUMENTOS E INFORMAÇÕES</a:t>
            </a:r>
            <a:endParaRPr lang="pt-BR" dirty="0"/>
          </a:p>
        </p:txBody>
      </p:sp>
    </p:spTree>
    <p:extLst>
      <p:ext uri="{BB962C8B-B14F-4D97-AF65-F5344CB8AC3E}">
        <p14:creationId xmlns:p14="http://schemas.microsoft.com/office/powerpoint/2010/main" val="31531386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AE4972F3-CA47-01E9-E665-E2B062C39549}"/>
              </a:ext>
            </a:extLst>
          </p:cNvPr>
          <p:cNvSpPr>
            <a:spLocks noGrp="1"/>
          </p:cNvSpPr>
          <p:nvPr>
            <p:ph idx="1"/>
          </p:nvPr>
        </p:nvSpPr>
        <p:spPr>
          <a:xfrm>
            <a:off x="400833" y="1628384"/>
            <a:ext cx="10952967" cy="4548579"/>
          </a:xfrm>
        </p:spPr>
        <p:txBody>
          <a:bodyPr/>
          <a:lstStyle/>
          <a:p>
            <a:pPr marL="457200" lvl="1" indent="0" algn="just">
              <a:lnSpc>
                <a:spcPct val="107000"/>
              </a:lnSpc>
              <a:spcBef>
                <a:spcPts val="800"/>
              </a:spcBef>
              <a:spcAft>
                <a:spcPts val="400"/>
              </a:spcAft>
              <a:buNone/>
            </a:pPr>
            <a:r>
              <a:rPr lang="pt-BR" b="1" kern="100" dirty="0">
                <a:solidFill>
                  <a:srgbClr val="0F4761"/>
                </a:solidFill>
                <a:effectLst/>
                <a:uFill>
                  <a:solidFill>
                    <a:srgbClr val="2D3938"/>
                  </a:solidFill>
                </a:uFill>
                <a:ea typeface="Times New Roman" panose="02020603050405020304" pitchFamily="18" charset="0"/>
                <a:cs typeface="Times New Roman" panose="02020603050405020304" pitchFamily="18" charset="0"/>
              </a:rPr>
              <a:t>Gestão tributária</a:t>
            </a:r>
          </a:p>
          <a:p>
            <a:pPr marL="0" indent="0" algn="just">
              <a:lnSpc>
                <a:spcPct val="107000"/>
              </a:lnSpc>
              <a:spcAft>
                <a:spcPts val="800"/>
              </a:spcAft>
              <a:buNone/>
            </a:pPr>
            <a:r>
              <a:rPr lang="pt-BR" sz="2400" kern="100" dirty="0">
                <a:effectLst/>
                <a:ea typeface="Aptos" panose="020B0004020202020204" pitchFamily="34" charset="0"/>
                <a:cs typeface="Times New Roman" panose="02020603050405020304" pitchFamily="18" charset="0"/>
              </a:rPr>
              <a:t>( ) Cadastro imobiliário do Município, para fins de lançamento do IPTU;</a:t>
            </a:r>
          </a:p>
          <a:p>
            <a:pPr marL="0" indent="0" algn="just">
              <a:lnSpc>
                <a:spcPct val="107000"/>
              </a:lnSpc>
              <a:spcAft>
                <a:spcPts val="800"/>
              </a:spcAft>
              <a:buNone/>
            </a:pPr>
            <a:r>
              <a:rPr lang="pt-BR" sz="2400" kern="100" dirty="0">
                <a:effectLst/>
                <a:ea typeface="Aptos" panose="020B0004020202020204" pitchFamily="34" charset="0"/>
                <a:cs typeface="Times New Roman" panose="02020603050405020304" pitchFamily="18" charset="0"/>
              </a:rPr>
              <a:t>( ) Cadastro geral de empresas do Município, para fins de lançamento e cobrança do ISS;</a:t>
            </a:r>
          </a:p>
          <a:p>
            <a:pPr marL="0" indent="0" algn="just">
              <a:lnSpc>
                <a:spcPct val="107000"/>
              </a:lnSpc>
              <a:spcAft>
                <a:spcPts val="800"/>
              </a:spcAft>
              <a:buNone/>
            </a:pPr>
            <a:r>
              <a:rPr lang="pt-BR" sz="2400" kern="100" dirty="0">
                <a:effectLst/>
                <a:ea typeface="Aptos" panose="020B0004020202020204" pitchFamily="34" charset="0"/>
                <a:cs typeface="Times New Roman" panose="02020603050405020304" pitchFamily="18" charset="0"/>
              </a:rPr>
              <a:t>( ) Demonstrativo da Dívida Ativa, constando o nome do devedor, motivo da inclusão, a data da inscrição e o valor original.</a:t>
            </a:r>
          </a:p>
          <a:p>
            <a:endParaRPr lang="pt-BR" sz="2400" dirty="0"/>
          </a:p>
        </p:txBody>
      </p:sp>
      <p:sp>
        <p:nvSpPr>
          <p:cNvPr id="3" name="Título 2">
            <a:extLst>
              <a:ext uri="{FF2B5EF4-FFF2-40B4-BE49-F238E27FC236}">
                <a16:creationId xmlns:a16="http://schemas.microsoft.com/office/drawing/2014/main" xmlns="" id="{B9AAC450-61D0-3277-DCBC-DF66EF26A48F}"/>
              </a:ext>
            </a:extLst>
          </p:cNvPr>
          <p:cNvSpPr>
            <a:spLocks noGrp="1"/>
          </p:cNvSpPr>
          <p:nvPr>
            <p:ph type="ctrTitle"/>
          </p:nvPr>
        </p:nvSpPr>
        <p:spPr/>
        <p:txBody>
          <a:bodyPr/>
          <a:lstStyle/>
          <a:p>
            <a:pPr algn="ctr"/>
            <a:r>
              <a:rPr lang="pt-BR" dirty="0">
                <a:solidFill>
                  <a:schemeClr val="bg1"/>
                </a:solidFill>
              </a:rPr>
              <a:t>SUGESTÃO DE DOCUMENTOS E INFORMAÇÕES</a:t>
            </a:r>
            <a:endParaRPr lang="pt-BR" dirty="0"/>
          </a:p>
        </p:txBody>
      </p:sp>
    </p:spTree>
    <p:extLst>
      <p:ext uri="{BB962C8B-B14F-4D97-AF65-F5344CB8AC3E}">
        <p14:creationId xmlns:p14="http://schemas.microsoft.com/office/powerpoint/2010/main" val="2298833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31AA82DD-14B1-AF66-13D1-27AF5D09DCD6}"/>
              </a:ext>
            </a:extLst>
          </p:cNvPr>
          <p:cNvSpPr>
            <a:spLocks noGrp="1"/>
          </p:cNvSpPr>
          <p:nvPr>
            <p:ph idx="1"/>
          </p:nvPr>
        </p:nvSpPr>
        <p:spPr>
          <a:xfrm>
            <a:off x="325677" y="1825625"/>
            <a:ext cx="11028123" cy="4351338"/>
          </a:xfrm>
        </p:spPr>
        <p:txBody>
          <a:bodyPr/>
          <a:lstStyle/>
          <a:p>
            <a:pPr algn="just"/>
            <a:r>
              <a:rPr lang="pt-BR" sz="2400" b="1" i="0" u="none" strike="noStrike" baseline="0" dirty="0">
                <a:solidFill>
                  <a:srgbClr val="000000"/>
                </a:solidFill>
              </a:rPr>
              <a:t>Qual a data limite para iniciar o processo de Transição de Mandato? </a:t>
            </a:r>
          </a:p>
          <a:p>
            <a:pPr marL="0" indent="0" algn="just">
              <a:buNone/>
            </a:pPr>
            <a:r>
              <a:rPr lang="pt-BR" sz="2400" b="0" i="0" u="none" strike="noStrike" baseline="0" dirty="0">
                <a:solidFill>
                  <a:srgbClr val="000000"/>
                </a:solidFill>
              </a:rPr>
              <a:t>Não há prazo determinado, entretanto recomenda-se que se seja constituída a equipe de transição em até 10 dias após a proclamação dos eleitos pela Justiça Eleitoral. A equipe de transição deverá ser disciplinada por lei municipal específica. Sugere-se que o ato normativo disponha sobre a previsão de início e encerramento dos trabalhos, a finalidade e forma de atuação. </a:t>
            </a:r>
          </a:p>
          <a:p>
            <a:pPr algn="just"/>
            <a:r>
              <a:rPr lang="pt-BR" sz="2400" b="1" i="0" u="none" strike="noStrike" baseline="0" dirty="0">
                <a:solidFill>
                  <a:srgbClr val="000000"/>
                </a:solidFill>
              </a:rPr>
              <a:t>Há limite de pessoas na formação da equipe de Transição de Mandato? </a:t>
            </a:r>
            <a:endParaRPr lang="pt-BR" sz="2400" b="0" i="0" u="none" strike="noStrike" baseline="0" dirty="0">
              <a:solidFill>
                <a:srgbClr val="000000"/>
              </a:solidFill>
            </a:endParaRPr>
          </a:p>
          <a:p>
            <a:pPr marL="0" indent="0" algn="just">
              <a:buNone/>
            </a:pPr>
            <a:r>
              <a:rPr lang="pt-BR" sz="2400" b="0" i="0" u="none" strike="noStrike" baseline="0" dirty="0">
                <a:solidFill>
                  <a:srgbClr val="000000"/>
                </a:solidFill>
              </a:rPr>
              <a:t>Não. A lei ou decreto que instituir a transição regulamentará como será composta a equipe de Transição de Mandato, o número pode variar em relação ao tamanho da entidade, número de órgãos etc. </a:t>
            </a:r>
          </a:p>
        </p:txBody>
      </p:sp>
      <p:sp>
        <p:nvSpPr>
          <p:cNvPr id="3" name="Título 2">
            <a:extLst>
              <a:ext uri="{FF2B5EF4-FFF2-40B4-BE49-F238E27FC236}">
                <a16:creationId xmlns:a16="http://schemas.microsoft.com/office/drawing/2014/main" xmlns="" id="{84992899-A4D7-A0F3-E9B0-C6756C6B431A}"/>
              </a:ext>
            </a:extLst>
          </p:cNvPr>
          <p:cNvSpPr>
            <a:spLocks noGrp="1"/>
          </p:cNvSpPr>
          <p:nvPr>
            <p:ph type="ctrTitle"/>
          </p:nvPr>
        </p:nvSpPr>
        <p:spPr/>
        <p:txBody>
          <a:bodyPr/>
          <a:lstStyle/>
          <a:p>
            <a:pPr algn="ctr"/>
            <a:r>
              <a:rPr lang="pt-BR" dirty="0">
                <a:solidFill>
                  <a:schemeClr val="bg1"/>
                </a:solidFill>
              </a:rPr>
              <a:t>DÚVIDAS FREQUENTES</a:t>
            </a:r>
          </a:p>
        </p:txBody>
      </p:sp>
    </p:spTree>
    <p:extLst>
      <p:ext uri="{BB962C8B-B14F-4D97-AF65-F5344CB8AC3E}">
        <p14:creationId xmlns:p14="http://schemas.microsoft.com/office/powerpoint/2010/main" val="23204874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5D1D8BB-3915-E109-CF9C-C24AAA703504}"/>
            </a:ext>
          </a:extLst>
        </p:cNvPr>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E8AC1EF9-1ADC-B8D9-9D5C-8C64EA2C229E}"/>
              </a:ext>
            </a:extLst>
          </p:cNvPr>
          <p:cNvSpPr>
            <a:spLocks noGrp="1"/>
          </p:cNvSpPr>
          <p:nvPr>
            <p:ph idx="1"/>
          </p:nvPr>
        </p:nvSpPr>
        <p:spPr/>
        <p:txBody>
          <a:bodyPr/>
          <a:lstStyle/>
          <a:p>
            <a:pPr algn="just"/>
            <a:r>
              <a:rPr lang="pt-BR" sz="2400" b="1" i="0" u="none" strike="noStrike" baseline="0" dirty="0">
                <a:solidFill>
                  <a:srgbClr val="000000"/>
                </a:solidFill>
              </a:rPr>
              <a:t>O Prefeito em exercício bem como os titulares dos órgãos e entidades devem fornecer local para reunião, materiais necessários à atuação da equipe de Transição de Mandato? </a:t>
            </a:r>
            <a:endParaRPr lang="pt-BR" sz="2400" b="0" i="0" u="none" strike="noStrike" baseline="0" dirty="0">
              <a:solidFill>
                <a:srgbClr val="000000"/>
              </a:solidFill>
            </a:endParaRPr>
          </a:p>
          <a:p>
            <a:pPr marL="0" indent="0" algn="just">
              <a:buNone/>
            </a:pPr>
            <a:r>
              <a:rPr lang="pt-BR" sz="2400" b="0" i="0" u="none" strike="noStrike" baseline="0" dirty="0">
                <a:solidFill>
                  <a:srgbClr val="000000"/>
                </a:solidFill>
              </a:rPr>
              <a:t>Sim. Os agentes públicos em exercício devem garantir infraestrutura, logística e equipamentos necessários para o bom andamento dos trabalhos, que deverão ser fornecidos a partir do início do processo de transição. </a:t>
            </a:r>
            <a:endParaRPr lang="pt-BR" sz="2400" dirty="0">
              <a:solidFill>
                <a:srgbClr val="000000"/>
              </a:solidFill>
            </a:endParaRPr>
          </a:p>
          <a:p>
            <a:pPr algn="just"/>
            <a:r>
              <a:rPr lang="pt-BR" sz="2400" b="1" i="0" u="none" strike="noStrike" baseline="0" dirty="0">
                <a:solidFill>
                  <a:srgbClr val="000000"/>
                </a:solidFill>
              </a:rPr>
              <a:t>As reuniões da equipe de Transição de Mandato devem ser agendadas? É necessário fazer ata das reuniões? </a:t>
            </a:r>
            <a:endParaRPr lang="pt-BR" sz="2400" b="0" i="0" u="none" strike="noStrike" baseline="0" dirty="0">
              <a:solidFill>
                <a:srgbClr val="000000"/>
              </a:solidFill>
            </a:endParaRPr>
          </a:p>
          <a:p>
            <a:pPr marL="0" indent="0" algn="just">
              <a:buNone/>
            </a:pPr>
            <a:r>
              <a:rPr lang="pt-BR" sz="2400" b="0" i="0" u="none" strike="noStrike" baseline="0" dirty="0">
                <a:solidFill>
                  <a:srgbClr val="000000"/>
                </a:solidFill>
              </a:rPr>
              <a:t>Sim. A equipe de Transição de Mandato deverá organizar um cronograma de reuniões, acordando as datas, horários e locais com o coordenador da equipe e o representante do Gestor eleito. Recomenda-se o registro em atas das reuniões, com o detalhamento dos documentos entregues e assuntos tratados </a:t>
            </a:r>
            <a:endParaRPr lang="pt-BR" sz="2400" dirty="0"/>
          </a:p>
        </p:txBody>
      </p:sp>
      <p:sp>
        <p:nvSpPr>
          <p:cNvPr id="3" name="Título 2">
            <a:extLst>
              <a:ext uri="{FF2B5EF4-FFF2-40B4-BE49-F238E27FC236}">
                <a16:creationId xmlns:a16="http://schemas.microsoft.com/office/drawing/2014/main" xmlns="" id="{F2AECE5F-D440-DBBA-7EB6-8596A68D7FA1}"/>
              </a:ext>
            </a:extLst>
          </p:cNvPr>
          <p:cNvSpPr>
            <a:spLocks noGrp="1"/>
          </p:cNvSpPr>
          <p:nvPr>
            <p:ph type="ctrTitle"/>
          </p:nvPr>
        </p:nvSpPr>
        <p:spPr/>
        <p:txBody>
          <a:bodyPr/>
          <a:lstStyle/>
          <a:p>
            <a:pPr algn="ctr"/>
            <a:r>
              <a:rPr lang="pt-BR" dirty="0">
                <a:solidFill>
                  <a:schemeClr val="bg1"/>
                </a:solidFill>
              </a:rPr>
              <a:t>DÚVIDAS FREQUENTES</a:t>
            </a:r>
          </a:p>
        </p:txBody>
      </p:sp>
    </p:spTree>
    <p:extLst>
      <p:ext uri="{BB962C8B-B14F-4D97-AF65-F5344CB8AC3E}">
        <p14:creationId xmlns:p14="http://schemas.microsoft.com/office/powerpoint/2010/main" val="27550442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abalho em Equipe I O melhor vídeo motivacional 2020">
            <a:hlinkClick r:id="" action="ppaction://media"/>
            <a:extLst>
              <a:ext uri="{FF2B5EF4-FFF2-40B4-BE49-F238E27FC236}">
                <a16:creationId xmlns:a16="http://schemas.microsoft.com/office/drawing/2014/main" xmlns="" id="{764958F1-084F-C74A-1096-EDC89932367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17248" y="1243392"/>
            <a:ext cx="8957503" cy="5086496"/>
          </a:xfrm>
        </p:spPr>
      </p:pic>
      <p:sp>
        <p:nvSpPr>
          <p:cNvPr id="3" name="Título 2">
            <a:extLst>
              <a:ext uri="{FF2B5EF4-FFF2-40B4-BE49-F238E27FC236}">
                <a16:creationId xmlns:a16="http://schemas.microsoft.com/office/drawing/2014/main" xmlns="" id="{815735B7-1486-5431-65A5-AEE7D2EB3B24}"/>
              </a:ext>
            </a:extLst>
          </p:cNvPr>
          <p:cNvSpPr>
            <a:spLocks noGrp="1"/>
          </p:cNvSpPr>
          <p:nvPr>
            <p:ph type="ctrTitle"/>
          </p:nvPr>
        </p:nvSpPr>
        <p:spPr/>
        <p:txBody>
          <a:bodyPr/>
          <a:lstStyle/>
          <a:p>
            <a:pPr algn="ctr"/>
            <a:r>
              <a:rPr lang="pt-BR" dirty="0">
                <a:solidFill>
                  <a:schemeClr val="bg1"/>
                </a:solidFill>
              </a:rPr>
              <a:t>TRANSIÇÃO GOVERNAMENTAL</a:t>
            </a:r>
            <a:endParaRPr lang="pt-BR" dirty="0"/>
          </a:p>
        </p:txBody>
      </p:sp>
    </p:spTree>
    <p:extLst>
      <p:ext uri="{BB962C8B-B14F-4D97-AF65-F5344CB8AC3E}">
        <p14:creationId xmlns:p14="http://schemas.microsoft.com/office/powerpoint/2010/main" val="23423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68780" y="685800"/>
            <a:ext cx="9959340" cy="369332"/>
          </a:xfrm>
          <a:prstGeom prst="rect">
            <a:avLst/>
          </a:prstGeom>
        </p:spPr>
        <p:txBody>
          <a:bodyPr wrap="square" rtlCol="0">
            <a:spAutoFit/>
          </a:bodyPr>
          <a:lstStyle/>
          <a:p>
            <a:endParaRPr lang="pt-BR" dirty="0"/>
          </a:p>
        </p:txBody>
      </p:sp>
      <p:sp>
        <p:nvSpPr>
          <p:cNvPr id="3" name="Título 1"/>
          <p:cNvSpPr txBox="1">
            <a:spLocks/>
          </p:cNvSpPr>
          <p:nvPr/>
        </p:nvSpPr>
        <p:spPr bwMode="auto">
          <a:xfrm>
            <a:off x="-3057141" y="-775409"/>
            <a:ext cx="11773168" cy="16225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lnSpc>
                <a:spcPct val="90000"/>
              </a:lnSpc>
              <a:spcBef>
                <a:spcPct val="0"/>
              </a:spcBef>
              <a:spcAft>
                <a:spcPct val="0"/>
              </a:spcAft>
              <a:defRPr sz="4400" b="1" kern="1200">
                <a:solidFill>
                  <a:srgbClr val="EAEAEA"/>
                </a:solidFill>
                <a:latin typeface="+mn-lt"/>
                <a:ea typeface="+mj-ea"/>
                <a:cs typeface="+mj-cs"/>
              </a:defRPr>
            </a:lvl1pPr>
            <a:lvl2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2pPr>
            <a:lvl3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3pPr>
            <a:lvl4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4pPr>
            <a:lvl5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5pPr>
            <a:lvl6pPr marL="457200" algn="l" rtl="0" fontAlgn="base">
              <a:lnSpc>
                <a:spcPct val="90000"/>
              </a:lnSpc>
              <a:spcBef>
                <a:spcPct val="0"/>
              </a:spcBef>
              <a:spcAft>
                <a:spcPct val="0"/>
              </a:spcAft>
              <a:defRPr sz="4400" b="1">
                <a:solidFill>
                  <a:srgbClr val="EAEAEA"/>
                </a:solidFill>
                <a:latin typeface="Calibri" panose="020F0502020204030204" pitchFamily="34" charset="0"/>
              </a:defRPr>
            </a:lvl6pPr>
            <a:lvl7pPr marL="914400" algn="l" rtl="0" fontAlgn="base">
              <a:lnSpc>
                <a:spcPct val="90000"/>
              </a:lnSpc>
              <a:spcBef>
                <a:spcPct val="0"/>
              </a:spcBef>
              <a:spcAft>
                <a:spcPct val="0"/>
              </a:spcAft>
              <a:defRPr sz="4400" b="1">
                <a:solidFill>
                  <a:srgbClr val="EAEAEA"/>
                </a:solidFill>
                <a:latin typeface="Calibri" panose="020F0502020204030204" pitchFamily="34" charset="0"/>
              </a:defRPr>
            </a:lvl7pPr>
            <a:lvl8pPr marL="1371600" algn="l" rtl="0" fontAlgn="base">
              <a:lnSpc>
                <a:spcPct val="90000"/>
              </a:lnSpc>
              <a:spcBef>
                <a:spcPct val="0"/>
              </a:spcBef>
              <a:spcAft>
                <a:spcPct val="0"/>
              </a:spcAft>
              <a:defRPr sz="4400" b="1">
                <a:solidFill>
                  <a:srgbClr val="EAEAEA"/>
                </a:solidFill>
                <a:latin typeface="Calibri" panose="020F0502020204030204" pitchFamily="34" charset="0"/>
              </a:defRPr>
            </a:lvl8pPr>
            <a:lvl9pPr marL="1828800" algn="l" rtl="0" fontAlgn="base">
              <a:lnSpc>
                <a:spcPct val="90000"/>
              </a:lnSpc>
              <a:spcBef>
                <a:spcPct val="0"/>
              </a:spcBef>
              <a:spcAft>
                <a:spcPct val="0"/>
              </a:spcAft>
              <a:defRPr sz="4400" b="1">
                <a:solidFill>
                  <a:srgbClr val="EAEAEA"/>
                </a:solidFill>
                <a:latin typeface="Calibri" panose="020F0502020204030204" pitchFamily="34" charset="0"/>
              </a:defRPr>
            </a:lvl9pPr>
          </a:lstStyle>
          <a:p>
            <a:pPr algn="ctr" eaLnBrk="1" hangingPunct="1">
              <a:spcBef>
                <a:spcPts val="1200"/>
              </a:spcBef>
            </a:pPr>
            <a:endParaRPr lang="pt-BR" altLang="pt-BR" sz="3200" dirty="0">
              <a:solidFill>
                <a:schemeClr val="bg1"/>
              </a:solidFill>
            </a:endParaRPr>
          </a:p>
          <a:p>
            <a:pPr algn="ctr" eaLnBrk="1" hangingPunct="1">
              <a:spcBef>
                <a:spcPts val="1200"/>
              </a:spcBef>
            </a:pPr>
            <a:endParaRPr lang="pt-BR" altLang="pt-BR" sz="3200" dirty="0">
              <a:solidFill>
                <a:schemeClr val="bg1"/>
              </a:solidFill>
            </a:endParaRPr>
          </a:p>
        </p:txBody>
      </p:sp>
      <p:sp>
        <p:nvSpPr>
          <p:cNvPr id="8" name="CaixaDeTexto 7">
            <a:extLst>
              <a:ext uri="{FF2B5EF4-FFF2-40B4-BE49-F238E27FC236}">
                <a16:creationId xmlns:a16="http://schemas.microsoft.com/office/drawing/2014/main" xmlns="" id="{8BDED812-210E-CEC3-96E4-71467CF2B36D}"/>
              </a:ext>
            </a:extLst>
          </p:cNvPr>
          <p:cNvSpPr txBox="1"/>
          <p:nvPr/>
        </p:nvSpPr>
        <p:spPr>
          <a:xfrm>
            <a:off x="4665411" y="0"/>
            <a:ext cx="6751790" cy="3939540"/>
          </a:xfrm>
          <a:prstGeom prst="rect">
            <a:avLst/>
          </a:prstGeom>
          <a:noFill/>
        </p:spPr>
        <p:txBody>
          <a:bodyPr wrap="square">
            <a:spAutoFit/>
          </a:bodyPr>
          <a:lstStyle/>
          <a:p>
            <a:pPr algn="ctr" eaLnBrk="1" hangingPunct="1">
              <a:spcBef>
                <a:spcPts val="1200"/>
              </a:spcBef>
            </a:pPr>
            <a:r>
              <a:rPr lang="pt-BR" altLang="pt-BR" sz="4400" dirty="0">
                <a:solidFill>
                  <a:schemeClr val="bg1"/>
                </a:solidFill>
              </a:rPr>
              <a:t>Agradecemos sua participação!</a:t>
            </a:r>
          </a:p>
          <a:p>
            <a:pPr algn="ctr" eaLnBrk="1" hangingPunct="1">
              <a:spcBef>
                <a:spcPts val="1200"/>
              </a:spcBef>
            </a:pPr>
            <a:r>
              <a:rPr lang="pt-BR" altLang="pt-BR" sz="4400" dirty="0">
                <a:solidFill>
                  <a:schemeClr val="bg1">
                    <a:lumMod val="95000"/>
                  </a:schemeClr>
                </a:solidFill>
              </a:rPr>
              <a:t>liana.melo@tcepi.tc.br</a:t>
            </a:r>
          </a:p>
          <a:p>
            <a:pPr algn="ctr" eaLnBrk="1" hangingPunct="1">
              <a:spcBef>
                <a:spcPts val="1200"/>
              </a:spcBef>
            </a:pPr>
            <a:r>
              <a:rPr lang="pt-BR" altLang="pt-BR" sz="4400" dirty="0">
                <a:solidFill>
                  <a:schemeClr val="bg1"/>
                </a:solidFill>
              </a:rPr>
              <a:t>Diretoria </a:t>
            </a:r>
            <a:r>
              <a:rPr lang="pt-BR" altLang="pt-BR" sz="4400" dirty="0" err="1">
                <a:solidFill>
                  <a:schemeClr val="bg1"/>
                </a:solidFill>
              </a:rPr>
              <a:t>DFContas</a:t>
            </a:r>
            <a:endParaRPr lang="pt-BR" altLang="pt-BR" sz="4400" dirty="0">
              <a:solidFill>
                <a:schemeClr val="bg1"/>
              </a:solidFill>
            </a:endParaRPr>
          </a:p>
          <a:p>
            <a:pPr algn="ctr" eaLnBrk="1" hangingPunct="1">
              <a:spcBef>
                <a:spcPts val="1200"/>
              </a:spcBef>
            </a:pPr>
            <a:r>
              <a:rPr lang="pt-BR" altLang="pt-BR" sz="4400" dirty="0">
                <a:solidFill>
                  <a:schemeClr val="bg1"/>
                </a:solidFill>
              </a:rPr>
              <a:t>(86) 3215-3956</a:t>
            </a:r>
            <a:endParaRPr lang="pt-BR" sz="4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40CDF05E-8B95-FE24-0AA5-282D1317FA73}"/>
              </a:ext>
            </a:extLst>
          </p:cNvPr>
          <p:cNvSpPr>
            <a:spLocks noGrp="1"/>
          </p:cNvSpPr>
          <p:nvPr>
            <p:ph idx="1"/>
          </p:nvPr>
        </p:nvSpPr>
        <p:spPr/>
        <p:txBody>
          <a:bodyPr/>
          <a:lstStyle/>
          <a:p>
            <a:pPr marL="0" indent="0">
              <a:buNone/>
            </a:pPr>
            <a:r>
              <a:rPr lang="pt-BR" dirty="0">
                <a:solidFill>
                  <a:schemeClr val="bg1"/>
                </a:solidFill>
              </a:rPr>
              <a:t>TRANSIÇÃO GOVERNAMENTAL</a:t>
            </a:r>
            <a:endParaRPr lang="pt-BR" dirty="0"/>
          </a:p>
        </p:txBody>
      </p:sp>
      <p:sp>
        <p:nvSpPr>
          <p:cNvPr id="3" name="Título 2">
            <a:extLst>
              <a:ext uri="{FF2B5EF4-FFF2-40B4-BE49-F238E27FC236}">
                <a16:creationId xmlns:a16="http://schemas.microsoft.com/office/drawing/2014/main" xmlns="" id="{C49B9BF9-8FE1-6FD5-4433-498D855EF3FB}"/>
              </a:ext>
            </a:extLst>
          </p:cNvPr>
          <p:cNvSpPr>
            <a:spLocks noGrp="1"/>
          </p:cNvSpPr>
          <p:nvPr>
            <p:ph type="ctrTitle"/>
          </p:nvPr>
        </p:nvSpPr>
        <p:spPr/>
        <p:txBody>
          <a:bodyPr/>
          <a:lstStyle/>
          <a:p>
            <a:pPr algn="ctr"/>
            <a:r>
              <a:rPr lang="pt-BR" dirty="0">
                <a:solidFill>
                  <a:schemeClr val="bg1"/>
                </a:solidFill>
              </a:rPr>
              <a:t>FOCO NO QUE DEVE SER MELHORADO</a:t>
            </a:r>
          </a:p>
        </p:txBody>
      </p:sp>
      <p:pic>
        <p:nvPicPr>
          <p:cNvPr id="4" name="Picture 8" descr="C:\Users\liana.melo\Desktop\8144e8c6-fd80-4a9e-9d1a-18be12cd7aed.jpg">
            <a:extLst>
              <a:ext uri="{FF2B5EF4-FFF2-40B4-BE49-F238E27FC236}">
                <a16:creationId xmlns:a16="http://schemas.microsoft.com/office/drawing/2014/main" xmlns="" id="{79AD436E-0542-9C29-2667-1BD0374E52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78071"/>
            <a:ext cx="6124508" cy="53980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xmlns="" id="{308FC9DB-546F-1364-D359-3AC70CA382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58"/>
          <a:stretch/>
        </p:blipFill>
        <p:spPr bwMode="auto">
          <a:xfrm>
            <a:off x="6096001" y="1478071"/>
            <a:ext cx="6096000" cy="539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620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80D1D0-CF9C-A3E6-4C91-D1A14722632F}"/>
            </a:ext>
          </a:extLst>
        </p:cNvPr>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4CD576DA-805B-3125-7891-97F8AFDCA4DE}"/>
              </a:ext>
            </a:extLst>
          </p:cNvPr>
          <p:cNvSpPr>
            <a:spLocks noGrp="1"/>
          </p:cNvSpPr>
          <p:nvPr>
            <p:ph idx="1"/>
          </p:nvPr>
        </p:nvSpPr>
        <p:spPr/>
        <p:txBody>
          <a:bodyPr/>
          <a:lstStyle/>
          <a:p>
            <a:pPr marL="0" indent="0">
              <a:buNone/>
            </a:pPr>
            <a:r>
              <a:rPr lang="pt-BR" dirty="0">
                <a:solidFill>
                  <a:schemeClr val="bg1"/>
                </a:solidFill>
              </a:rPr>
              <a:t>TRANSIÇÃO GOVERNAMENTAL</a:t>
            </a:r>
            <a:endParaRPr lang="pt-BR" dirty="0"/>
          </a:p>
        </p:txBody>
      </p:sp>
      <p:sp>
        <p:nvSpPr>
          <p:cNvPr id="3" name="Título 2">
            <a:extLst>
              <a:ext uri="{FF2B5EF4-FFF2-40B4-BE49-F238E27FC236}">
                <a16:creationId xmlns:a16="http://schemas.microsoft.com/office/drawing/2014/main" xmlns="" id="{FB84F8CA-9A38-4247-0F50-901047392DFF}"/>
              </a:ext>
            </a:extLst>
          </p:cNvPr>
          <p:cNvSpPr>
            <a:spLocks noGrp="1"/>
          </p:cNvSpPr>
          <p:nvPr>
            <p:ph type="ctrTitle"/>
          </p:nvPr>
        </p:nvSpPr>
        <p:spPr/>
        <p:txBody>
          <a:bodyPr/>
          <a:lstStyle/>
          <a:p>
            <a:pPr algn="ctr"/>
            <a:r>
              <a:rPr lang="pt-BR" dirty="0"/>
              <a:t>FOCO NO QUE DEVE SER MELHORADO</a:t>
            </a:r>
          </a:p>
        </p:txBody>
      </p:sp>
      <p:pic>
        <p:nvPicPr>
          <p:cNvPr id="6" name="Picture 4">
            <a:extLst>
              <a:ext uri="{FF2B5EF4-FFF2-40B4-BE49-F238E27FC236}">
                <a16:creationId xmlns:a16="http://schemas.microsoft.com/office/drawing/2014/main" xmlns="" id="{DD7D8003-7F54-A134-7D47-216785D190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270"/>
          <a:stretch/>
        </p:blipFill>
        <p:spPr bwMode="auto">
          <a:xfrm>
            <a:off x="1" y="1427966"/>
            <a:ext cx="6096000" cy="543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s://outraspalavras.net/wp-content/uploads/2023/07/photo1689882869.jpeg">
            <a:extLst>
              <a:ext uri="{FF2B5EF4-FFF2-40B4-BE49-F238E27FC236}">
                <a16:creationId xmlns:a16="http://schemas.microsoft.com/office/drawing/2014/main" xmlns="" id="{F6609436-D6D4-035C-03BE-564FBEABE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27965"/>
            <a:ext cx="6095999" cy="562899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463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xmlns="" id="{A3241858-072F-574F-A691-66F189CD3D10}"/>
              </a:ext>
            </a:extLst>
          </p:cNvPr>
          <p:cNvSpPr>
            <a:spLocks noGrp="1"/>
          </p:cNvSpPr>
          <p:nvPr>
            <p:ph idx="1"/>
          </p:nvPr>
        </p:nvSpPr>
        <p:spPr/>
        <p:txBody>
          <a:bodyPr/>
          <a:lstStyle/>
          <a:p>
            <a:pPr marL="0" indent="0">
              <a:buNone/>
            </a:pPr>
            <a:r>
              <a:rPr lang="pt-BR" sz="2800" b="1" dirty="0">
                <a:latin typeface="+mn-lt"/>
                <a:cs typeface="Arial" panose="020B0604020202020204" pitchFamily="34" charset="0"/>
              </a:rPr>
              <a:t>PILARES DA TRANSIÇÃO GOVERNAMENTAL</a:t>
            </a:r>
          </a:p>
          <a:p>
            <a:pPr marL="0" indent="0">
              <a:buNone/>
            </a:pPr>
            <a:endParaRPr lang="pt-BR" dirty="0"/>
          </a:p>
        </p:txBody>
      </p:sp>
      <p:sp>
        <p:nvSpPr>
          <p:cNvPr id="3" name="Título 2">
            <a:extLst>
              <a:ext uri="{FF2B5EF4-FFF2-40B4-BE49-F238E27FC236}">
                <a16:creationId xmlns:a16="http://schemas.microsoft.com/office/drawing/2014/main" xmlns="" id="{646ED92C-D151-F475-39F8-E7C7BE2EECD7}"/>
              </a:ext>
            </a:extLst>
          </p:cNvPr>
          <p:cNvSpPr>
            <a:spLocks noGrp="1"/>
          </p:cNvSpPr>
          <p:nvPr>
            <p:ph type="ctrTitle"/>
          </p:nvPr>
        </p:nvSpPr>
        <p:spPr/>
        <p:txBody>
          <a:bodyPr/>
          <a:lstStyle/>
          <a:p>
            <a:r>
              <a:rPr lang="pt-BR" altLang="pt-BR" sz="4000" dirty="0">
                <a:solidFill>
                  <a:schemeClr val="bg1"/>
                </a:solidFill>
                <a:latin typeface="Palatino Linotype" pitchFamily="18" charset="0"/>
              </a:rPr>
              <a:t>Transição governamental</a:t>
            </a:r>
            <a:endParaRPr lang="pt-BR" dirty="0"/>
          </a:p>
        </p:txBody>
      </p:sp>
      <p:sp>
        <p:nvSpPr>
          <p:cNvPr id="4" name="Retângulo: Cantos Arredondados 3">
            <a:extLst>
              <a:ext uri="{FF2B5EF4-FFF2-40B4-BE49-F238E27FC236}">
                <a16:creationId xmlns:a16="http://schemas.microsoft.com/office/drawing/2014/main" xmlns="" id="{411902E9-2122-16EE-0FB4-7C74D23A7BF8}"/>
              </a:ext>
            </a:extLst>
          </p:cNvPr>
          <p:cNvSpPr/>
          <p:nvPr/>
        </p:nvSpPr>
        <p:spPr>
          <a:xfrm>
            <a:off x="796447" y="2492014"/>
            <a:ext cx="3087740" cy="1376203"/>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Colaboração entre os gestores públicos municipais atuais e os seguintes</a:t>
            </a:r>
          </a:p>
        </p:txBody>
      </p:sp>
      <p:sp>
        <p:nvSpPr>
          <p:cNvPr id="5" name="Retângulo: Cantos Arredondados 4">
            <a:extLst>
              <a:ext uri="{FF2B5EF4-FFF2-40B4-BE49-F238E27FC236}">
                <a16:creationId xmlns:a16="http://schemas.microsoft.com/office/drawing/2014/main" xmlns="" id="{1878BD5A-9A95-C0BA-EACF-00FBC8C3ACB8}"/>
              </a:ext>
            </a:extLst>
          </p:cNvPr>
          <p:cNvSpPr/>
          <p:nvPr/>
        </p:nvSpPr>
        <p:spPr>
          <a:xfrm>
            <a:off x="4719367" y="2492015"/>
            <a:ext cx="3162254" cy="1376202"/>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Transparência da gestão pública</a:t>
            </a:r>
          </a:p>
        </p:txBody>
      </p:sp>
      <p:sp>
        <p:nvSpPr>
          <p:cNvPr id="6" name="Retângulo: Cantos Arredondados 5">
            <a:extLst>
              <a:ext uri="{FF2B5EF4-FFF2-40B4-BE49-F238E27FC236}">
                <a16:creationId xmlns:a16="http://schemas.microsoft.com/office/drawing/2014/main" xmlns="" id="{FF80BCFC-A11E-68FC-4500-072C2A204AC7}"/>
              </a:ext>
            </a:extLst>
          </p:cNvPr>
          <p:cNvSpPr/>
          <p:nvPr/>
        </p:nvSpPr>
        <p:spPr>
          <a:xfrm>
            <a:off x="8307815" y="2492013"/>
            <a:ext cx="3221174" cy="1376204"/>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Planejamento integrado da ação governamental</a:t>
            </a:r>
          </a:p>
        </p:txBody>
      </p:sp>
      <p:sp>
        <p:nvSpPr>
          <p:cNvPr id="7" name="Retângulo: Cantos Arredondados 6">
            <a:extLst>
              <a:ext uri="{FF2B5EF4-FFF2-40B4-BE49-F238E27FC236}">
                <a16:creationId xmlns:a16="http://schemas.microsoft.com/office/drawing/2014/main" xmlns="" id="{5EC8D946-C663-3865-D6EA-07A23DF03BAA}"/>
              </a:ext>
            </a:extLst>
          </p:cNvPr>
          <p:cNvSpPr/>
          <p:nvPr/>
        </p:nvSpPr>
        <p:spPr>
          <a:xfrm>
            <a:off x="721932" y="4356532"/>
            <a:ext cx="3162255" cy="1376202"/>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Continuidade dos serviços públicos</a:t>
            </a:r>
          </a:p>
        </p:txBody>
      </p:sp>
      <p:sp>
        <p:nvSpPr>
          <p:cNvPr id="15" name="Retângulo: Cantos Arredondados 14">
            <a:extLst>
              <a:ext uri="{FF2B5EF4-FFF2-40B4-BE49-F238E27FC236}">
                <a16:creationId xmlns:a16="http://schemas.microsoft.com/office/drawing/2014/main" xmlns="" id="{C167C637-6C30-28A1-EECE-AA8F1E4D2D99}"/>
              </a:ext>
            </a:extLst>
          </p:cNvPr>
          <p:cNvSpPr/>
          <p:nvPr/>
        </p:nvSpPr>
        <p:spPr>
          <a:xfrm>
            <a:off x="4719367" y="4388984"/>
            <a:ext cx="3221174" cy="1376204"/>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Supremacia do interesse Público</a:t>
            </a:r>
          </a:p>
        </p:txBody>
      </p:sp>
      <p:sp>
        <p:nvSpPr>
          <p:cNvPr id="16" name="Retângulo: Cantos Arredondados 15">
            <a:extLst>
              <a:ext uri="{FF2B5EF4-FFF2-40B4-BE49-F238E27FC236}">
                <a16:creationId xmlns:a16="http://schemas.microsoft.com/office/drawing/2014/main" xmlns="" id="{458AA897-DFB9-72FB-BF31-B98B3EBCF79B}"/>
              </a:ext>
            </a:extLst>
          </p:cNvPr>
          <p:cNvSpPr/>
          <p:nvPr/>
        </p:nvSpPr>
        <p:spPr>
          <a:xfrm>
            <a:off x="8423037" y="4388984"/>
            <a:ext cx="3221174" cy="1376204"/>
          </a:xfrm>
          <a:prstGeom prst="roundRect">
            <a:avLst>
              <a:gd name="adj" fmla="val 50000"/>
            </a:avLst>
          </a:prstGeom>
          <a:solidFill>
            <a:srgbClr val="FFFF00"/>
          </a:solidFill>
          <a:ln>
            <a:noFill/>
          </a:ln>
          <a:effectLst>
            <a:outerShdw blurRad="50800" dist="152400" dir="5400000" algn="ctr" rotWithShape="0">
              <a:srgbClr val="000000">
                <a:alpha val="35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000" b="1" dirty="0">
                <a:solidFill>
                  <a:schemeClr val="tx1"/>
                </a:solidFill>
              </a:rPr>
              <a:t>Boa-fé e executoriedade dos atos administrativos</a:t>
            </a:r>
          </a:p>
        </p:txBody>
      </p:sp>
    </p:spTree>
    <p:extLst>
      <p:ext uri="{BB962C8B-B14F-4D97-AF65-F5344CB8AC3E}">
        <p14:creationId xmlns:p14="http://schemas.microsoft.com/office/powerpoint/2010/main" val="31427160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ítulo 2"/>
          <p:cNvSpPr>
            <a:spLocks noGrp="1"/>
          </p:cNvSpPr>
          <p:nvPr>
            <p:ph type="ctrTitle"/>
          </p:nvPr>
        </p:nvSpPr>
        <p:spPr bwMode="auto">
          <a:xfrm>
            <a:off x="801666" y="87682"/>
            <a:ext cx="9829800" cy="10271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solidFill>
                  <a:schemeClr val="bg1"/>
                </a:solidFill>
                <a:effectLst/>
                <a:ea typeface="Aptos" panose="020B0004020202020204" pitchFamily="34" charset="0"/>
                <a:cs typeface="Times New Roman" panose="02020603050405020304" pitchFamily="18" charset="0"/>
              </a:rPr>
              <a:t/>
            </a:r>
            <a:br>
              <a:rPr lang="pt-BR" sz="3600" b="1" dirty="0">
                <a:solidFill>
                  <a:schemeClr val="bg1"/>
                </a:solidFill>
                <a:effectLst/>
                <a:ea typeface="Aptos" panose="020B0004020202020204" pitchFamily="34" charset="0"/>
                <a:cs typeface="Times New Roman" panose="02020603050405020304" pitchFamily="18" charset="0"/>
              </a:rPr>
            </a:br>
            <a:r>
              <a:rPr lang="pt-BR" sz="3600" b="1" dirty="0">
                <a:effectLst/>
                <a:ea typeface="Aptos" panose="020B0004020202020204" pitchFamily="34" charset="0"/>
                <a:cs typeface="Times New Roman" panose="02020603050405020304" pitchFamily="18" charset="0"/>
              </a:rPr>
              <a:t/>
            </a:r>
            <a:br>
              <a:rPr lang="pt-BR" sz="3600" b="1" dirty="0">
                <a:effectLst/>
                <a:ea typeface="Aptos" panose="020B0004020202020204" pitchFamily="34" charset="0"/>
                <a:cs typeface="Times New Roman" panose="02020603050405020304" pitchFamily="18" charset="0"/>
              </a:rPr>
            </a:br>
            <a:endParaRPr lang="pt-BR" altLang="pt-BR" sz="3600" dirty="0">
              <a:solidFill>
                <a:schemeClr val="bg1"/>
              </a:solidFill>
              <a:latin typeface="Palatino Linotype" pitchFamily="18" charset="0"/>
            </a:endParaRPr>
          </a:p>
        </p:txBody>
      </p:sp>
      <p:sp>
        <p:nvSpPr>
          <p:cNvPr id="4" name="Título 1"/>
          <p:cNvSpPr txBox="1">
            <a:spLocks/>
          </p:cNvSpPr>
          <p:nvPr/>
        </p:nvSpPr>
        <p:spPr>
          <a:xfrm>
            <a:off x="130032" y="1295348"/>
            <a:ext cx="11931936"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spcBef>
                <a:spcPts val="0"/>
              </a:spcBef>
              <a:spcAft>
                <a:spcPts val="0"/>
              </a:spcAft>
            </a:pPr>
            <a:endParaRPr lang="pt-BR" sz="2400" b="1" dirty="0">
              <a:effectLst/>
              <a:ea typeface="Aptos" panose="020B0004020202020204" pitchFamily="34" charset="0"/>
              <a:cs typeface="Times New Roman" panose="02020603050405020304" pitchFamily="18" charset="0"/>
            </a:endParaRPr>
          </a:p>
          <a:p>
            <a:pPr algn="just">
              <a:lnSpc>
                <a:spcPct val="100000"/>
              </a:lnSpc>
              <a:spcAft>
                <a:spcPts val="0"/>
              </a:spcAft>
            </a:pPr>
            <a:r>
              <a:rPr lang="pt-BR" sz="2400" b="1" kern="100" dirty="0">
                <a:solidFill>
                  <a:schemeClr val="tx1"/>
                </a:solidFill>
                <a:effectLst/>
                <a:ea typeface="Aptos" panose="020B0004020202020204" pitchFamily="34" charset="0"/>
                <a:cs typeface="Times New Roman" panose="02020603050405020304" pitchFamily="18" charset="0"/>
              </a:rPr>
              <a:t>a. Colaboração entre os gestores públicos atuais e os seguintes</a:t>
            </a:r>
          </a:p>
          <a:p>
            <a:pPr algn="just">
              <a:lnSpc>
                <a:spcPct val="100000"/>
              </a:lnSpc>
              <a:spcAft>
                <a:spcPts val="0"/>
              </a:spcAft>
            </a:pPr>
            <a:r>
              <a:rPr lang="pt-BR" sz="2400" kern="100" dirty="0">
                <a:solidFill>
                  <a:srgbClr val="000000"/>
                </a:solidFill>
                <a:effectLst/>
                <a:ea typeface="Aptos" panose="020B0004020202020204" pitchFamily="34" charset="0"/>
                <a:cs typeface="Times New Roman" panose="02020603050405020304" pitchFamily="18" charset="0"/>
              </a:rPr>
              <a:t>Supremacia do interesse público sobre os privados. Na transição, devem ser deixadas em segundo plano as divergências políticas e disputas ideológicas.</a:t>
            </a:r>
            <a:endParaRPr lang="pt-BR" sz="2400" kern="100" dirty="0">
              <a:effectLst/>
              <a:ea typeface="Aptos" panose="020B0004020202020204" pitchFamily="34" charset="0"/>
              <a:cs typeface="Times New Roman" panose="02020603050405020304" pitchFamily="18" charset="0"/>
            </a:endParaRPr>
          </a:p>
          <a:p>
            <a:pPr algn="just">
              <a:lnSpc>
                <a:spcPct val="100000"/>
              </a:lnSpc>
              <a:spcAft>
                <a:spcPts val="0"/>
              </a:spcAft>
            </a:pPr>
            <a:r>
              <a:rPr lang="pt-BR" sz="2400" b="1" kern="100" dirty="0">
                <a:solidFill>
                  <a:schemeClr val="tx1"/>
                </a:solidFill>
                <a:effectLst/>
                <a:ea typeface="Aptos" panose="020B0004020202020204" pitchFamily="34" charset="0"/>
                <a:cs typeface="Times New Roman" panose="02020603050405020304" pitchFamily="18" charset="0"/>
              </a:rPr>
              <a:t>b. Transparência da gestão pública </a:t>
            </a:r>
            <a:endParaRPr lang="pt-BR" sz="2400" kern="100" dirty="0">
              <a:solidFill>
                <a:schemeClr val="tx1"/>
              </a:solidFill>
              <a:effectLst/>
              <a:ea typeface="Aptos" panose="020B0004020202020204" pitchFamily="34" charset="0"/>
              <a:cs typeface="Times New Roman" panose="02020603050405020304" pitchFamily="18" charset="0"/>
            </a:endParaRPr>
          </a:p>
          <a:p>
            <a:pPr algn="just">
              <a:lnSpc>
                <a:spcPct val="100000"/>
              </a:lnSpc>
              <a:spcAft>
                <a:spcPts val="0"/>
              </a:spcAft>
            </a:pPr>
            <a:r>
              <a:rPr lang="pt-BR" sz="2400" kern="100" dirty="0">
                <a:solidFill>
                  <a:srgbClr val="000000"/>
                </a:solidFill>
                <a:effectLst/>
                <a:ea typeface="Aptos" panose="020B0004020202020204" pitchFamily="34" charset="0"/>
                <a:cs typeface="Times New Roman" panose="02020603050405020304" pitchFamily="18" charset="0"/>
              </a:rPr>
              <a:t>Se a todo cidadão é garantido o direito fundamental de acesso às informações de interesse público, aos novos representantes eleitos para gerir o município devem ser fornecidos, de maneira célere e suficiente, todos os dados e documentos que possibilitem aos sucessores o conhecimento das informações imprescindíveis para o início regular da gestão.</a:t>
            </a:r>
            <a:endParaRPr lang="pt-BR" sz="2400" kern="100" dirty="0">
              <a:effectLst/>
              <a:ea typeface="Aptos" panose="020B0004020202020204" pitchFamily="34" charset="0"/>
              <a:cs typeface="Times New Roman" panose="02020603050405020304" pitchFamily="18" charset="0"/>
            </a:endParaRPr>
          </a:p>
          <a:p>
            <a:pPr algn="just">
              <a:lnSpc>
                <a:spcPct val="100000"/>
              </a:lnSpc>
              <a:spcAft>
                <a:spcPts val="0"/>
              </a:spcAft>
            </a:pPr>
            <a:r>
              <a:rPr lang="pt-BR" sz="2400" kern="100" dirty="0">
                <a:solidFill>
                  <a:schemeClr val="tx1"/>
                </a:solidFill>
                <a:effectLst/>
                <a:ea typeface="Aptos" panose="020B0004020202020204" pitchFamily="34" charset="0"/>
                <a:cs typeface="Times New Roman" panose="02020603050405020304" pitchFamily="18" charset="0"/>
              </a:rPr>
              <a:t> </a:t>
            </a:r>
            <a:r>
              <a:rPr lang="pt-BR" sz="2400" b="1" kern="100" dirty="0">
                <a:solidFill>
                  <a:schemeClr val="tx1"/>
                </a:solidFill>
                <a:effectLst/>
                <a:ea typeface="Aptos" panose="020B0004020202020204" pitchFamily="34" charset="0"/>
                <a:cs typeface="Times New Roman" panose="02020603050405020304" pitchFamily="18" charset="0"/>
              </a:rPr>
              <a:t>c. Planejamento integrado da ação governamental</a:t>
            </a:r>
            <a:endParaRPr lang="pt-BR" sz="2400" kern="100" dirty="0">
              <a:solidFill>
                <a:schemeClr val="tx1"/>
              </a:solidFill>
              <a:effectLst/>
              <a:ea typeface="Aptos" panose="020B0004020202020204" pitchFamily="34" charset="0"/>
              <a:cs typeface="Times New Roman" panose="02020603050405020304" pitchFamily="18" charset="0"/>
            </a:endParaRPr>
          </a:p>
          <a:p>
            <a:pPr algn="just">
              <a:lnSpc>
                <a:spcPct val="100000"/>
              </a:lnSpc>
              <a:spcAft>
                <a:spcPts val="0"/>
              </a:spcAft>
            </a:pPr>
            <a:r>
              <a:rPr lang="pt-BR" sz="2400" kern="100" dirty="0">
                <a:solidFill>
                  <a:srgbClr val="000000"/>
                </a:solidFill>
                <a:effectLst/>
                <a:ea typeface="Aptos" panose="020B0004020202020204" pitchFamily="34" charset="0"/>
                <a:cs typeface="Times New Roman" panose="02020603050405020304" pitchFamily="18" charset="0"/>
              </a:rPr>
              <a:t>Por mais que a mudança da gestão municipal possa representar novos rumos nas políticas públicas e na priorização de estratégias para a consecução do bem comum, não devem ser ignorados os objetivos e as metas de médio e longo prazo, estabelecidos por gestões anteriores e consubstanciados.</a:t>
            </a:r>
            <a:endParaRPr lang="pt-BR" sz="2400" kern="100" dirty="0">
              <a:effectLst/>
              <a:ea typeface="Aptos" panose="020B0004020202020204" pitchFamily="34" charset="0"/>
              <a:cs typeface="Times New Roman" panose="02020603050405020304" pitchFamily="18" charset="0"/>
            </a:endParaRPr>
          </a:p>
          <a:p>
            <a:pPr algn="just">
              <a:lnSpc>
                <a:spcPct val="107000"/>
              </a:lnSpc>
              <a:spcAft>
                <a:spcPts val="800"/>
              </a:spcAft>
            </a:pPr>
            <a:r>
              <a:rPr lang="pt-BR" sz="2400" kern="100" dirty="0">
                <a:solidFill>
                  <a:srgbClr val="000000"/>
                </a:solidFill>
                <a:effectLst/>
                <a:ea typeface="Aptos" panose="020B0004020202020204" pitchFamily="34" charset="0"/>
                <a:cs typeface="Times New Roman" panose="02020603050405020304" pitchFamily="18" charset="0"/>
              </a:rPr>
              <a:t> </a:t>
            </a:r>
            <a:endParaRPr lang="pt-BR" sz="2400" dirty="0">
              <a:solidFill>
                <a:schemeClr val="tx1"/>
              </a:solidFill>
              <a:effectLst/>
              <a:ea typeface="+mn-ea"/>
              <a:cs typeface="+mn-cs"/>
            </a:endParaRPr>
          </a:p>
        </p:txBody>
      </p:sp>
      <p:sp>
        <p:nvSpPr>
          <p:cNvPr id="3" name="Título 2">
            <a:extLst>
              <a:ext uri="{FF2B5EF4-FFF2-40B4-BE49-F238E27FC236}">
                <a16:creationId xmlns:a16="http://schemas.microsoft.com/office/drawing/2014/main" xmlns="" id="{0AA8C3D5-27E6-2050-5FF0-3D34249A0172}"/>
              </a:ext>
            </a:extLst>
          </p:cNvPr>
          <p:cNvSpPr txBox="1">
            <a:spLocks/>
          </p:cNvSpPr>
          <p:nvPr/>
        </p:nvSpPr>
        <p:spPr>
          <a:xfrm>
            <a:off x="838200" y="131471"/>
            <a:ext cx="9829800" cy="1087867"/>
          </a:xfrm>
          <a:prstGeom prst="rect">
            <a:avLst/>
          </a:prstGeom>
        </p:spPr>
        <p:txBody>
          <a:bodyPr anchor="b" anchorCtr="0"/>
          <a:lstStyle>
            <a:lvl1pPr algn="l" rtl="0" eaLnBrk="0" fontAlgn="base" hangingPunct="0">
              <a:lnSpc>
                <a:spcPct val="90000"/>
              </a:lnSpc>
              <a:spcBef>
                <a:spcPct val="0"/>
              </a:spcBef>
              <a:spcAft>
                <a:spcPct val="0"/>
              </a:spcAft>
              <a:defRPr sz="4000" b="1" kern="1200">
                <a:solidFill>
                  <a:schemeClr val="tx1">
                    <a:lumMod val="50000"/>
                    <a:lumOff val="50000"/>
                  </a:schemeClr>
                </a:solidFill>
                <a:latin typeface="+mn-lt"/>
                <a:ea typeface="+mj-ea"/>
                <a:cs typeface="+mj-cs"/>
              </a:defRPr>
            </a:lvl1pPr>
            <a:lvl2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2pPr>
            <a:lvl3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3pPr>
            <a:lvl4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4pPr>
            <a:lvl5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5pPr>
            <a:lvl6pPr marL="457200" algn="l" rtl="0" fontAlgn="base">
              <a:lnSpc>
                <a:spcPct val="90000"/>
              </a:lnSpc>
              <a:spcBef>
                <a:spcPct val="0"/>
              </a:spcBef>
              <a:spcAft>
                <a:spcPct val="0"/>
              </a:spcAft>
              <a:defRPr sz="4400" b="1">
                <a:solidFill>
                  <a:srgbClr val="EAEAEA"/>
                </a:solidFill>
                <a:latin typeface="Calibri" panose="020F0502020204030204" pitchFamily="34" charset="0"/>
              </a:defRPr>
            </a:lvl6pPr>
            <a:lvl7pPr marL="914400" algn="l" rtl="0" fontAlgn="base">
              <a:lnSpc>
                <a:spcPct val="90000"/>
              </a:lnSpc>
              <a:spcBef>
                <a:spcPct val="0"/>
              </a:spcBef>
              <a:spcAft>
                <a:spcPct val="0"/>
              </a:spcAft>
              <a:defRPr sz="4400" b="1">
                <a:solidFill>
                  <a:srgbClr val="EAEAEA"/>
                </a:solidFill>
                <a:latin typeface="Calibri" panose="020F0502020204030204" pitchFamily="34" charset="0"/>
              </a:defRPr>
            </a:lvl7pPr>
            <a:lvl8pPr marL="1371600" algn="l" rtl="0" fontAlgn="base">
              <a:lnSpc>
                <a:spcPct val="90000"/>
              </a:lnSpc>
              <a:spcBef>
                <a:spcPct val="0"/>
              </a:spcBef>
              <a:spcAft>
                <a:spcPct val="0"/>
              </a:spcAft>
              <a:defRPr sz="4400" b="1">
                <a:solidFill>
                  <a:srgbClr val="EAEAEA"/>
                </a:solidFill>
                <a:latin typeface="Calibri" panose="020F0502020204030204" pitchFamily="34" charset="0"/>
              </a:defRPr>
            </a:lvl8pPr>
            <a:lvl9pPr marL="1828800" algn="l" rtl="0" fontAlgn="base">
              <a:lnSpc>
                <a:spcPct val="90000"/>
              </a:lnSpc>
              <a:spcBef>
                <a:spcPct val="0"/>
              </a:spcBef>
              <a:spcAft>
                <a:spcPct val="0"/>
              </a:spcAft>
              <a:defRPr sz="4400" b="1">
                <a:solidFill>
                  <a:srgbClr val="EAEAEA"/>
                </a:solidFill>
                <a:latin typeface="Calibri" panose="020F0502020204030204" pitchFamily="34" charset="0"/>
              </a:defRPr>
            </a:lvl9pPr>
          </a:lstStyle>
          <a:p>
            <a:pPr algn="ctr"/>
            <a:r>
              <a:rPr lang="pt-BR" dirty="0">
                <a:solidFill>
                  <a:schemeClr val="bg1"/>
                </a:solidFill>
              </a:rPr>
              <a:t>PILARES DA TRANSIÇÃO GOVERNAMENTAL</a:t>
            </a:r>
            <a:endParaRPr lang="pt-BR" dirty="0"/>
          </a:p>
        </p:txBody>
      </p:sp>
    </p:spTree>
    <p:extLst>
      <p:ext uri="{BB962C8B-B14F-4D97-AF65-F5344CB8AC3E}">
        <p14:creationId xmlns:p14="http://schemas.microsoft.com/office/powerpoint/2010/main" val="37142050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80870" y="1383030"/>
            <a:ext cx="11718855" cy="5474970"/>
          </a:xfrm>
          <a:prstGeom prst="rect">
            <a:avLst/>
          </a:prstGeom>
        </p:spPr>
        <p:txBody>
          <a:bodyPr lIns="77925" tIns="38963" rIns="77925" bIns="38963"/>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nSpc>
                <a:spcPct val="100000"/>
              </a:lnSpc>
              <a:spcBef>
                <a:spcPts val="0"/>
              </a:spcBef>
              <a:spcAft>
                <a:spcPts val="0"/>
              </a:spcAft>
            </a:pPr>
            <a:endParaRPr lang="pt-BR" sz="2400" b="1"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b="1" kern="100" dirty="0">
                <a:solidFill>
                  <a:schemeClr val="tx1"/>
                </a:solidFill>
                <a:effectLst/>
                <a:ea typeface="Aptos" panose="020B0004020202020204" pitchFamily="34" charset="0"/>
                <a:cs typeface="Times New Roman" panose="02020603050405020304" pitchFamily="18" charset="0"/>
              </a:rPr>
              <a:t>d. Continuidade dos serviços prestados aos munícipes</a:t>
            </a:r>
            <a:endParaRPr lang="pt-BR" sz="2400" kern="100" dirty="0">
              <a:solidFill>
                <a:schemeClr val="tx1"/>
              </a:solidFill>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kern="100" dirty="0">
                <a:solidFill>
                  <a:srgbClr val="000000"/>
                </a:solidFill>
                <a:effectLst/>
                <a:ea typeface="Aptos" panose="020B0004020202020204" pitchFamily="34" charset="0"/>
                <a:cs typeface="Times New Roman" panose="02020603050405020304" pitchFamily="18" charset="0"/>
              </a:rPr>
              <a:t>Não poderão os serviços essenciais serem suspensos por falha na colaboração e/ou no dever de transparência dos membros da equipe de transição.</a:t>
            </a:r>
            <a:endParaRPr lang="pt-BR" sz="2400" kern="1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kern="100" dirty="0">
                <a:solidFill>
                  <a:schemeClr val="tx1"/>
                </a:solidFill>
                <a:effectLst/>
                <a:ea typeface="Aptos" panose="020B0004020202020204" pitchFamily="34" charset="0"/>
                <a:cs typeface="Times New Roman" panose="02020603050405020304" pitchFamily="18" charset="0"/>
              </a:rPr>
              <a:t> </a:t>
            </a:r>
            <a:r>
              <a:rPr lang="pt-BR" sz="2400" b="1" kern="100" dirty="0">
                <a:solidFill>
                  <a:schemeClr val="tx1"/>
                </a:solidFill>
                <a:effectLst/>
                <a:ea typeface="Aptos" panose="020B0004020202020204" pitchFamily="34" charset="0"/>
                <a:cs typeface="Times New Roman" panose="02020603050405020304" pitchFamily="18" charset="0"/>
              </a:rPr>
              <a:t>e. Supremacia do interesse público </a:t>
            </a:r>
            <a:endParaRPr lang="pt-BR" sz="2400" kern="100" dirty="0">
              <a:solidFill>
                <a:schemeClr val="tx1"/>
              </a:solidFill>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kern="100" dirty="0">
                <a:solidFill>
                  <a:srgbClr val="000000"/>
                </a:solidFill>
                <a:effectLst/>
                <a:ea typeface="Aptos" panose="020B0004020202020204" pitchFamily="34" charset="0"/>
                <a:cs typeface="Times New Roman" panose="02020603050405020304" pitchFamily="18" charset="0"/>
              </a:rPr>
              <a:t>No caso de eventuais conflitos entre interesses privados dos grupos políticos envolvidos no processo de transição e interesses da coletividade, as soluções devem se ordenar à garantia do bom funcionamento das instituições, atividades e serviços, sem prejuízo da judicialização de casos em que não for clara a resposta mais adequada.</a:t>
            </a:r>
            <a:endParaRPr lang="pt-BR" sz="2400" kern="100" dirty="0">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kern="100" dirty="0">
                <a:solidFill>
                  <a:schemeClr val="tx1"/>
                </a:solidFill>
                <a:effectLst/>
                <a:ea typeface="Aptos" panose="020B0004020202020204" pitchFamily="34" charset="0"/>
                <a:cs typeface="Times New Roman" panose="02020603050405020304" pitchFamily="18" charset="0"/>
              </a:rPr>
              <a:t> </a:t>
            </a:r>
            <a:r>
              <a:rPr lang="pt-BR" sz="2400" b="1" kern="100" dirty="0">
                <a:solidFill>
                  <a:schemeClr val="tx1"/>
                </a:solidFill>
                <a:effectLst/>
                <a:ea typeface="Aptos" panose="020B0004020202020204" pitchFamily="34" charset="0"/>
                <a:cs typeface="Times New Roman" panose="02020603050405020304" pitchFamily="18" charset="0"/>
              </a:rPr>
              <a:t>f. Boa-fé</a:t>
            </a:r>
            <a:endParaRPr lang="pt-BR" sz="2400" kern="100" dirty="0">
              <a:solidFill>
                <a:schemeClr val="tx1"/>
              </a:solidFill>
              <a:effectLst/>
              <a:ea typeface="Aptos" panose="020B0004020202020204" pitchFamily="34" charset="0"/>
              <a:cs typeface="Times New Roman" panose="02020603050405020304" pitchFamily="18" charset="0"/>
            </a:endParaRPr>
          </a:p>
          <a:p>
            <a:pPr algn="just">
              <a:lnSpc>
                <a:spcPct val="100000"/>
              </a:lnSpc>
              <a:spcBef>
                <a:spcPts val="0"/>
              </a:spcBef>
              <a:spcAft>
                <a:spcPts val="0"/>
              </a:spcAft>
            </a:pPr>
            <a:r>
              <a:rPr lang="pt-BR" sz="2400" kern="100" dirty="0">
                <a:solidFill>
                  <a:srgbClr val="000000"/>
                </a:solidFill>
                <a:effectLst/>
                <a:ea typeface="Aptos" panose="020B0004020202020204" pitchFamily="34" charset="0"/>
                <a:cs typeface="Times New Roman" panose="02020603050405020304" pitchFamily="18" charset="0"/>
              </a:rPr>
              <a:t>É dever dos gestores públicos municipais garantir o direito de acesso à informação às equipes de transição, mediante procedimentos objetivos e ágeis, de forma transparente, clara, tempestiva e em linguagem de fácil compreensão.</a:t>
            </a:r>
            <a:endParaRPr lang="pt-BR" sz="2400" kern="100" dirty="0">
              <a:effectLst/>
              <a:ea typeface="Aptos" panose="020B0004020202020204" pitchFamily="34" charset="0"/>
              <a:cs typeface="Times New Roman" panose="02020603050405020304" pitchFamily="18" charset="0"/>
            </a:endParaRPr>
          </a:p>
          <a:p>
            <a:pPr>
              <a:lnSpc>
                <a:spcPct val="100000"/>
              </a:lnSpc>
              <a:spcBef>
                <a:spcPts val="0"/>
              </a:spcBef>
              <a:spcAft>
                <a:spcPts val="0"/>
              </a:spcAft>
            </a:pPr>
            <a:r>
              <a:rPr lang="pt-BR" sz="1800" dirty="0">
                <a:effectLst/>
                <a:latin typeface="Aptos" panose="020B0004020202020204" pitchFamily="34" charset="0"/>
                <a:ea typeface="Aptos" panose="020B0004020202020204" pitchFamily="34" charset="0"/>
                <a:cs typeface="Times New Roman" panose="02020603050405020304" pitchFamily="18" charset="0"/>
              </a:rPr>
              <a:t/>
            </a:r>
            <a:br>
              <a:rPr lang="pt-BR" sz="1800" dirty="0">
                <a:effectLst/>
                <a:latin typeface="Aptos" panose="020B0004020202020204" pitchFamily="34" charset="0"/>
                <a:ea typeface="Aptos" panose="020B0004020202020204" pitchFamily="34" charset="0"/>
                <a:cs typeface="Times New Roman" panose="02020603050405020304" pitchFamily="18" charset="0"/>
              </a:rPr>
            </a:br>
            <a:endParaRPr lang="pt-BR" sz="2800" dirty="0">
              <a:solidFill>
                <a:schemeClr val="tx1"/>
              </a:solidFill>
              <a:effectLst/>
              <a:latin typeface="Palatino Linotype" panose="02040502050505030304" pitchFamily="18" charset="0"/>
              <a:ea typeface="+mn-ea"/>
              <a:cs typeface="+mn-cs"/>
            </a:endParaRPr>
          </a:p>
        </p:txBody>
      </p:sp>
      <p:sp>
        <p:nvSpPr>
          <p:cNvPr id="3" name="Título 2">
            <a:extLst>
              <a:ext uri="{FF2B5EF4-FFF2-40B4-BE49-F238E27FC236}">
                <a16:creationId xmlns:a16="http://schemas.microsoft.com/office/drawing/2014/main" xmlns="" id="{371B9874-B6CA-401A-CBED-4741979AA3BF}"/>
              </a:ext>
            </a:extLst>
          </p:cNvPr>
          <p:cNvSpPr txBox="1">
            <a:spLocks noGrp="1"/>
          </p:cNvSpPr>
          <p:nvPr>
            <p:ph type="ctrTitle"/>
          </p:nvPr>
        </p:nvSpPr>
        <p:spPr>
          <a:xfrm>
            <a:off x="875778" y="0"/>
            <a:ext cx="9829800" cy="1087437"/>
          </a:xfrm>
          <a:prstGeom prst="rect">
            <a:avLst/>
          </a:prstGeom>
        </p:spPr>
        <p:txBody>
          <a:bodyPr anchor="b" anchorCtr="0"/>
          <a:lstStyle>
            <a:lvl1pPr algn="l" rtl="0" eaLnBrk="0" fontAlgn="base" hangingPunct="0">
              <a:lnSpc>
                <a:spcPct val="90000"/>
              </a:lnSpc>
              <a:spcBef>
                <a:spcPct val="0"/>
              </a:spcBef>
              <a:spcAft>
                <a:spcPct val="0"/>
              </a:spcAft>
              <a:defRPr sz="4000" b="1" kern="1200">
                <a:solidFill>
                  <a:schemeClr val="tx1">
                    <a:lumMod val="50000"/>
                    <a:lumOff val="50000"/>
                  </a:schemeClr>
                </a:solidFill>
                <a:latin typeface="+mn-lt"/>
                <a:ea typeface="+mj-ea"/>
                <a:cs typeface="+mj-cs"/>
              </a:defRPr>
            </a:lvl1pPr>
            <a:lvl2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2pPr>
            <a:lvl3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3pPr>
            <a:lvl4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4pPr>
            <a:lvl5pPr algn="l" rtl="0" eaLnBrk="0" fontAlgn="base" hangingPunct="0">
              <a:lnSpc>
                <a:spcPct val="90000"/>
              </a:lnSpc>
              <a:spcBef>
                <a:spcPct val="0"/>
              </a:spcBef>
              <a:spcAft>
                <a:spcPct val="0"/>
              </a:spcAft>
              <a:defRPr sz="4400" b="1">
                <a:solidFill>
                  <a:srgbClr val="EAEAEA"/>
                </a:solidFill>
                <a:latin typeface="Calibri" panose="020F0502020204030204" pitchFamily="34" charset="0"/>
              </a:defRPr>
            </a:lvl5pPr>
            <a:lvl6pPr marL="457200" algn="l" rtl="0" fontAlgn="base">
              <a:lnSpc>
                <a:spcPct val="90000"/>
              </a:lnSpc>
              <a:spcBef>
                <a:spcPct val="0"/>
              </a:spcBef>
              <a:spcAft>
                <a:spcPct val="0"/>
              </a:spcAft>
              <a:defRPr sz="4400" b="1">
                <a:solidFill>
                  <a:srgbClr val="EAEAEA"/>
                </a:solidFill>
                <a:latin typeface="Calibri" panose="020F0502020204030204" pitchFamily="34" charset="0"/>
              </a:defRPr>
            </a:lvl6pPr>
            <a:lvl7pPr marL="914400" algn="l" rtl="0" fontAlgn="base">
              <a:lnSpc>
                <a:spcPct val="90000"/>
              </a:lnSpc>
              <a:spcBef>
                <a:spcPct val="0"/>
              </a:spcBef>
              <a:spcAft>
                <a:spcPct val="0"/>
              </a:spcAft>
              <a:defRPr sz="4400" b="1">
                <a:solidFill>
                  <a:srgbClr val="EAEAEA"/>
                </a:solidFill>
                <a:latin typeface="Calibri" panose="020F0502020204030204" pitchFamily="34" charset="0"/>
              </a:defRPr>
            </a:lvl7pPr>
            <a:lvl8pPr marL="1371600" algn="l" rtl="0" fontAlgn="base">
              <a:lnSpc>
                <a:spcPct val="90000"/>
              </a:lnSpc>
              <a:spcBef>
                <a:spcPct val="0"/>
              </a:spcBef>
              <a:spcAft>
                <a:spcPct val="0"/>
              </a:spcAft>
              <a:defRPr sz="4400" b="1">
                <a:solidFill>
                  <a:srgbClr val="EAEAEA"/>
                </a:solidFill>
                <a:latin typeface="Calibri" panose="020F0502020204030204" pitchFamily="34" charset="0"/>
              </a:defRPr>
            </a:lvl8pPr>
            <a:lvl9pPr marL="1828800" algn="l" rtl="0" fontAlgn="base">
              <a:lnSpc>
                <a:spcPct val="90000"/>
              </a:lnSpc>
              <a:spcBef>
                <a:spcPct val="0"/>
              </a:spcBef>
              <a:spcAft>
                <a:spcPct val="0"/>
              </a:spcAft>
              <a:defRPr sz="4400" b="1">
                <a:solidFill>
                  <a:srgbClr val="EAEAEA"/>
                </a:solidFill>
                <a:latin typeface="Calibri" panose="020F0502020204030204" pitchFamily="34" charset="0"/>
              </a:defRPr>
            </a:lvl9pPr>
          </a:lstStyle>
          <a:p>
            <a:pPr algn="ctr"/>
            <a:r>
              <a:rPr lang="pt-BR" dirty="0">
                <a:solidFill>
                  <a:schemeClr val="bg1"/>
                </a:solidFill>
              </a:rPr>
              <a:t>PILARES DA TRANSIÇÃO GOVERNAMENTAL</a:t>
            </a:r>
            <a:endParaRPr lang="pt-BR" dirty="0"/>
          </a:p>
        </p:txBody>
      </p:sp>
    </p:spTree>
    <p:extLst>
      <p:ext uri="{BB962C8B-B14F-4D97-AF65-F5344CB8AC3E}">
        <p14:creationId xmlns:p14="http://schemas.microsoft.com/office/powerpoint/2010/main" val="4661796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ema do Office">
  <a:themeElements>
    <a:clrScheme name="Escala de Cinz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defRPr dirty="0" smtClean="0"/>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1A6476884BD6B4BB58DE83D74E0EB2A" ma:contentTypeVersion="5" ma:contentTypeDescription="Create a new document." ma:contentTypeScope="" ma:versionID="d915b9dccb9d70b4d6f682cb41f209da">
  <xsd:schema xmlns:xsd="http://www.w3.org/2001/XMLSchema" xmlns:xs="http://www.w3.org/2001/XMLSchema" xmlns:p="http://schemas.microsoft.com/office/2006/metadata/properties" xmlns:ns3="82adfb89-ad9d-4014-9a54-96cd06375f96" xmlns:ns4="ed70e173-88c1-4c95-be06-588442b79dd6" targetNamespace="http://schemas.microsoft.com/office/2006/metadata/properties" ma:root="true" ma:fieldsID="c434d0733750010d001f6a3ea2d02663" ns3:_="" ns4:_="">
    <xsd:import namespace="82adfb89-ad9d-4014-9a54-96cd06375f96"/>
    <xsd:import namespace="ed70e173-88c1-4c95-be06-588442b79dd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adfb89-ad9d-4014-9a54-96cd06375f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e173-88c1-4c95-be06-588442b79d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DCDC8C-2562-4A45-8C47-80C1139DD8DC}">
  <ds:schemaRefs>
    <ds:schemaRef ds:uri="http://schemas.microsoft.com/sharepoint/v3/contenttype/forms"/>
  </ds:schemaRefs>
</ds:datastoreItem>
</file>

<file path=customXml/itemProps2.xml><?xml version="1.0" encoding="utf-8"?>
<ds:datastoreItem xmlns:ds="http://schemas.openxmlformats.org/officeDocument/2006/customXml" ds:itemID="{6B0B9A77-6479-453F-9F50-667C69ACB9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adfb89-ad9d-4014-9a54-96cd06375f96"/>
    <ds:schemaRef ds:uri="ed70e173-88c1-4c95-be06-588442b79d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8EA8E8B-4977-4AF1-A80B-F0E697EB0FC6}">
  <ds:schemaRefs>
    <ds:schemaRef ds:uri="http://www.w3.org/XML/1998/namespace"/>
    <ds:schemaRef ds:uri="http://purl.org/dc/terms/"/>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ed70e173-88c1-4c95-be06-588442b79dd6"/>
    <ds:schemaRef ds:uri="82adfb89-ad9d-4014-9a54-96cd06375f96"/>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Ion Boardroom</Template>
  <TotalTime>5470</TotalTime>
  <Words>3642</Words>
  <Application>Microsoft Office PowerPoint</Application>
  <PresentationFormat>Personalizar</PresentationFormat>
  <Paragraphs>282</Paragraphs>
  <Slides>45</Slides>
  <Notes>19</Notes>
  <HiddenSlides>0</HiddenSlides>
  <MMClips>2</MMClips>
  <ScaleCrop>false</ScaleCrop>
  <HeadingPairs>
    <vt:vector size="4" baseType="variant">
      <vt:variant>
        <vt:lpstr>Tema</vt:lpstr>
      </vt:variant>
      <vt:variant>
        <vt:i4>1</vt:i4>
      </vt:variant>
      <vt:variant>
        <vt:lpstr>Títulos de slides</vt:lpstr>
      </vt:variant>
      <vt:variant>
        <vt:i4>45</vt:i4>
      </vt:variant>
    </vt:vector>
  </HeadingPairs>
  <TitlesOfParts>
    <vt:vector size="46" baseType="lpstr">
      <vt:lpstr>Tema do Office</vt:lpstr>
      <vt:lpstr>Cautelas do Final de Mandato e Responsabilidades da Comissão de Transição  Liana de Castro Melo – Diretora DFcontas  </vt:lpstr>
      <vt:lpstr>TRANSIÇÃO GOVERNAMENTAL</vt:lpstr>
      <vt:lpstr>TRANSIÇÃO GOVERNAMENTAL</vt:lpstr>
      <vt:lpstr>TRANSIÇÃO GOVERNAMENTAL</vt:lpstr>
      <vt:lpstr>FOCO NO QUE DEVE SER MELHORADO</vt:lpstr>
      <vt:lpstr>FOCO NO QUE DEVE SER MELHORADO</vt:lpstr>
      <vt:lpstr>Transição governamental</vt:lpstr>
      <vt:lpstr>         </vt:lpstr>
      <vt:lpstr>PILARES DA TRANSIÇÃO GOVERNAMENTAL</vt:lpstr>
      <vt:lpstr>FINAL DE MANDATO</vt:lpstr>
      <vt:lpstr>CAUTELAS DA LRF</vt:lpstr>
      <vt:lpstr>CAUTELAS DA LRF</vt:lpstr>
      <vt:lpstr>CAUTELAS DA LRF</vt:lpstr>
      <vt:lpstr>CAUTELAS DA LRF</vt:lpstr>
      <vt:lpstr>CAUTELAS DA LRF</vt:lpstr>
      <vt:lpstr>CAUTELAS DA LRF</vt:lpstr>
      <vt:lpstr>CAUTELAS DA LRF</vt:lpstr>
      <vt:lpstr>EQUIPE DE TRANSIÇÃO</vt:lpstr>
      <vt:lpstr>EQUIPE DE TRANSIÇÃO</vt:lpstr>
      <vt:lpstr>EQUIPE DE TRANSIÇÃO</vt:lpstr>
      <vt:lpstr>EQUIPE DE TRANSIÇÃO</vt:lpstr>
      <vt:lpstr>EQUIPE DE TRANSIÇÃO</vt:lpstr>
      <vt:lpstr>EQUIPE DE TRANSIÇÃO</vt:lpstr>
      <vt:lpstr>EQUIPE DE TRANSIÇÃO</vt:lpstr>
      <vt:lpstr>EQUIPE DE TRANSIÇÃO</vt:lpstr>
      <vt:lpstr>EQUIPE DE TRANSIÇÃO</vt:lpstr>
      <vt:lpstr>GESTÃO PATRIMONIAL DURANTE A TRANSIÇÃO</vt:lpstr>
      <vt:lpstr>RESPONSABILIDADES DA EQUIPE </vt:lpstr>
      <vt:lpstr>PRESTAÇÃO DE CONTAS DURANTE A TRANSIÇÃO</vt:lpstr>
      <vt:lpstr> PRESTAÇÃO DE CONTAS DURANTE A TRANSIÇÃO</vt:lpstr>
      <vt:lpstr>PRESTAÇÃO DE CONTAS DURANTE A TRANSIÇÃO</vt:lpstr>
      <vt:lpstr>CONSULTA DA SITUAÇÃO DA PRESTAÇÃO DE CONTAS</vt:lpstr>
      <vt:lpstr>PRESTAÇÃO DE CONTAS DURANTE A TRANSIÇÃO</vt:lpstr>
      <vt:lpstr>RELATÓRIO DE GESTÃO CONSOLIDADO</vt:lpstr>
      <vt:lpstr>SUGESTÃO DE DOCUMENTOS E INFORMAÇÕES</vt:lpstr>
      <vt:lpstr>SUGESTÃO DE DOCUMENTOS E INFORMAÇÕES</vt:lpstr>
      <vt:lpstr>SUGESTÃO DE DOCUMENTOS E INFORMAÇÕES</vt:lpstr>
      <vt:lpstr>SUGESTÃO DE DOCUMENTOS E INFORMAÇÕES</vt:lpstr>
      <vt:lpstr>SUGESTÃO DE DOCUMENTOS E INFORMAÇÕES</vt:lpstr>
      <vt:lpstr>SUGESTÃO DE DOCUMENTOS E INFORMAÇÕES</vt:lpstr>
      <vt:lpstr>SUGESTÃO DE DOCUMENTOS E INFORMAÇÕES</vt:lpstr>
      <vt:lpstr>DÚVIDAS FREQUENTES</vt:lpstr>
      <vt:lpstr>DÚVIDAS FREQUENTES</vt:lpstr>
      <vt:lpstr>TRANSIÇÃO GOVERNAMENTAL</vt:lpstr>
      <vt:lpstr>Apresentação do PowerPoint</vt:lpstr>
    </vt:vector>
  </TitlesOfParts>
  <Company>TCU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Alexandre Franca de Araujo</dc:creator>
  <cp:lastModifiedBy>Cleiton Valério Nogueira dos Santos</cp:lastModifiedBy>
  <cp:revision>305</cp:revision>
  <cp:lastPrinted>2021-02-23T11:25:20Z</cp:lastPrinted>
  <dcterms:created xsi:type="dcterms:W3CDTF">2017-08-17T18:26:50Z</dcterms:created>
  <dcterms:modified xsi:type="dcterms:W3CDTF">2024-11-07T12:51:08Z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0x01010051A6476884BD6B4BB58DE83D74E0EB2A</vt:lpwstr>
  </property>
</Properties>
</file>