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1793" r:id="rId2"/>
    <p:sldId id="1795" r:id="rId3"/>
    <p:sldId id="1921" r:id="rId4"/>
    <p:sldId id="1796" r:id="rId5"/>
    <p:sldId id="335" r:id="rId6"/>
    <p:sldId id="1810" r:id="rId7"/>
    <p:sldId id="1922" r:id="rId8"/>
    <p:sldId id="1809" r:id="rId9"/>
    <p:sldId id="337" r:id="rId10"/>
    <p:sldId id="339" r:id="rId11"/>
    <p:sldId id="343" r:id="rId12"/>
    <p:sldId id="311" r:id="rId13"/>
    <p:sldId id="1927" r:id="rId14"/>
    <p:sldId id="1872" r:id="rId15"/>
    <p:sldId id="1873" r:id="rId16"/>
    <p:sldId id="1874" r:id="rId17"/>
    <p:sldId id="1875" r:id="rId18"/>
    <p:sldId id="1876" r:id="rId19"/>
    <p:sldId id="1878" r:id="rId20"/>
    <p:sldId id="1879" r:id="rId21"/>
    <p:sldId id="1880" r:id="rId22"/>
    <p:sldId id="1881" r:id="rId23"/>
    <p:sldId id="1882" r:id="rId24"/>
    <p:sldId id="1883" r:id="rId25"/>
    <p:sldId id="1884" r:id="rId26"/>
    <p:sldId id="1885" r:id="rId27"/>
    <p:sldId id="1923" r:id="rId28"/>
    <p:sldId id="1924" r:id="rId29"/>
    <p:sldId id="1925" r:id="rId30"/>
    <p:sldId id="1936" r:id="rId31"/>
    <p:sldId id="1931" r:id="rId32"/>
    <p:sldId id="1932" r:id="rId33"/>
    <p:sldId id="1933" r:id="rId34"/>
    <p:sldId id="1934" r:id="rId35"/>
    <p:sldId id="1935" r:id="rId36"/>
    <p:sldId id="1937" r:id="rId37"/>
    <p:sldId id="1813" r:id="rId38"/>
    <p:sldId id="1816" r:id="rId39"/>
    <p:sldId id="1815" r:id="rId40"/>
    <p:sldId id="1814" r:id="rId41"/>
    <p:sldId id="1818" r:id="rId42"/>
    <p:sldId id="1819" r:id="rId43"/>
    <p:sldId id="1820" r:id="rId44"/>
    <p:sldId id="1822" r:id="rId45"/>
    <p:sldId id="1823" r:id="rId46"/>
    <p:sldId id="1824" r:id="rId47"/>
    <p:sldId id="1825" r:id="rId48"/>
    <p:sldId id="1830" r:id="rId49"/>
    <p:sldId id="1827" r:id="rId50"/>
    <p:sldId id="1834" r:id="rId51"/>
    <p:sldId id="1836" r:id="rId52"/>
    <p:sldId id="435" r:id="rId53"/>
    <p:sldId id="1716" r:id="rId54"/>
    <p:sldId id="1718" r:id="rId55"/>
    <p:sldId id="1717" r:id="rId56"/>
    <p:sldId id="471" r:id="rId57"/>
    <p:sldId id="438" r:id="rId58"/>
    <p:sldId id="439" r:id="rId59"/>
    <p:sldId id="440" r:id="rId60"/>
    <p:sldId id="452" r:id="rId61"/>
    <p:sldId id="453" r:id="rId62"/>
    <p:sldId id="456" r:id="rId63"/>
    <p:sldId id="457" r:id="rId64"/>
    <p:sldId id="458" r:id="rId65"/>
    <p:sldId id="459" r:id="rId66"/>
    <p:sldId id="460" r:id="rId67"/>
    <p:sldId id="462" r:id="rId68"/>
    <p:sldId id="463" r:id="rId69"/>
    <p:sldId id="464" r:id="rId70"/>
    <p:sldId id="466" r:id="rId71"/>
    <p:sldId id="467" r:id="rId72"/>
    <p:sldId id="469" r:id="rId73"/>
    <p:sldId id="470" r:id="rId74"/>
    <p:sldId id="1920" r:id="rId75"/>
  </p:sldIdLst>
  <p:sldSz cx="12192000" cy="6858000"/>
  <p:notesSz cx="7104063" cy="102346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64" d="100"/>
          <a:sy n="64" d="100"/>
        </p:scale>
        <p:origin x="6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pt-BR"/>
          </a:p>
        </p:txBody>
      </p:sp>
      <p:sp>
        <p:nvSpPr>
          <p:cNvPr id="3" name="Espaço Reservado para Data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84479E0C-3ECE-4661-B19E-55A4D637B55F}" type="datetimeFigureOut">
              <a:rPr lang="pt-BR" smtClean="0"/>
              <a:t>25/09/2023</a:t>
            </a:fld>
            <a:endParaRPr lang="pt-BR"/>
          </a:p>
        </p:txBody>
      </p:sp>
      <p:sp>
        <p:nvSpPr>
          <p:cNvPr id="4" name="Espaço Reservado para Imagem de Slide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pt-BR"/>
          </a:p>
        </p:txBody>
      </p:sp>
      <p:sp>
        <p:nvSpPr>
          <p:cNvPr id="5" name="Espaço Reservado para Anotaçõ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pt-BR"/>
          </a:p>
        </p:txBody>
      </p:sp>
      <p:sp>
        <p:nvSpPr>
          <p:cNvPr id="7" name="Espaço Reservado para Número de Slide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E0296EC3-6909-42D0-8D03-93308D512D49}" type="slidenum">
              <a:rPr lang="pt-BR" smtClean="0"/>
              <a:t>‹nº›</a:t>
            </a:fld>
            <a:endParaRPr lang="pt-BR"/>
          </a:p>
        </p:txBody>
      </p:sp>
    </p:spTree>
    <p:extLst>
      <p:ext uri="{BB962C8B-B14F-4D97-AF65-F5344CB8AC3E}">
        <p14:creationId xmlns:p14="http://schemas.microsoft.com/office/powerpoint/2010/main" val="12080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a:extLst>
              <a:ext uri="{FF2B5EF4-FFF2-40B4-BE49-F238E27FC236}">
                <a16:creationId xmlns:a16="http://schemas.microsoft.com/office/drawing/2014/main" id="{570992C2-2A3F-81B0-0986-771A794CBC71}"/>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033FF3B-6B45-4536-A517-CD771A717136}" type="slidenum">
              <a:rPr kumimoji="0" lang="pt-BR" sz="1400" b="0" i="0" u="none" strike="noStrike" kern="1200" cap="none" spc="0" normalizeH="0" baseline="0" noProof="0" smtClean="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a:t>
            </a:fld>
            <a:endParaRPr kumimoji="0" lang="pt-BR" sz="14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ço Reservado para Imagem de Slide 1">
            <a:extLst>
              <a:ext uri="{FF2B5EF4-FFF2-40B4-BE49-F238E27FC236}">
                <a16:creationId xmlns:a16="http://schemas.microsoft.com/office/drawing/2014/main" id="{5AE708FB-8E18-4DE2-9BE5-8EC0B68F7B93}"/>
              </a:ext>
            </a:extLst>
          </p:cNvPr>
          <p:cNvSpPr>
            <a:spLocks noGrp="1" noRot="1" noChangeAspect="1" noResize="1"/>
          </p:cNvSpPr>
          <p:nvPr>
            <p:ph type="sldImg"/>
          </p:nvPr>
        </p:nvSpPr>
        <p:spPr>
          <a:solidFill>
            <a:srgbClr val="5B9BD5"/>
          </a:solidFill>
          <a:ln w="12600" cap="flat">
            <a:solidFill>
              <a:srgbClr val="41719C"/>
            </a:solidFill>
            <a:prstDash val="solid"/>
            <a:miter/>
          </a:ln>
        </p:spPr>
      </p:sp>
      <p:sp>
        <p:nvSpPr>
          <p:cNvPr id="3" name="Espaço Reservado para Anotações 2">
            <a:extLst>
              <a:ext uri="{FF2B5EF4-FFF2-40B4-BE49-F238E27FC236}">
                <a16:creationId xmlns:a16="http://schemas.microsoft.com/office/drawing/2014/main" id="{26D5F97E-8A06-69DF-1854-48B66F5386C8}"/>
              </a:ext>
            </a:extLst>
          </p:cNvPr>
          <p:cNvSpPr txBox="1">
            <a:spLocks noGrp="1"/>
          </p:cNvSpPr>
          <p:nvPr>
            <p:ph type="body" sz="quarter" idx="1"/>
          </p:nvPr>
        </p:nvSpPr>
        <p:spPr/>
        <p:txBody>
          <a:bodyPr/>
          <a:lstStyle/>
          <a:p>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394" name="Rectangle 1">
            <a:extLst>
              <a:ext uri="{FF2B5EF4-FFF2-40B4-BE49-F238E27FC236}">
                <a16:creationId xmlns:a16="http://schemas.microsoft.com/office/drawing/2014/main" id="{E47B8498-C940-6A71-9389-9C1C279A0909}"/>
              </a:ext>
            </a:extLst>
          </p:cNvPr>
          <p:cNvSpPr>
            <a:spLocks noGrp="1" noRot="1" noChangeAspect="1" noChangeArrowheads="1" noTextEdit="1"/>
          </p:cNvSpPr>
          <p:nvPr>
            <p:ph type="sldImg"/>
          </p:nvPr>
        </p:nvSpPr>
        <p:spPr>
          <a:xfrm>
            <a:off x="379413"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7395" name="Text Box 2">
            <a:extLst>
              <a:ext uri="{FF2B5EF4-FFF2-40B4-BE49-F238E27FC236}">
                <a16:creationId xmlns:a16="http://schemas.microsoft.com/office/drawing/2014/main" id="{38CB41E7-1A0C-4FB3-18C3-1F7D20B3A34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586" name="Rectangle 1">
            <a:extLst>
              <a:ext uri="{FF2B5EF4-FFF2-40B4-BE49-F238E27FC236}">
                <a16:creationId xmlns:a16="http://schemas.microsoft.com/office/drawing/2014/main" id="{BE8202B6-0752-943C-7832-731BA5959795}"/>
              </a:ext>
            </a:extLst>
          </p:cNvPr>
          <p:cNvSpPr>
            <a:spLocks noGrp="1" noRot="1" noChangeAspect="1" noChangeArrowheads="1" noTextEdit="1"/>
          </p:cNvSpPr>
          <p:nvPr>
            <p:ph type="sldImg"/>
          </p:nvPr>
        </p:nvSpPr>
        <p:spPr>
          <a:xfrm>
            <a:off x="379413"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5587" name="Text Box 2">
            <a:extLst>
              <a:ext uri="{FF2B5EF4-FFF2-40B4-BE49-F238E27FC236}">
                <a16:creationId xmlns:a16="http://schemas.microsoft.com/office/drawing/2014/main" id="{CE94EB53-4D39-E2A1-5A39-BBD48FA026F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1" name="Rectangle 1">
            <a:extLst>
              <a:ext uri="{FF2B5EF4-FFF2-40B4-BE49-F238E27FC236}">
                <a16:creationId xmlns:a16="http://schemas.microsoft.com/office/drawing/2014/main" id="{5DA18782-2159-94C4-4A5F-23B59CC29600}"/>
              </a:ext>
            </a:extLst>
          </p:cNvPr>
          <p:cNvSpPr txBox="1">
            <a:spLocks noGrp="1" noRot="1" noChangeAspect="1" noChangeArrowheads="1"/>
          </p:cNvSpPr>
          <p:nvPr>
            <p:ph type="sldImg"/>
          </p:nvPr>
        </p:nvSpPr>
        <p:spPr bwMode="auto">
          <a:xfrm>
            <a:off x="379413"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42" name="Text Box 2">
            <a:extLst>
              <a:ext uri="{FF2B5EF4-FFF2-40B4-BE49-F238E27FC236}">
                <a16:creationId xmlns:a16="http://schemas.microsoft.com/office/drawing/2014/main" id="{C1A48845-09C0-9507-DA84-17206B34044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4202123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1" name="Rectangle 1">
            <a:extLst>
              <a:ext uri="{FF2B5EF4-FFF2-40B4-BE49-F238E27FC236}">
                <a16:creationId xmlns:a16="http://schemas.microsoft.com/office/drawing/2014/main" id="{5DA18782-2159-94C4-4A5F-23B59CC29600}"/>
              </a:ext>
            </a:extLst>
          </p:cNvPr>
          <p:cNvSpPr txBox="1">
            <a:spLocks noGrp="1" noRot="1" noChangeAspect="1" noChangeArrowheads="1"/>
          </p:cNvSpPr>
          <p:nvPr>
            <p:ph type="sldImg"/>
          </p:nvPr>
        </p:nvSpPr>
        <p:spPr bwMode="auto">
          <a:xfrm>
            <a:off x="379413"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42" name="Text Box 2">
            <a:extLst>
              <a:ext uri="{FF2B5EF4-FFF2-40B4-BE49-F238E27FC236}">
                <a16:creationId xmlns:a16="http://schemas.microsoft.com/office/drawing/2014/main" id="{C1A48845-09C0-9507-DA84-17206B34044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71769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1" name="Rectangle 1">
            <a:extLst>
              <a:ext uri="{FF2B5EF4-FFF2-40B4-BE49-F238E27FC236}">
                <a16:creationId xmlns:a16="http://schemas.microsoft.com/office/drawing/2014/main" id="{5DA18782-2159-94C4-4A5F-23B59CC29600}"/>
              </a:ext>
            </a:extLst>
          </p:cNvPr>
          <p:cNvSpPr txBox="1">
            <a:spLocks noGrp="1" noRot="1" noChangeAspect="1" noChangeArrowheads="1"/>
          </p:cNvSpPr>
          <p:nvPr>
            <p:ph type="sldImg"/>
          </p:nvPr>
        </p:nvSpPr>
        <p:spPr bwMode="auto">
          <a:xfrm>
            <a:off x="379413"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42" name="Text Box 2">
            <a:extLst>
              <a:ext uri="{FF2B5EF4-FFF2-40B4-BE49-F238E27FC236}">
                <a16:creationId xmlns:a16="http://schemas.microsoft.com/office/drawing/2014/main" id="{C1A48845-09C0-9507-DA84-17206B34044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3132026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a:extLst>
              <a:ext uri="{FF2B5EF4-FFF2-40B4-BE49-F238E27FC236}">
                <a16:creationId xmlns:a16="http://schemas.microsoft.com/office/drawing/2014/main" id="{570992C2-2A3F-81B0-0986-771A794CBC71}"/>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033FF3B-6B45-4536-A517-CD771A717136}" type="slidenum">
              <a:rPr kumimoji="0" lang="pt-BR" sz="1400" b="0" i="0" u="none" strike="noStrike" kern="1200" cap="none" spc="0" normalizeH="0" baseline="0" noProof="0" smtClean="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37</a:t>
            </a:fld>
            <a:endParaRPr kumimoji="0" lang="pt-BR" sz="14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ço Reservado para Imagem de Slide 1">
            <a:extLst>
              <a:ext uri="{FF2B5EF4-FFF2-40B4-BE49-F238E27FC236}">
                <a16:creationId xmlns:a16="http://schemas.microsoft.com/office/drawing/2014/main" id="{5AE708FB-8E18-4DE2-9BE5-8EC0B68F7B93}"/>
              </a:ext>
            </a:extLst>
          </p:cNvPr>
          <p:cNvSpPr>
            <a:spLocks noGrp="1" noRot="1" noChangeAspect="1" noResize="1"/>
          </p:cNvSpPr>
          <p:nvPr>
            <p:ph type="sldImg"/>
          </p:nvPr>
        </p:nvSpPr>
        <p:spPr>
          <a:solidFill>
            <a:srgbClr val="5B9BD5"/>
          </a:solidFill>
          <a:ln w="12600" cap="flat">
            <a:solidFill>
              <a:srgbClr val="41719C"/>
            </a:solidFill>
            <a:prstDash val="solid"/>
            <a:miter/>
          </a:ln>
        </p:spPr>
      </p:sp>
      <p:sp>
        <p:nvSpPr>
          <p:cNvPr id="3" name="Espaço Reservado para Anotações 2">
            <a:extLst>
              <a:ext uri="{FF2B5EF4-FFF2-40B4-BE49-F238E27FC236}">
                <a16:creationId xmlns:a16="http://schemas.microsoft.com/office/drawing/2014/main" id="{26D5F97E-8A06-69DF-1854-48B66F5386C8}"/>
              </a:ext>
            </a:extLst>
          </p:cNvPr>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1003407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a:extLst>
              <a:ext uri="{FF2B5EF4-FFF2-40B4-BE49-F238E27FC236}">
                <a16:creationId xmlns:a16="http://schemas.microsoft.com/office/drawing/2014/main" id="{570992C2-2A3F-81B0-0986-771A794CBC71}"/>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033FF3B-6B45-4536-A517-CD771A717136}" type="slidenum">
              <a:rPr kumimoji="0" lang="pt-BR" sz="1400" b="0" i="0" u="none" strike="noStrike" kern="1200" cap="none" spc="0" normalizeH="0" baseline="0" noProof="0" smtClean="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38</a:t>
            </a:fld>
            <a:endParaRPr kumimoji="0" lang="pt-BR" sz="14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ço Reservado para Imagem de Slide 1">
            <a:extLst>
              <a:ext uri="{FF2B5EF4-FFF2-40B4-BE49-F238E27FC236}">
                <a16:creationId xmlns:a16="http://schemas.microsoft.com/office/drawing/2014/main" id="{5AE708FB-8E18-4DE2-9BE5-8EC0B68F7B93}"/>
              </a:ext>
            </a:extLst>
          </p:cNvPr>
          <p:cNvSpPr>
            <a:spLocks noGrp="1" noRot="1" noChangeAspect="1" noResize="1"/>
          </p:cNvSpPr>
          <p:nvPr>
            <p:ph type="sldImg"/>
          </p:nvPr>
        </p:nvSpPr>
        <p:spPr>
          <a:solidFill>
            <a:srgbClr val="5B9BD5"/>
          </a:solidFill>
          <a:ln w="12600" cap="flat">
            <a:solidFill>
              <a:srgbClr val="41719C"/>
            </a:solidFill>
            <a:prstDash val="solid"/>
            <a:miter/>
          </a:ln>
        </p:spPr>
      </p:sp>
      <p:sp>
        <p:nvSpPr>
          <p:cNvPr id="3" name="Espaço Reservado para Anotações 2">
            <a:extLst>
              <a:ext uri="{FF2B5EF4-FFF2-40B4-BE49-F238E27FC236}">
                <a16:creationId xmlns:a16="http://schemas.microsoft.com/office/drawing/2014/main" id="{26D5F97E-8A06-69DF-1854-48B66F5386C8}"/>
              </a:ext>
            </a:extLst>
          </p:cNvPr>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942555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a:extLst>
              <a:ext uri="{FF2B5EF4-FFF2-40B4-BE49-F238E27FC236}">
                <a16:creationId xmlns:a16="http://schemas.microsoft.com/office/drawing/2014/main" id="{570992C2-2A3F-81B0-0986-771A794CBC71}"/>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033FF3B-6B45-4536-A517-CD771A717136}" type="slidenum">
              <a:rPr kumimoji="0" lang="pt-BR" sz="1400" b="0" i="0" u="none" strike="noStrike" kern="1200" cap="none" spc="0" normalizeH="0" baseline="0" noProof="0" smtClean="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39</a:t>
            </a:fld>
            <a:endParaRPr kumimoji="0" lang="pt-BR" sz="14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ço Reservado para Imagem de Slide 1">
            <a:extLst>
              <a:ext uri="{FF2B5EF4-FFF2-40B4-BE49-F238E27FC236}">
                <a16:creationId xmlns:a16="http://schemas.microsoft.com/office/drawing/2014/main" id="{5AE708FB-8E18-4DE2-9BE5-8EC0B68F7B93}"/>
              </a:ext>
            </a:extLst>
          </p:cNvPr>
          <p:cNvSpPr>
            <a:spLocks noGrp="1" noRot="1" noChangeAspect="1" noResize="1"/>
          </p:cNvSpPr>
          <p:nvPr>
            <p:ph type="sldImg"/>
          </p:nvPr>
        </p:nvSpPr>
        <p:spPr>
          <a:solidFill>
            <a:srgbClr val="5B9BD5"/>
          </a:solidFill>
          <a:ln w="12600" cap="flat">
            <a:solidFill>
              <a:srgbClr val="41719C"/>
            </a:solidFill>
            <a:prstDash val="solid"/>
            <a:miter/>
          </a:ln>
        </p:spPr>
      </p:sp>
      <p:sp>
        <p:nvSpPr>
          <p:cNvPr id="3" name="Espaço Reservado para Anotações 2">
            <a:extLst>
              <a:ext uri="{FF2B5EF4-FFF2-40B4-BE49-F238E27FC236}">
                <a16:creationId xmlns:a16="http://schemas.microsoft.com/office/drawing/2014/main" id="{26D5F97E-8A06-69DF-1854-48B66F5386C8}"/>
              </a:ext>
            </a:extLst>
          </p:cNvPr>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1869805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a:extLst>
              <a:ext uri="{FF2B5EF4-FFF2-40B4-BE49-F238E27FC236}">
                <a16:creationId xmlns:a16="http://schemas.microsoft.com/office/drawing/2014/main" id="{570992C2-2A3F-81B0-0986-771A794CBC71}"/>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033FF3B-6B45-4536-A517-CD771A717136}" type="slidenum">
              <a:rPr kumimoji="0" lang="pt-BR" sz="1400" b="0" i="0" u="none" strike="noStrike" kern="1200" cap="none" spc="0" normalizeH="0" baseline="0" noProof="0" smtClean="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40</a:t>
            </a:fld>
            <a:endParaRPr kumimoji="0" lang="pt-BR" sz="14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ço Reservado para Imagem de Slide 1">
            <a:extLst>
              <a:ext uri="{FF2B5EF4-FFF2-40B4-BE49-F238E27FC236}">
                <a16:creationId xmlns:a16="http://schemas.microsoft.com/office/drawing/2014/main" id="{5AE708FB-8E18-4DE2-9BE5-8EC0B68F7B93}"/>
              </a:ext>
            </a:extLst>
          </p:cNvPr>
          <p:cNvSpPr>
            <a:spLocks noGrp="1" noRot="1" noChangeAspect="1" noResize="1"/>
          </p:cNvSpPr>
          <p:nvPr>
            <p:ph type="sldImg"/>
          </p:nvPr>
        </p:nvSpPr>
        <p:spPr>
          <a:solidFill>
            <a:srgbClr val="5B9BD5"/>
          </a:solidFill>
          <a:ln w="12600" cap="flat">
            <a:solidFill>
              <a:srgbClr val="41719C"/>
            </a:solidFill>
            <a:prstDash val="solid"/>
            <a:miter/>
          </a:ln>
        </p:spPr>
      </p:sp>
      <p:sp>
        <p:nvSpPr>
          <p:cNvPr id="3" name="Espaço Reservado para Anotações 2">
            <a:extLst>
              <a:ext uri="{FF2B5EF4-FFF2-40B4-BE49-F238E27FC236}">
                <a16:creationId xmlns:a16="http://schemas.microsoft.com/office/drawing/2014/main" id="{26D5F97E-8A06-69DF-1854-48B66F5386C8}"/>
              </a:ext>
            </a:extLst>
          </p:cNvPr>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2742016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a:extLst>
              <a:ext uri="{FF2B5EF4-FFF2-40B4-BE49-F238E27FC236}">
                <a16:creationId xmlns:a16="http://schemas.microsoft.com/office/drawing/2014/main" id="{570992C2-2A3F-81B0-0986-771A794CBC71}"/>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033FF3B-6B45-4536-A517-CD771A717136}" type="slidenum">
              <a:rPr kumimoji="0" lang="pt-BR" sz="1400" b="0" i="0" u="none" strike="noStrike" kern="1200" cap="none" spc="0" normalizeH="0" baseline="0" noProof="0" smtClean="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41</a:t>
            </a:fld>
            <a:endParaRPr kumimoji="0" lang="pt-BR" sz="14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ço Reservado para Imagem de Slide 1">
            <a:extLst>
              <a:ext uri="{FF2B5EF4-FFF2-40B4-BE49-F238E27FC236}">
                <a16:creationId xmlns:a16="http://schemas.microsoft.com/office/drawing/2014/main" id="{5AE708FB-8E18-4DE2-9BE5-8EC0B68F7B93}"/>
              </a:ext>
            </a:extLst>
          </p:cNvPr>
          <p:cNvSpPr>
            <a:spLocks noGrp="1" noRot="1" noChangeAspect="1" noResize="1"/>
          </p:cNvSpPr>
          <p:nvPr>
            <p:ph type="sldImg"/>
          </p:nvPr>
        </p:nvSpPr>
        <p:spPr>
          <a:solidFill>
            <a:srgbClr val="5B9BD5"/>
          </a:solidFill>
          <a:ln w="12600" cap="flat">
            <a:solidFill>
              <a:srgbClr val="41719C"/>
            </a:solidFill>
            <a:prstDash val="solid"/>
            <a:miter/>
          </a:ln>
        </p:spPr>
      </p:sp>
      <p:sp>
        <p:nvSpPr>
          <p:cNvPr id="3" name="Espaço Reservado para Anotações 2">
            <a:extLst>
              <a:ext uri="{FF2B5EF4-FFF2-40B4-BE49-F238E27FC236}">
                <a16:creationId xmlns:a16="http://schemas.microsoft.com/office/drawing/2014/main" id="{26D5F97E-8A06-69DF-1854-48B66F5386C8}"/>
              </a:ext>
            </a:extLst>
          </p:cNvPr>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1570884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a:extLst>
              <a:ext uri="{FF2B5EF4-FFF2-40B4-BE49-F238E27FC236}">
                <a16:creationId xmlns:a16="http://schemas.microsoft.com/office/drawing/2014/main" id="{570992C2-2A3F-81B0-0986-771A794CBC71}"/>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033FF3B-6B45-4536-A517-CD771A717136}" type="slidenum">
              <a:rPr kumimoji="0" lang="pt-BR" sz="1400" b="0" i="0" u="none" strike="noStrike" kern="1200" cap="none" spc="0" normalizeH="0" baseline="0" noProof="0" smtClean="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a:t>
            </a:fld>
            <a:endParaRPr kumimoji="0" lang="pt-BR" sz="14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ço Reservado para Imagem de Slide 1">
            <a:extLst>
              <a:ext uri="{FF2B5EF4-FFF2-40B4-BE49-F238E27FC236}">
                <a16:creationId xmlns:a16="http://schemas.microsoft.com/office/drawing/2014/main" id="{5AE708FB-8E18-4DE2-9BE5-8EC0B68F7B93}"/>
              </a:ext>
            </a:extLst>
          </p:cNvPr>
          <p:cNvSpPr>
            <a:spLocks noGrp="1" noRot="1" noChangeAspect="1" noResize="1"/>
          </p:cNvSpPr>
          <p:nvPr>
            <p:ph type="sldImg"/>
          </p:nvPr>
        </p:nvSpPr>
        <p:spPr>
          <a:solidFill>
            <a:srgbClr val="5B9BD5"/>
          </a:solidFill>
          <a:ln w="12600" cap="flat">
            <a:solidFill>
              <a:srgbClr val="41719C"/>
            </a:solidFill>
            <a:prstDash val="solid"/>
            <a:miter/>
          </a:ln>
        </p:spPr>
      </p:sp>
      <p:sp>
        <p:nvSpPr>
          <p:cNvPr id="3" name="Espaço Reservado para Anotações 2">
            <a:extLst>
              <a:ext uri="{FF2B5EF4-FFF2-40B4-BE49-F238E27FC236}">
                <a16:creationId xmlns:a16="http://schemas.microsoft.com/office/drawing/2014/main" id="{26D5F97E-8A06-69DF-1854-48B66F5386C8}"/>
              </a:ext>
            </a:extLst>
          </p:cNvPr>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3454316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a:extLst>
              <a:ext uri="{FF2B5EF4-FFF2-40B4-BE49-F238E27FC236}">
                <a16:creationId xmlns:a16="http://schemas.microsoft.com/office/drawing/2014/main" id="{570992C2-2A3F-81B0-0986-771A794CBC71}"/>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033FF3B-6B45-4536-A517-CD771A717136}" type="slidenum">
              <a:rPr kumimoji="0" lang="pt-BR" sz="1400" b="0" i="0" u="none" strike="noStrike" kern="1200" cap="none" spc="0" normalizeH="0" baseline="0" noProof="0" smtClean="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42</a:t>
            </a:fld>
            <a:endParaRPr kumimoji="0" lang="pt-BR" sz="14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ço Reservado para Imagem de Slide 1">
            <a:extLst>
              <a:ext uri="{FF2B5EF4-FFF2-40B4-BE49-F238E27FC236}">
                <a16:creationId xmlns:a16="http://schemas.microsoft.com/office/drawing/2014/main" id="{5AE708FB-8E18-4DE2-9BE5-8EC0B68F7B93}"/>
              </a:ext>
            </a:extLst>
          </p:cNvPr>
          <p:cNvSpPr>
            <a:spLocks noGrp="1" noRot="1" noChangeAspect="1" noResize="1"/>
          </p:cNvSpPr>
          <p:nvPr>
            <p:ph type="sldImg"/>
          </p:nvPr>
        </p:nvSpPr>
        <p:spPr>
          <a:solidFill>
            <a:srgbClr val="5B9BD5"/>
          </a:solidFill>
          <a:ln w="12600" cap="flat">
            <a:solidFill>
              <a:srgbClr val="41719C"/>
            </a:solidFill>
            <a:prstDash val="solid"/>
            <a:miter/>
          </a:ln>
        </p:spPr>
      </p:sp>
      <p:sp>
        <p:nvSpPr>
          <p:cNvPr id="3" name="Espaço Reservado para Anotações 2">
            <a:extLst>
              <a:ext uri="{FF2B5EF4-FFF2-40B4-BE49-F238E27FC236}">
                <a16:creationId xmlns:a16="http://schemas.microsoft.com/office/drawing/2014/main" id="{26D5F97E-8A06-69DF-1854-48B66F5386C8}"/>
              </a:ext>
            </a:extLst>
          </p:cNvPr>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377804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a:extLst>
              <a:ext uri="{FF2B5EF4-FFF2-40B4-BE49-F238E27FC236}">
                <a16:creationId xmlns:a16="http://schemas.microsoft.com/office/drawing/2014/main" id="{570992C2-2A3F-81B0-0986-771A794CBC71}"/>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033FF3B-6B45-4536-A517-CD771A717136}" type="slidenum">
              <a:rPr kumimoji="0" lang="pt-BR" sz="1400" b="0" i="0" u="none" strike="noStrike" kern="1200" cap="none" spc="0" normalizeH="0" baseline="0" noProof="0" smtClean="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43</a:t>
            </a:fld>
            <a:endParaRPr kumimoji="0" lang="pt-BR" sz="14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ço Reservado para Imagem de Slide 1">
            <a:extLst>
              <a:ext uri="{FF2B5EF4-FFF2-40B4-BE49-F238E27FC236}">
                <a16:creationId xmlns:a16="http://schemas.microsoft.com/office/drawing/2014/main" id="{5AE708FB-8E18-4DE2-9BE5-8EC0B68F7B93}"/>
              </a:ext>
            </a:extLst>
          </p:cNvPr>
          <p:cNvSpPr>
            <a:spLocks noGrp="1" noRot="1" noChangeAspect="1" noResize="1"/>
          </p:cNvSpPr>
          <p:nvPr>
            <p:ph type="sldImg"/>
          </p:nvPr>
        </p:nvSpPr>
        <p:spPr>
          <a:solidFill>
            <a:srgbClr val="5B9BD5"/>
          </a:solidFill>
          <a:ln w="12600" cap="flat">
            <a:solidFill>
              <a:srgbClr val="41719C"/>
            </a:solidFill>
            <a:prstDash val="solid"/>
            <a:miter/>
          </a:ln>
        </p:spPr>
      </p:sp>
      <p:sp>
        <p:nvSpPr>
          <p:cNvPr id="3" name="Espaço Reservado para Anotações 2">
            <a:extLst>
              <a:ext uri="{FF2B5EF4-FFF2-40B4-BE49-F238E27FC236}">
                <a16:creationId xmlns:a16="http://schemas.microsoft.com/office/drawing/2014/main" id="{26D5F97E-8A06-69DF-1854-48B66F5386C8}"/>
              </a:ext>
            </a:extLst>
          </p:cNvPr>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417790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a:extLst>
              <a:ext uri="{FF2B5EF4-FFF2-40B4-BE49-F238E27FC236}">
                <a16:creationId xmlns:a16="http://schemas.microsoft.com/office/drawing/2014/main" id="{570992C2-2A3F-81B0-0986-771A794CBC71}"/>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033FF3B-6B45-4536-A517-CD771A717136}" type="slidenum">
              <a:rPr kumimoji="0" lang="pt-BR" sz="1400" b="0" i="0" u="none" strike="noStrike" kern="1200" cap="none" spc="0" normalizeH="0" baseline="0" noProof="0" smtClean="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44</a:t>
            </a:fld>
            <a:endParaRPr kumimoji="0" lang="pt-BR" sz="14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ço Reservado para Imagem de Slide 1">
            <a:extLst>
              <a:ext uri="{FF2B5EF4-FFF2-40B4-BE49-F238E27FC236}">
                <a16:creationId xmlns:a16="http://schemas.microsoft.com/office/drawing/2014/main" id="{5AE708FB-8E18-4DE2-9BE5-8EC0B68F7B93}"/>
              </a:ext>
            </a:extLst>
          </p:cNvPr>
          <p:cNvSpPr>
            <a:spLocks noGrp="1" noRot="1" noChangeAspect="1" noResize="1"/>
          </p:cNvSpPr>
          <p:nvPr>
            <p:ph type="sldImg"/>
          </p:nvPr>
        </p:nvSpPr>
        <p:spPr>
          <a:solidFill>
            <a:srgbClr val="5B9BD5"/>
          </a:solidFill>
          <a:ln w="12600" cap="flat">
            <a:solidFill>
              <a:srgbClr val="41719C"/>
            </a:solidFill>
            <a:prstDash val="solid"/>
            <a:miter/>
          </a:ln>
        </p:spPr>
      </p:sp>
      <p:sp>
        <p:nvSpPr>
          <p:cNvPr id="3" name="Espaço Reservado para Anotações 2">
            <a:extLst>
              <a:ext uri="{FF2B5EF4-FFF2-40B4-BE49-F238E27FC236}">
                <a16:creationId xmlns:a16="http://schemas.microsoft.com/office/drawing/2014/main" id="{26D5F97E-8A06-69DF-1854-48B66F5386C8}"/>
              </a:ext>
            </a:extLst>
          </p:cNvPr>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3319951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a:extLst>
              <a:ext uri="{FF2B5EF4-FFF2-40B4-BE49-F238E27FC236}">
                <a16:creationId xmlns:a16="http://schemas.microsoft.com/office/drawing/2014/main" id="{570992C2-2A3F-81B0-0986-771A794CBC71}"/>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033FF3B-6B45-4536-A517-CD771A717136}" type="slidenum">
              <a:rPr kumimoji="0" lang="pt-BR" sz="1400" b="0" i="0" u="none" strike="noStrike" kern="1200" cap="none" spc="0" normalizeH="0" baseline="0" noProof="0" smtClean="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45</a:t>
            </a:fld>
            <a:endParaRPr kumimoji="0" lang="pt-BR" sz="14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ço Reservado para Imagem de Slide 1">
            <a:extLst>
              <a:ext uri="{FF2B5EF4-FFF2-40B4-BE49-F238E27FC236}">
                <a16:creationId xmlns:a16="http://schemas.microsoft.com/office/drawing/2014/main" id="{5AE708FB-8E18-4DE2-9BE5-8EC0B68F7B93}"/>
              </a:ext>
            </a:extLst>
          </p:cNvPr>
          <p:cNvSpPr>
            <a:spLocks noGrp="1" noRot="1" noChangeAspect="1" noResize="1"/>
          </p:cNvSpPr>
          <p:nvPr>
            <p:ph type="sldImg"/>
          </p:nvPr>
        </p:nvSpPr>
        <p:spPr>
          <a:solidFill>
            <a:srgbClr val="5B9BD5"/>
          </a:solidFill>
          <a:ln w="12600" cap="flat">
            <a:solidFill>
              <a:srgbClr val="41719C"/>
            </a:solidFill>
            <a:prstDash val="solid"/>
            <a:miter/>
          </a:ln>
        </p:spPr>
      </p:sp>
      <p:sp>
        <p:nvSpPr>
          <p:cNvPr id="3" name="Espaço Reservado para Anotações 2">
            <a:extLst>
              <a:ext uri="{FF2B5EF4-FFF2-40B4-BE49-F238E27FC236}">
                <a16:creationId xmlns:a16="http://schemas.microsoft.com/office/drawing/2014/main" id="{26D5F97E-8A06-69DF-1854-48B66F5386C8}"/>
              </a:ext>
            </a:extLst>
          </p:cNvPr>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1821615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a:extLst>
              <a:ext uri="{FF2B5EF4-FFF2-40B4-BE49-F238E27FC236}">
                <a16:creationId xmlns:a16="http://schemas.microsoft.com/office/drawing/2014/main" id="{570992C2-2A3F-81B0-0986-771A794CBC71}"/>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033FF3B-6B45-4536-A517-CD771A717136}" type="slidenum">
              <a:rPr kumimoji="0" lang="pt-BR" sz="1400" b="0" i="0" u="none" strike="noStrike" kern="1200" cap="none" spc="0" normalizeH="0" baseline="0" noProof="0" smtClean="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46</a:t>
            </a:fld>
            <a:endParaRPr kumimoji="0" lang="pt-BR" sz="14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ço Reservado para Imagem de Slide 1">
            <a:extLst>
              <a:ext uri="{FF2B5EF4-FFF2-40B4-BE49-F238E27FC236}">
                <a16:creationId xmlns:a16="http://schemas.microsoft.com/office/drawing/2014/main" id="{5AE708FB-8E18-4DE2-9BE5-8EC0B68F7B93}"/>
              </a:ext>
            </a:extLst>
          </p:cNvPr>
          <p:cNvSpPr>
            <a:spLocks noGrp="1" noRot="1" noChangeAspect="1" noResize="1"/>
          </p:cNvSpPr>
          <p:nvPr>
            <p:ph type="sldImg"/>
          </p:nvPr>
        </p:nvSpPr>
        <p:spPr>
          <a:solidFill>
            <a:srgbClr val="5B9BD5"/>
          </a:solidFill>
          <a:ln w="12600" cap="flat">
            <a:solidFill>
              <a:srgbClr val="41719C"/>
            </a:solidFill>
            <a:prstDash val="solid"/>
            <a:miter/>
          </a:ln>
        </p:spPr>
      </p:sp>
      <p:sp>
        <p:nvSpPr>
          <p:cNvPr id="3" name="Espaço Reservado para Anotações 2">
            <a:extLst>
              <a:ext uri="{FF2B5EF4-FFF2-40B4-BE49-F238E27FC236}">
                <a16:creationId xmlns:a16="http://schemas.microsoft.com/office/drawing/2014/main" id="{26D5F97E-8A06-69DF-1854-48B66F5386C8}"/>
              </a:ext>
            </a:extLst>
          </p:cNvPr>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50056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a:extLst>
              <a:ext uri="{FF2B5EF4-FFF2-40B4-BE49-F238E27FC236}">
                <a16:creationId xmlns:a16="http://schemas.microsoft.com/office/drawing/2014/main" id="{570992C2-2A3F-81B0-0986-771A794CBC71}"/>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033FF3B-6B45-4536-A517-CD771A717136}" type="slidenum">
              <a:rPr kumimoji="0" lang="pt-BR" sz="1400" b="0" i="0" u="none" strike="noStrike" kern="1200" cap="none" spc="0" normalizeH="0" baseline="0" noProof="0" smtClean="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47</a:t>
            </a:fld>
            <a:endParaRPr kumimoji="0" lang="pt-BR" sz="14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ço Reservado para Imagem de Slide 1">
            <a:extLst>
              <a:ext uri="{FF2B5EF4-FFF2-40B4-BE49-F238E27FC236}">
                <a16:creationId xmlns:a16="http://schemas.microsoft.com/office/drawing/2014/main" id="{5AE708FB-8E18-4DE2-9BE5-8EC0B68F7B93}"/>
              </a:ext>
            </a:extLst>
          </p:cNvPr>
          <p:cNvSpPr>
            <a:spLocks noGrp="1" noRot="1" noChangeAspect="1" noResize="1"/>
          </p:cNvSpPr>
          <p:nvPr>
            <p:ph type="sldImg"/>
          </p:nvPr>
        </p:nvSpPr>
        <p:spPr>
          <a:solidFill>
            <a:srgbClr val="5B9BD5"/>
          </a:solidFill>
          <a:ln w="12600" cap="flat">
            <a:solidFill>
              <a:srgbClr val="41719C"/>
            </a:solidFill>
            <a:prstDash val="solid"/>
            <a:miter/>
          </a:ln>
        </p:spPr>
      </p:sp>
      <p:sp>
        <p:nvSpPr>
          <p:cNvPr id="3" name="Espaço Reservado para Anotações 2">
            <a:extLst>
              <a:ext uri="{FF2B5EF4-FFF2-40B4-BE49-F238E27FC236}">
                <a16:creationId xmlns:a16="http://schemas.microsoft.com/office/drawing/2014/main" id="{26D5F97E-8A06-69DF-1854-48B66F5386C8}"/>
              </a:ext>
            </a:extLst>
          </p:cNvPr>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958438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a:extLst>
              <a:ext uri="{FF2B5EF4-FFF2-40B4-BE49-F238E27FC236}">
                <a16:creationId xmlns:a16="http://schemas.microsoft.com/office/drawing/2014/main" id="{570992C2-2A3F-81B0-0986-771A794CBC71}"/>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033FF3B-6B45-4536-A517-CD771A717136}" type="slidenum">
              <a:rPr kumimoji="0" lang="pt-BR" sz="1400" b="0" i="0" u="none" strike="noStrike" kern="1200" cap="none" spc="0" normalizeH="0" baseline="0" noProof="0" smtClean="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48</a:t>
            </a:fld>
            <a:endParaRPr kumimoji="0" lang="pt-BR" sz="14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ço Reservado para Imagem de Slide 1">
            <a:extLst>
              <a:ext uri="{FF2B5EF4-FFF2-40B4-BE49-F238E27FC236}">
                <a16:creationId xmlns:a16="http://schemas.microsoft.com/office/drawing/2014/main" id="{5AE708FB-8E18-4DE2-9BE5-8EC0B68F7B93}"/>
              </a:ext>
            </a:extLst>
          </p:cNvPr>
          <p:cNvSpPr>
            <a:spLocks noGrp="1" noRot="1" noChangeAspect="1" noResize="1"/>
          </p:cNvSpPr>
          <p:nvPr>
            <p:ph type="sldImg"/>
          </p:nvPr>
        </p:nvSpPr>
        <p:spPr>
          <a:solidFill>
            <a:srgbClr val="5B9BD5"/>
          </a:solidFill>
          <a:ln w="12600" cap="flat">
            <a:solidFill>
              <a:srgbClr val="41719C"/>
            </a:solidFill>
            <a:prstDash val="solid"/>
            <a:miter/>
          </a:ln>
        </p:spPr>
      </p:sp>
      <p:sp>
        <p:nvSpPr>
          <p:cNvPr id="3" name="Espaço Reservado para Anotações 2">
            <a:extLst>
              <a:ext uri="{FF2B5EF4-FFF2-40B4-BE49-F238E27FC236}">
                <a16:creationId xmlns:a16="http://schemas.microsoft.com/office/drawing/2014/main" id="{26D5F97E-8A06-69DF-1854-48B66F5386C8}"/>
              </a:ext>
            </a:extLst>
          </p:cNvPr>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1546324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a:extLst>
              <a:ext uri="{FF2B5EF4-FFF2-40B4-BE49-F238E27FC236}">
                <a16:creationId xmlns:a16="http://schemas.microsoft.com/office/drawing/2014/main" id="{570992C2-2A3F-81B0-0986-771A794CBC71}"/>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033FF3B-6B45-4536-A517-CD771A717136}" type="slidenum">
              <a:rPr kumimoji="0" lang="pt-BR" sz="1400" b="0" i="0" u="none" strike="noStrike" kern="1200" cap="none" spc="0" normalizeH="0" baseline="0" noProof="0" smtClean="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49</a:t>
            </a:fld>
            <a:endParaRPr kumimoji="0" lang="pt-BR" sz="14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ço Reservado para Imagem de Slide 1">
            <a:extLst>
              <a:ext uri="{FF2B5EF4-FFF2-40B4-BE49-F238E27FC236}">
                <a16:creationId xmlns:a16="http://schemas.microsoft.com/office/drawing/2014/main" id="{5AE708FB-8E18-4DE2-9BE5-8EC0B68F7B93}"/>
              </a:ext>
            </a:extLst>
          </p:cNvPr>
          <p:cNvSpPr>
            <a:spLocks noGrp="1" noRot="1" noChangeAspect="1" noResize="1"/>
          </p:cNvSpPr>
          <p:nvPr>
            <p:ph type="sldImg"/>
          </p:nvPr>
        </p:nvSpPr>
        <p:spPr>
          <a:solidFill>
            <a:srgbClr val="5B9BD5"/>
          </a:solidFill>
          <a:ln w="12600" cap="flat">
            <a:solidFill>
              <a:srgbClr val="41719C"/>
            </a:solidFill>
            <a:prstDash val="solid"/>
            <a:miter/>
          </a:ln>
        </p:spPr>
      </p:sp>
      <p:sp>
        <p:nvSpPr>
          <p:cNvPr id="3" name="Espaço Reservado para Anotações 2">
            <a:extLst>
              <a:ext uri="{FF2B5EF4-FFF2-40B4-BE49-F238E27FC236}">
                <a16:creationId xmlns:a16="http://schemas.microsoft.com/office/drawing/2014/main" id="{26D5F97E-8A06-69DF-1854-48B66F5386C8}"/>
              </a:ext>
            </a:extLst>
          </p:cNvPr>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1026475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a:extLst>
              <a:ext uri="{FF2B5EF4-FFF2-40B4-BE49-F238E27FC236}">
                <a16:creationId xmlns:a16="http://schemas.microsoft.com/office/drawing/2014/main" id="{570992C2-2A3F-81B0-0986-771A794CBC71}"/>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033FF3B-6B45-4536-A517-CD771A717136}" type="slidenum">
              <a:rPr kumimoji="0" lang="pt-BR" sz="1400" b="0" i="0" u="none" strike="noStrike" kern="1200" cap="none" spc="0" normalizeH="0" baseline="0" noProof="0" smtClean="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50</a:t>
            </a:fld>
            <a:endParaRPr kumimoji="0" lang="pt-BR" sz="14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ço Reservado para Imagem de Slide 1">
            <a:extLst>
              <a:ext uri="{FF2B5EF4-FFF2-40B4-BE49-F238E27FC236}">
                <a16:creationId xmlns:a16="http://schemas.microsoft.com/office/drawing/2014/main" id="{5AE708FB-8E18-4DE2-9BE5-8EC0B68F7B93}"/>
              </a:ext>
            </a:extLst>
          </p:cNvPr>
          <p:cNvSpPr>
            <a:spLocks noGrp="1" noRot="1" noChangeAspect="1" noResize="1"/>
          </p:cNvSpPr>
          <p:nvPr>
            <p:ph type="sldImg"/>
          </p:nvPr>
        </p:nvSpPr>
        <p:spPr>
          <a:solidFill>
            <a:srgbClr val="5B9BD5"/>
          </a:solidFill>
          <a:ln w="12600" cap="flat">
            <a:solidFill>
              <a:srgbClr val="41719C"/>
            </a:solidFill>
            <a:prstDash val="solid"/>
            <a:miter/>
          </a:ln>
        </p:spPr>
      </p:sp>
      <p:sp>
        <p:nvSpPr>
          <p:cNvPr id="3" name="Espaço Reservado para Anotações 2">
            <a:extLst>
              <a:ext uri="{FF2B5EF4-FFF2-40B4-BE49-F238E27FC236}">
                <a16:creationId xmlns:a16="http://schemas.microsoft.com/office/drawing/2014/main" id="{26D5F97E-8A06-69DF-1854-48B66F5386C8}"/>
              </a:ext>
            </a:extLst>
          </p:cNvPr>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3475541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a:extLst>
              <a:ext uri="{FF2B5EF4-FFF2-40B4-BE49-F238E27FC236}">
                <a16:creationId xmlns:a16="http://schemas.microsoft.com/office/drawing/2014/main" id="{570992C2-2A3F-81B0-0986-771A794CBC71}"/>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033FF3B-6B45-4536-A517-CD771A717136}" type="slidenum">
              <a:rPr kumimoji="0" lang="pt-BR" sz="1400" b="0" i="0" u="none" strike="noStrike" kern="1200" cap="none" spc="0" normalizeH="0" baseline="0" noProof="0" smtClean="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51</a:t>
            </a:fld>
            <a:endParaRPr kumimoji="0" lang="pt-BR" sz="14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ço Reservado para Imagem de Slide 1">
            <a:extLst>
              <a:ext uri="{FF2B5EF4-FFF2-40B4-BE49-F238E27FC236}">
                <a16:creationId xmlns:a16="http://schemas.microsoft.com/office/drawing/2014/main" id="{5AE708FB-8E18-4DE2-9BE5-8EC0B68F7B93}"/>
              </a:ext>
            </a:extLst>
          </p:cNvPr>
          <p:cNvSpPr>
            <a:spLocks noGrp="1" noRot="1" noChangeAspect="1" noResize="1"/>
          </p:cNvSpPr>
          <p:nvPr>
            <p:ph type="sldImg"/>
          </p:nvPr>
        </p:nvSpPr>
        <p:spPr>
          <a:solidFill>
            <a:srgbClr val="5B9BD5"/>
          </a:solidFill>
          <a:ln w="12600" cap="flat">
            <a:solidFill>
              <a:srgbClr val="41719C"/>
            </a:solidFill>
            <a:prstDash val="solid"/>
            <a:miter/>
          </a:ln>
        </p:spPr>
      </p:sp>
      <p:sp>
        <p:nvSpPr>
          <p:cNvPr id="3" name="Espaço Reservado para Anotações 2">
            <a:extLst>
              <a:ext uri="{FF2B5EF4-FFF2-40B4-BE49-F238E27FC236}">
                <a16:creationId xmlns:a16="http://schemas.microsoft.com/office/drawing/2014/main" id="{26D5F97E-8A06-69DF-1854-48B66F5386C8}"/>
              </a:ext>
            </a:extLst>
          </p:cNvPr>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3812784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a:extLst>
              <a:ext uri="{FF2B5EF4-FFF2-40B4-BE49-F238E27FC236}">
                <a16:creationId xmlns:a16="http://schemas.microsoft.com/office/drawing/2014/main" id="{570992C2-2A3F-81B0-0986-771A794CBC71}"/>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033FF3B-6B45-4536-A517-CD771A717136}" type="slidenum">
              <a:rPr kumimoji="0" lang="pt-BR" sz="1400" b="0" i="0" u="none" strike="noStrike" kern="1200" cap="none" spc="0" normalizeH="0" baseline="0" noProof="0" smtClean="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3</a:t>
            </a:fld>
            <a:endParaRPr kumimoji="0" lang="pt-BR" sz="14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ço Reservado para Imagem de Slide 1">
            <a:extLst>
              <a:ext uri="{FF2B5EF4-FFF2-40B4-BE49-F238E27FC236}">
                <a16:creationId xmlns:a16="http://schemas.microsoft.com/office/drawing/2014/main" id="{5AE708FB-8E18-4DE2-9BE5-8EC0B68F7B93}"/>
              </a:ext>
            </a:extLst>
          </p:cNvPr>
          <p:cNvSpPr>
            <a:spLocks noGrp="1" noRot="1" noChangeAspect="1" noResize="1"/>
          </p:cNvSpPr>
          <p:nvPr>
            <p:ph type="sldImg"/>
          </p:nvPr>
        </p:nvSpPr>
        <p:spPr>
          <a:solidFill>
            <a:srgbClr val="5B9BD5"/>
          </a:solidFill>
          <a:ln w="12600" cap="flat">
            <a:solidFill>
              <a:srgbClr val="41719C"/>
            </a:solidFill>
            <a:prstDash val="solid"/>
            <a:miter/>
          </a:ln>
        </p:spPr>
      </p:sp>
      <p:sp>
        <p:nvSpPr>
          <p:cNvPr id="3" name="Espaço Reservado para Anotações 2">
            <a:extLst>
              <a:ext uri="{FF2B5EF4-FFF2-40B4-BE49-F238E27FC236}">
                <a16:creationId xmlns:a16="http://schemas.microsoft.com/office/drawing/2014/main" id="{26D5F97E-8A06-69DF-1854-48B66F5386C8}"/>
              </a:ext>
            </a:extLst>
          </p:cNvPr>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2073886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349192B-D77D-4790-991D-DB9B037F633E}" type="slidenum">
              <a:rPr lang="pt-BR" smtClean="0"/>
              <a:t>57</a:t>
            </a:fld>
            <a:endParaRPr lang="pt-BR" dirty="0"/>
          </a:p>
        </p:txBody>
      </p:sp>
    </p:spTree>
    <p:extLst>
      <p:ext uri="{BB962C8B-B14F-4D97-AF65-F5344CB8AC3E}">
        <p14:creationId xmlns:p14="http://schemas.microsoft.com/office/powerpoint/2010/main" val="3023693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349192B-D77D-4790-991D-DB9B037F633E}" type="slidenum">
              <a:rPr lang="pt-BR" smtClean="0"/>
              <a:t>59</a:t>
            </a:fld>
            <a:endParaRPr lang="pt-BR" dirty="0"/>
          </a:p>
        </p:txBody>
      </p:sp>
    </p:spTree>
    <p:extLst>
      <p:ext uri="{BB962C8B-B14F-4D97-AF65-F5344CB8AC3E}">
        <p14:creationId xmlns:p14="http://schemas.microsoft.com/office/powerpoint/2010/main" val="2424305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349192B-D77D-4790-991D-DB9B037F633E}" type="slidenum">
              <a:rPr lang="pt-BR" smtClean="0"/>
              <a:t>61</a:t>
            </a:fld>
            <a:endParaRPr lang="pt-BR" dirty="0"/>
          </a:p>
        </p:txBody>
      </p:sp>
    </p:spTree>
    <p:extLst>
      <p:ext uri="{BB962C8B-B14F-4D97-AF65-F5344CB8AC3E}">
        <p14:creationId xmlns:p14="http://schemas.microsoft.com/office/powerpoint/2010/main" val="3251731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349192B-D77D-4790-991D-DB9B037F633E}" type="slidenum">
              <a:rPr lang="pt-BR" smtClean="0"/>
              <a:t>62</a:t>
            </a:fld>
            <a:endParaRPr lang="pt-BR" dirty="0"/>
          </a:p>
        </p:txBody>
      </p:sp>
    </p:spTree>
    <p:extLst>
      <p:ext uri="{BB962C8B-B14F-4D97-AF65-F5344CB8AC3E}">
        <p14:creationId xmlns:p14="http://schemas.microsoft.com/office/powerpoint/2010/main" val="4131201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349192B-D77D-4790-991D-DB9B037F633E}" type="slidenum">
              <a:rPr lang="pt-BR" smtClean="0"/>
              <a:t>63</a:t>
            </a:fld>
            <a:endParaRPr lang="pt-BR" dirty="0"/>
          </a:p>
        </p:txBody>
      </p:sp>
    </p:spTree>
    <p:extLst>
      <p:ext uri="{BB962C8B-B14F-4D97-AF65-F5344CB8AC3E}">
        <p14:creationId xmlns:p14="http://schemas.microsoft.com/office/powerpoint/2010/main" val="4264292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349192B-D77D-4790-991D-DB9B037F633E}" type="slidenum">
              <a:rPr lang="pt-BR" smtClean="0"/>
              <a:t>64</a:t>
            </a:fld>
            <a:endParaRPr lang="pt-BR" dirty="0"/>
          </a:p>
        </p:txBody>
      </p:sp>
    </p:spTree>
    <p:extLst>
      <p:ext uri="{BB962C8B-B14F-4D97-AF65-F5344CB8AC3E}">
        <p14:creationId xmlns:p14="http://schemas.microsoft.com/office/powerpoint/2010/main" val="31592363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349192B-D77D-4790-991D-DB9B037F633E}" type="slidenum">
              <a:rPr lang="pt-BR" smtClean="0"/>
              <a:t>65</a:t>
            </a:fld>
            <a:endParaRPr lang="pt-BR" dirty="0"/>
          </a:p>
        </p:txBody>
      </p:sp>
    </p:spTree>
    <p:extLst>
      <p:ext uri="{BB962C8B-B14F-4D97-AF65-F5344CB8AC3E}">
        <p14:creationId xmlns:p14="http://schemas.microsoft.com/office/powerpoint/2010/main" val="11546155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349192B-D77D-4790-991D-DB9B037F633E}" type="slidenum">
              <a:rPr lang="pt-BR" smtClean="0"/>
              <a:t>66</a:t>
            </a:fld>
            <a:endParaRPr lang="pt-BR" dirty="0"/>
          </a:p>
        </p:txBody>
      </p:sp>
    </p:spTree>
    <p:extLst>
      <p:ext uri="{BB962C8B-B14F-4D97-AF65-F5344CB8AC3E}">
        <p14:creationId xmlns:p14="http://schemas.microsoft.com/office/powerpoint/2010/main" val="6907522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349192B-D77D-4790-991D-DB9B037F633E}" type="slidenum">
              <a:rPr lang="pt-BR" smtClean="0"/>
              <a:t>67</a:t>
            </a:fld>
            <a:endParaRPr lang="pt-BR" dirty="0"/>
          </a:p>
        </p:txBody>
      </p:sp>
    </p:spTree>
    <p:extLst>
      <p:ext uri="{BB962C8B-B14F-4D97-AF65-F5344CB8AC3E}">
        <p14:creationId xmlns:p14="http://schemas.microsoft.com/office/powerpoint/2010/main" val="19624773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349192B-D77D-4790-991D-DB9B037F633E}" type="slidenum">
              <a:rPr lang="pt-BR" smtClean="0"/>
              <a:t>69</a:t>
            </a:fld>
            <a:endParaRPr lang="pt-BR" dirty="0"/>
          </a:p>
        </p:txBody>
      </p:sp>
    </p:spTree>
    <p:extLst>
      <p:ext uri="{BB962C8B-B14F-4D97-AF65-F5344CB8AC3E}">
        <p14:creationId xmlns:p14="http://schemas.microsoft.com/office/powerpoint/2010/main" val="348876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a:extLst>
              <a:ext uri="{FF2B5EF4-FFF2-40B4-BE49-F238E27FC236}">
                <a16:creationId xmlns:a16="http://schemas.microsoft.com/office/drawing/2014/main" id="{570992C2-2A3F-81B0-0986-771A794CBC71}"/>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033FF3B-6B45-4536-A517-CD771A717136}" type="slidenum">
              <a:rPr kumimoji="0" lang="pt-BR" sz="1400" b="0" i="0" u="none" strike="noStrike" kern="1200" cap="none" spc="0" normalizeH="0" baseline="0" noProof="0" smtClean="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4</a:t>
            </a:fld>
            <a:endParaRPr kumimoji="0" lang="pt-BR" sz="14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ço Reservado para Imagem de Slide 1">
            <a:extLst>
              <a:ext uri="{FF2B5EF4-FFF2-40B4-BE49-F238E27FC236}">
                <a16:creationId xmlns:a16="http://schemas.microsoft.com/office/drawing/2014/main" id="{5AE708FB-8E18-4DE2-9BE5-8EC0B68F7B93}"/>
              </a:ext>
            </a:extLst>
          </p:cNvPr>
          <p:cNvSpPr>
            <a:spLocks noGrp="1" noRot="1" noChangeAspect="1" noResize="1"/>
          </p:cNvSpPr>
          <p:nvPr>
            <p:ph type="sldImg"/>
          </p:nvPr>
        </p:nvSpPr>
        <p:spPr>
          <a:solidFill>
            <a:srgbClr val="5B9BD5"/>
          </a:solidFill>
          <a:ln w="12600" cap="flat">
            <a:solidFill>
              <a:srgbClr val="41719C"/>
            </a:solidFill>
            <a:prstDash val="solid"/>
            <a:miter/>
          </a:ln>
        </p:spPr>
      </p:sp>
      <p:sp>
        <p:nvSpPr>
          <p:cNvPr id="3" name="Espaço Reservado para Anotações 2">
            <a:extLst>
              <a:ext uri="{FF2B5EF4-FFF2-40B4-BE49-F238E27FC236}">
                <a16:creationId xmlns:a16="http://schemas.microsoft.com/office/drawing/2014/main" id="{26D5F97E-8A06-69DF-1854-48B66F5386C8}"/>
              </a:ext>
            </a:extLst>
          </p:cNvPr>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439852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349192B-D77D-4790-991D-DB9B037F633E}" type="slidenum">
              <a:rPr lang="pt-BR" smtClean="0"/>
              <a:t>70</a:t>
            </a:fld>
            <a:endParaRPr lang="pt-BR" dirty="0"/>
          </a:p>
        </p:txBody>
      </p:sp>
    </p:spTree>
    <p:extLst>
      <p:ext uri="{BB962C8B-B14F-4D97-AF65-F5344CB8AC3E}">
        <p14:creationId xmlns:p14="http://schemas.microsoft.com/office/powerpoint/2010/main" val="26231697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349192B-D77D-4790-991D-DB9B037F633E}" type="slidenum">
              <a:rPr lang="pt-BR" smtClean="0"/>
              <a:t>71</a:t>
            </a:fld>
            <a:endParaRPr lang="pt-BR" dirty="0"/>
          </a:p>
        </p:txBody>
      </p:sp>
    </p:spTree>
    <p:extLst>
      <p:ext uri="{BB962C8B-B14F-4D97-AF65-F5344CB8AC3E}">
        <p14:creationId xmlns:p14="http://schemas.microsoft.com/office/powerpoint/2010/main" val="22443789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349192B-D77D-4790-991D-DB9B037F633E}" type="slidenum">
              <a:rPr lang="pt-BR" smtClean="0"/>
              <a:t>72</a:t>
            </a:fld>
            <a:endParaRPr lang="pt-BR" dirty="0"/>
          </a:p>
        </p:txBody>
      </p:sp>
    </p:spTree>
    <p:extLst>
      <p:ext uri="{BB962C8B-B14F-4D97-AF65-F5344CB8AC3E}">
        <p14:creationId xmlns:p14="http://schemas.microsoft.com/office/powerpoint/2010/main" val="2053706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349192B-D77D-4790-991D-DB9B037F633E}" type="slidenum">
              <a:rPr lang="pt-BR" smtClean="0"/>
              <a:t>73</a:t>
            </a:fld>
            <a:endParaRPr lang="pt-BR" dirty="0"/>
          </a:p>
        </p:txBody>
      </p:sp>
    </p:spTree>
    <p:extLst>
      <p:ext uri="{BB962C8B-B14F-4D97-AF65-F5344CB8AC3E}">
        <p14:creationId xmlns:p14="http://schemas.microsoft.com/office/powerpoint/2010/main" val="29136381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a:extLst>
              <a:ext uri="{FF2B5EF4-FFF2-40B4-BE49-F238E27FC236}">
                <a16:creationId xmlns:a16="http://schemas.microsoft.com/office/drawing/2014/main" id="{570992C2-2A3F-81B0-0986-771A794CBC71}"/>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033FF3B-6B45-4536-A517-CD771A717136}" type="slidenum">
              <a:rPr kumimoji="0" lang="pt-BR" sz="1400" b="0" i="0" u="none" strike="noStrike" kern="1200" cap="none" spc="0" normalizeH="0" baseline="0" noProof="0" smtClean="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74</a:t>
            </a:fld>
            <a:endParaRPr kumimoji="0" lang="pt-BR" sz="14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ço Reservado para Imagem de Slide 1">
            <a:extLst>
              <a:ext uri="{FF2B5EF4-FFF2-40B4-BE49-F238E27FC236}">
                <a16:creationId xmlns:a16="http://schemas.microsoft.com/office/drawing/2014/main" id="{5AE708FB-8E18-4DE2-9BE5-8EC0B68F7B93}"/>
              </a:ext>
            </a:extLst>
          </p:cNvPr>
          <p:cNvSpPr>
            <a:spLocks noGrp="1" noRot="1" noChangeAspect="1" noResize="1"/>
          </p:cNvSpPr>
          <p:nvPr>
            <p:ph type="sldImg"/>
          </p:nvPr>
        </p:nvSpPr>
        <p:spPr>
          <a:solidFill>
            <a:srgbClr val="5B9BD5"/>
          </a:solidFill>
          <a:ln w="12600" cap="flat">
            <a:solidFill>
              <a:srgbClr val="41719C"/>
            </a:solidFill>
            <a:prstDash val="solid"/>
            <a:miter/>
          </a:ln>
        </p:spPr>
      </p:sp>
      <p:sp>
        <p:nvSpPr>
          <p:cNvPr id="3" name="Espaço Reservado para Anotações 2">
            <a:extLst>
              <a:ext uri="{FF2B5EF4-FFF2-40B4-BE49-F238E27FC236}">
                <a16:creationId xmlns:a16="http://schemas.microsoft.com/office/drawing/2014/main" id="{26D5F97E-8A06-69DF-1854-48B66F5386C8}"/>
              </a:ext>
            </a:extLst>
          </p:cNvPr>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782865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Rectangle 1">
            <a:extLst>
              <a:ext uri="{FF2B5EF4-FFF2-40B4-BE49-F238E27FC236}">
                <a16:creationId xmlns:a16="http://schemas.microsoft.com/office/drawing/2014/main" id="{253C5365-10D8-BAF9-0A8F-0927E696EA01}"/>
              </a:ext>
            </a:extLst>
          </p:cNvPr>
          <p:cNvSpPr>
            <a:spLocks noGrp="1" noRot="1" noChangeAspect="1" noChangeArrowheads="1" noTextEdit="1"/>
          </p:cNvSpPr>
          <p:nvPr>
            <p:ph type="sldImg"/>
          </p:nvPr>
        </p:nvSpPr>
        <p:spPr>
          <a:xfrm>
            <a:off x="379413"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1011" name="Text Box 2">
            <a:extLst>
              <a:ext uri="{FF2B5EF4-FFF2-40B4-BE49-F238E27FC236}">
                <a16:creationId xmlns:a16="http://schemas.microsoft.com/office/drawing/2014/main" id="{68C60009-B64F-E9D3-0AC3-76D4F5354798}"/>
              </a:ext>
            </a:extLst>
          </p:cNvPr>
          <p:cNvSpPr txBox="1">
            <a:spLocks noChangeArrowheads="1"/>
          </p:cNvSpPr>
          <p:nvPr/>
        </p:nvSpPr>
        <p:spPr bwMode="auto">
          <a:xfrm>
            <a:off x="195263" y="4002088"/>
            <a:ext cx="6530975" cy="574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just">
              <a:spcBef>
                <a:spcPts val="288"/>
              </a:spcBef>
              <a:spcAft>
                <a:spcPts val="288"/>
              </a:spcAft>
              <a:buClrTx/>
              <a:buFontTx/>
              <a:buNone/>
            </a:pPr>
            <a:r>
              <a:rPr lang="pt-BR" altLang="pt-BR" sz="1100">
                <a:latin typeface="Cambria" panose="02040503050406030204" pitchFamily="18" charset="0"/>
              </a:rPr>
              <a:t>Diversamente de outras declarações e escriturações, o eSocial não se utiliza de um programa auxiliar para geração, validação e transmissão das informações. Não há um Programa Gerador de Declaração – PGD ou um Programa Validador e Assinador – PVA para que os empregadores possam alimentar com os seus dados, realizar a validação de seu conteúdo e transmiti-lo.  </a:t>
            </a:r>
          </a:p>
          <a:p>
            <a:pPr algn="just">
              <a:spcBef>
                <a:spcPts val="288"/>
              </a:spcBef>
              <a:spcAft>
                <a:spcPts val="288"/>
              </a:spcAft>
              <a:buClrTx/>
              <a:buFontTx/>
              <a:buNone/>
            </a:pPr>
            <a:r>
              <a:rPr lang="pt-BR" altLang="pt-BR" sz="1100">
                <a:latin typeface="Cambria" panose="02040503050406030204" pitchFamily="18" charset="0"/>
              </a:rPr>
              <a:t>	No modelo de prestação de informação no eSocial as informações são apresentadas por meio de eventos transmitidos ao ambiente nacional do eSocial individualmente. Não há agregação de eventos, ainda que similares. Exemplifica-se com as informações das rubricas de um empregador. Caso mantenha em sua folha de pagamento um total de dez rubricas, deverá transmitir ao eSocial dez eventos individualizados, um (evento) para cada rubrica, informando as características de cada uma delas, conforme definido no leiaute do evento S-1010 – Tabela de Rubricas. </a:t>
            </a:r>
          </a:p>
          <a:p>
            <a:pPr algn="just">
              <a:spcBef>
                <a:spcPts val="288"/>
              </a:spcBef>
              <a:spcAft>
                <a:spcPts val="288"/>
              </a:spcAft>
              <a:buClrTx/>
              <a:buFontTx/>
              <a:buNone/>
            </a:pPr>
            <a:r>
              <a:rPr lang="pt-BR" altLang="pt-BR" sz="1100">
                <a:latin typeface="Cambria" panose="02040503050406030204" pitchFamily="18" charset="0"/>
              </a:rPr>
              <a:t>	Assim deve feito para todos os demais eventos da escrituração. Um evento para cada estabelecimento, um para cada cargo existente na empresa, um para cada horário de trabalho e etc. No caso da remuneração dos trabalhadores, não se transmite a folha de pagamento integral de uma única vez, mas sim, de forma individualizada, uma para cada trabalhador.</a:t>
            </a:r>
          </a:p>
          <a:p>
            <a:pPr algn="just">
              <a:spcBef>
                <a:spcPts val="288"/>
              </a:spcBef>
              <a:spcAft>
                <a:spcPts val="288"/>
              </a:spcAft>
              <a:buClrTx/>
              <a:buFontTx/>
              <a:buNone/>
            </a:pPr>
            <a:r>
              <a:rPr lang="pt-BR" altLang="pt-BR" sz="1100">
                <a:latin typeface="Cambria" panose="02040503050406030204" pitchFamily="18" charset="0"/>
              </a:rPr>
              <a:t>Neste ponto destaca-se duas grandes vantagens deste modelo quando comparado com os modelos que utilizam um PGD ou PVA:</a:t>
            </a:r>
          </a:p>
          <a:p>
            <a:pPr algn="just">
              <a:spcBef>
                <a:spcPts val="288"/>
              </a:spcBef>
              <a:spcAft>
                <a:spcPts val="288"/>
              </a:spcAft>
              <a:buClrTx/>
              <a:buFontTx/>
              <a:buNone/>
            </a:pPr>
            <a:endParaRPr lang="pt-BR" altLang="pt-BR" sz="1100">
              <a:latin typeface="Cambria" panose="02040503050406030204" pitchFamily="18" charset="0"/>
            </a:endParaRPr>
          </a:p>
          <a:p>
            <a:pPr algn="just">
              <a:spcBef>
                <a:spcPts val="288"/>
              </a:spcBef>
              <a:spcAft>
                <a:spcPts val="288"/>
              </a:spcAft>
              <a:buClrTx/>
              <a:buFontTx/>
              <a:buNone/>
            </a:pPr>
            <a:r>
              <a:rPr lang="pt-BR" altLang="pt-BR" sz="1100">
                <a:latin typeface="Cambria" panose="02040503050406030204" pitchFamily="18" charset="0"/>
              </a:rPr>
              <a:t>a) Unicidade de prestação de informação.</a:t>
            </a:r>
          </a:p>
          <a:p>
            <a:pPr algn="just">
              <a:spcBef>
                <a:spcPts val="288"/>
              </a:spcBef>
              <a:spcAft>
                <a:spcPts val="288"/>
              </a:spcAft>
              <a:buClrTx/>
              <a:buFontTx/>
              <a:buNone/>
            </a:pPr>
            <a:r>
              <a:rPr lang="pt-BR" altLang="pt-BR" sz="1100">
                <a:latin typeface="Cambria" panose="02040503050406030204" pitchFamily="18" charset="0"/>
              </a:rPr>
              <a:t>	Enviada ao ambiente nacional, a informação fica armazenada e não necessita mais ser repetida. Caso a informação transmitida não se modifique ao passar do tempo, não há necessidade de transmiti-la novamente. Trata-se de importante premissa do sistema: A informação é prestada uma única vez ao ambiente nacional do eSocial.  </a:t>
            </a:r>
          </a:p>
          <a:p>
            <a:pPr algn="just">
              <a:spcBef>
                <a:spcPts val="288"/>
              </a:spcBef>
              <a:spcAft>
                <a:spcPts val="288"/>
              </a:spcAft>
              <a:buClrTx/>
              <a:buFontTx/>
              <a:buNone/>
            </a:pPr>
            <a:endParaRPr lang="pt-BR" altLang="pt-BR" sz="1100">
              <a:latin typeface="Cambria" panose="02040503050406030204" pitchFamily="18" charset="0"/>
            </a:endParaRPr>
          </a:p>
          <a:p>
            <a:pPr algn="just">
              <a:spcBef>
                <a:spcPts val="288"/>
              </a:spcBef>
              <a:spcAft>
                <a:spcPts val="288"/>
              </a:spcAft>
              <a:buClrTx/>
              <a:buFontTx/>
              <a:buNone/>
            </a:pPr>
            <a:r>
              <a:rPr lang="pt-BR" altLang="pt-BR" sz="1100">
                <a:latin typeface="Cambria" panose="02040503050406030204" pitchFamily="18" charset="0"/>
              </a:rPr>
              <a:t>b) Facilidade na Retificação de informação</a:t>
            </a:r>
          </a:p>
          <a:p>
            <a:pPr algn="just">
              <a:spcBef>
                <a:spcPts val="288"/>
              </a:spcBef>
              <a:spcAft>
                <a:spcPts val="288"/>
              </a:spcAft>
              <a:buClrTx/>
              <a:buFontTx/>
              <a:buNone/>
            </a:pPr>
            <a:r>
              <a:rPr lang="pt-BR" altLang="pt-BR" sz="1100">
                <a:latin typeface="Cambria" panose="02040503050406030204" pitchFamily="18" charset="0"/>
              </a:rPr>
              <a:t>	O modelo de transmissão de dados por meio de PGD ou PVA tem como característica a necessidade de repetição de todas as informações já transmitidas quando houver necessidade de uma retificação pontual. Assim, caso em uma folha de pagamento haja erro na remuneração de um em dez mil trabalhadores, há a necessidade de enviar todos os dez mil novamente com o dado corrigido de um deles.</a:t>
            </a:r>
          </a:p>
          <a:p>
            <a:pPr algn="just">
              <a:spcBef>
                <a:spcPts val="288"/>
              </a:spcBef>
              <a:spcAft>
                <a:spcPts val="288"/>
              </a:spcAft>
              <a:buClrTx/>
              <a:buFontTx/>
              <a:buNone/>
            </a:pPr>
            <a:r>
              <a:rPr lang="pt-BR" altLang="pt-BR" sz="1100">
                <a:latin typeface="Cambria" panose="02040503050406030204" pitchFamily="18" charset="0"/>
              </a:rPr>
              <a:t>	No modelo do eSocial, como são eventos individualizados, a retificação também é realizada pontualmente. No exemplo acima, bastaria retransmitir a remuneração do trabalhador que continha erros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a:extLst>
              <a:ext uri="{FF2B5EF4-FFF2-40B4-BE49-F238E27FC236}">
                <a16:creationId xmlns:a16="http://schemas.microsoft.com/office/drawing/2014/main" id="{570992C2-2A3F-81B0-0986-771A794CBC71}"/>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033FF3B-6B45-4536-A517-CD771A717136}" type="slidenum">
              <a:rPr kumimoji="0" lang="pt-BR" sz="1400" b="0" i="0" u="none" strike="noStrike" kern="1200" cap="none" spc="0" normalizeH="0" baseline="0" noProof="0" smtClean="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6</a:t>
            </a:fld>
            <a:endParaRPr kumimoji="0" lang="pt-BR" sz="14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ço Reservado para Imagem de Slide 1">
            <a:extLst>
              <a:ext uri="{FF2B5EF4-FFF2-40B4-BE49-F238E27FC236}">
                <a16:creationId xmlns:a16="http://schemas.microsoft.com/office/drawing/2014/main" id="{5AE708FB-8E18-4DE2-9BE5-8EC0B68F7B93}"/>
              </a:ext>
            </a:extLst>
          </p:cNvPr>
          <p:cNvSpPr>
            <a:spLocks noGrp="1" noRot="1" noChangeAspect="1" noResize="1"/>
          </p:cNvSpPr>
          <p:nvPr>
            <p:ph type="sldImg"/>
          </p:nvPr>
        </p:nvSpPr>
        <p:spPr>
          <a:solidFill>
            <a:srgbClr val="5B9BD5"/>
          </a:solidFill>
          <a:ln w="12600" cap="flat">
            <a:solidFill>
              <a:srgbClr val="41719C"/>
            </a:solidFill>
            <a:prstDash val="solid"/>
            <a:miter/>
          </a:ln>
        </p:spPr>
      </p:sp>
      <p:sp>
        <p:nvSpPr>
          <p:cNvPr id="3" name="Espaço Reservado para Anotações 2">
            <a:extLst>
              <a:ext uri="{FF2B5EF4-FFF2-40B4-BE49-F238E27FC236}">
                <a16:creationId xmlns:a16="http://schemas.microsoft.com/office/drawing/2014/main" id="{26D5F97E-8A06-69DF-1854-48B66F5386C8}"/>
              </a:ext>
            </a:extLst>
          </p:cNvPr>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811115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a:extLst>
              <a:ext uri="{FF2B5EF4-FFF2-40B4-BE49-F238E27FC236}">
                <a16:creationId xmlns:a16="http://schemas.microsoft.com/office/drawing/2014/main" id="{570992C2-2A3F-81B0-0986-771A794CBC71}"/>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033FF3B-6B45-4536-A517-CD771A717136}" type="slidenum">
              <a:rPr kumimoji="0" lang="pt-BR" sz="1400" b="0" i="0" u="none" strike="noStrike" kern="1200" cap="none" spc="0" normalizeH="0" baseline="0" noProof="0" smtClean="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8</a:t>
            </a:fld>
            <a:endParaRPr kumimoji="0" lang="pt-BR" sz="14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ço Reservado para Imagem de Slide 1">
            <a:extLst>
              <a:ext uri="{FF2B5EF4-FFF2-40B4-BE49-F238E27FC236}">
                <a16:creationId xmlns:a16="http://schemas.microsoft.com/office/drawing/2014/main" id="{5AE708FB-8E18-4DE2-9BE5-8EC0B68F7B93}"/>
              </a:ext>
            </a:extLst>
          </p:cNvPr>
          <p:cNvSpPr>
            <a:spLocks noGrp="1" noRot="1" noChangeAspect="1" noResize="1"/>
          </p:cNvSpPr>
          <p:nvPr>
            <p:ph type="sldImg"/>
          </p:nvPr>
        </p:nvSpPr>
        <p:spPr>
          <a:solidFill>
            <a:srgbClr val="5B9BD5"/>
          </a:solidFill>
          <a:ln w="12600" cap="flat">
            <a:solidFill>
              <a:srgbClr val="41719C"/>
            </a:solidFill>
            <a:prstDash val="solid"/>
            <a:miter/>
          </a:ln>
        </p:spPr>
      </p:sp>
      <p:sp>
        <p:nvSpPr>
          <p:cNvPr id="3" name="Espaço Reservado para Anotações 2">
            <a:extLst>
              <a:ext uri="{FF2B5EF4-FFF2-40B4-BE49-F238E27FC236}">
                <a16:creationId xmlns:a16="http://schemas.microsoft.com/office/drawing/2014/main" id="{26D5F97E-8A06-69DF-1854-48B66F5386C8}"/>
              </a:ext>
            </a:extLst>
          </p:cNvPr>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2059259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6" name="Rectangle 1">
            <a:extLst>
              <a:ext uri="{FF2B5EF4-FFF2-40B4-BE49-F238E27FC236}">
                <a16:creationId xmlns:a16="http://schemas.microsoft.com/office/drawing/2014/main" id="{9E8745A5-016A-E038-B45D-B686DFC3789E}"/>
              </a:ext>
            </a:extLst>
          </p:cNvPr>
          <p:cNvSpPr>
            <a:spLocks noGrp="1" noRot="1" noChangeAspect="1" noChangeArrowheads="1" noTextEdit="1"/>
          </p:cNvSpPr>
          <p:nvPr>
            <p:ph type="sldImg"/>
          </p:nvPr>
        </p:nvSpPr>
        <p:spPr>
          <a:xfrm>
            <a:off x="379413"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5107" name="Text Box 2">
            <a:extLst>
              <a:ext uri="{FF2B5EF4-FFF2-40B4-BE49-F238E27FC236}">
                <a16:creationId xmlns:a16="http://schemas.microsoft.com/office/drawing/2014/main" id="{AA4C213A-A292-14A3-2E67-41A02CAF6D00}"/>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2" name="Rectangle 1">
            <a:extLst>
              <a:ext uri="{FF2B5EF4-FFF2-40B4-BE49-F238E27FC236}">
                <a16:creationId xmlns:a16="http://schemas.microsoft.com/office/drawing/2014/main" id="{3623E267-B51C-9E45-F075-717C82B2830C}"/>
              </a:ext>
            </a:extLst>
          </p:cNvPr>
          <p:cNvSpPr>
            <a:spLocks noGrp="1" noRot="1" noChangeAspect="1" noChangeArrowheads="1" noTextEdit="1"/>
          </p:cNvSpPr>
          <p:nvPr>
            <p:ph type="sldImg"/>
          </p:nvPr>
        </p:nvSpPr>
        <p:spPr>
          <a:xfrm>
            <a:off x="-16998950" y="-11796713"/>
            <a:ext cx="22191663" cy="12484101"/>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9203" name="Text Box 2">
            <a:extLst>
              <a:ext uri="{FF2B5EF4-FFF2-40B4-BE49-F238E27FC236}">
                <a16:creationId xmlns:a16="http://schemas.microsoft.com/office/drawing/2014/main" id="{375F69A7-2787-35DC-D123-5279B498ACC8}"/>
              </a:ext>
            </a:extLst>
          </p:cNvPr>
          <p:cNvSpPr txBox="1">
            <a:spLocks noChangeArrowheads="1"/>
          </p:cNvSpPr>
          <p:nvPr/>
        </p:nvSpPr>
        <p:spPr bwMode="auto">
          <a:xfrm>
            <a:off x="685800" y="4343400"/>
            <a:ext cx="5476875"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03383907-AE6F-4896-A519-D3CB02C35181}" type="datetimeFigureOut">
              <a:rPr lang="pt-BR" smtClean="0"/>
              <a:t>25/09/2023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3990456-E011-45B4-AD32-4BBE4763E864}" type="slidenum">
              <a:rPr lang="pt-BR" smtClean="0"/>
              <a:t>‹nº›</a:t>
            </a:fld>
            <a:endParaRPr lang="pt-BR"/>
          </a:p>
        </p:txBody>
      </p:sp>
    </p:spTree>
    <p:extLst>
      <p:ext uri="{BB962C8B-B14F-4D97-AF65-F5344CB8AC3E}">
        <p14:creationId xmlns:p14="http://schemas.microsoft.com/office/powerpoint/2010/main" val="2979192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3383907-AE6F-4896-A519-D3CB02C35181}" type="datetimeFigureOut">
              <a:rPr lang="pt-BR" smtClean="0"/>
              <a:t>25/09/2023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3990456-E011-45B4-AD32-4BBE4763E864}" type="slidenum">
              <a:rPr lang="pt-BR" smtClean="0"/>
              <a:t>‹nº›</a:t>
            </a:fld>
            <a:endParaRPr lang="pt-BR"/>
          </a:p>
        </p:txBody>
      </p:sp>
    </p:spTree>
    <p:extLst>
      <p:ext uri="{BB962C8B-B14F-4D97-AF65-F5344CB8AC3E}">
        <p14:creationId xmlns:p14="http://schemas.microsoft.com/office/powerpoint/2010/main" val="1214571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3383907-AE6F-4896-A519-D3CB02C35181}" type="datetimeFigureOut">
              <a:rPr lang="pt-BR" smtClean="0"/>
              <a:t>25/09/2023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3990456-E011-45B4-AD32-4BBE4763E864}" type="slidenum">
              <a:rPr lang="pt-BR" smtClean="0"/>
              <a:t>‹nº›</a:t>
            </a:fld>
            <a:endParaRPr lang="pt-BR"/>
          </a:p>
        </p:txBody>
      </p:sp>
    </p:spTree>
    <p:extLst>
      <p:ext uri="{BB962C8B-B14F-4D97-AF65-F5344CB8AC3E}">
        <p14:creationId xmlns:p14="http://schemas.microsoft.com/office/powerpoint/2010/main" val="3263082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Slide de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58CC-EA0B-01BE-BAEC-EF2140A58C1E}"/>
              </a:ext>
            </a:extLst>
          </p:cNvPr>
          <p:cNvSpPr txBox="1">
            <a:spLocks noGrp="1"/>
          </p:cNvSpPr>
          <p:nvPr>
            <p:ph type="ctrTitle"/>
          </p:nvPr>
        </p:nvSpPr>
        <p:spPr>
          <a:xfrm>
            <a:off x="1523880" y="1122524"/>
            <a:ext cx="9144000" cy="2387475"/>
          </a:xfrm>
        </p:spPr>
        <p:txBody>
          <a:bodyPr anchor="b" anchorCtr="1"/>
          <a:lstStyle>
            <a:lvl1pPr algn="ctr">
              <a:defRPr sz="5625"/>
            </a:lvl1pPr>
          </a:lstStyle>
          <a:p>
            <a:pPr lvl="0"/>
            <a:r>
              <a:rPr lang="pt-BR"/>
              <a:t>Clique para editar o título mestre</a:t>
            </a:r>
          </a:p>
        </p:txBody>
      </p:sp>
      <p:sp>
        <p:nvSpPr>
          <p:cNvPr id="3" name="Subtitle 2">
            <a:extLst>
              <a:ext uri="{FF2B5EF4-FFF2-40B4-BE49-F238E27FC236}">
                <a16:creationId xmlns:a16="http://schemas.microsoft.com/office/drawing/2014/main" id="{75D763AB-5E7A-FDD0-7178-E93B0C126BCC}"/>
              </a:ext>
            </a:extLst>
          </p:cNvPr>
          <p:cNvSpPr txBox="1">
            <a:spLocks noGrp="1"/>
          </p:cNvSpPr>
          <p:nvPr>
            <p:ph type="subTitle" idx="1"/>
          </p:nvPr>
        </p:nvSpPr>
        <p:spPr>
          <a:xfrm>
            <a:off x="1523880" y="3602138"/>
            <a:ext cx="9144000" cy="1655775"/>
          </a:xfrm>
        </p:spPr>
        <p:txBody>
          <a:bodyPr anchorCtr="1"/>
          <a:lstStyle>
            <a:lvl1pPr marL="0" indent="0" algn="ctr">
              <a:buNone/>
              <a:defRPr sz="2250"/>
            </a:lvl1pPr>
          </a:lstStyle>
          <a:p>
            <a:pPr lvl="0"/>
            <a:r>
              <a:rPr lang="pt-BR"/>
              <a:t>Clique para editar o estilo do subtítulo mestre</a:t>
            </a:r>
          </a:p>
        </p:txBody>
      </p:sp>
      <p:sp>
        <p:nvSpPr>
          <p:cNvPr id="4" name="Date Placeholder 3">
            <a:extLst>
              <a:ext uri="{FF2B5EF4-FFF2-40B4-BE49-F238E27FC236}">
                <a16:creationId xmlns:a16="http://schemas.microsoft.com/office/drawing/2014/main" id="{4D632E07-8B7F-1034-6549-D9D69E03F0DB}"/>
              </a:ext>
            </a:extLst>
          </p:cNvPr>
          <p:cNvSpPr txBox="1">
            <a:spLocks noGrp="1"/>
          </p:cNvSpPr>
          <p:nvPr>
            <p:ph type="dt" sz="half" idx="7"/>
          </p:nvPr>
        </p:nvSpPr>
        <p:spPr/>
        <p:txBody>
          <a:bodyPr/>
          <a:lstStyle>
            <a:lvl1pPr>
              <a:defRPr/>
            </a:lvl1pPr>
          </a:lstStyle>
          <a:p>
            <a:pPr lvl="0"/>
            <a:fld id="{3F29686D-852C-4BC7-8CCC-CE33E1680551}" type="datetime1">
              <a:rPr lang="pt-BR"/>
              <a:pPr lvl="0"/>
              <a:t>25/09/2023</a:t>
            </a:fld>
            <a:endParaRPr lang="pt-BR"/>
          </a:p>
        </p:txBody>
      </p:sp>
      <p:sp>
        <p:nvSpPr>
          <p:cNvPr id="5" name="Footer Placeholder 4">
            <a:extLst>
              <a:ext uri="{FF2B5EF4-FFF2-40B4-BE49-F238E27FC236}">
                <a16:creationId xmlns:a16="http://schemas.microsoft.com/office/drawing/2014/main" id="{0EA3AA62-4500-845B-3CEC-F80C5D2D8A0D}"/>
              </a:ext>
            </a:extLst>
          </p:cNvPr>
          <p:cNvSpPr txBox="1">
            <a:spLocks noGrp="1"/>
          </p:cNvSpPr>
          <p:nvPr>
            <p:ph type="ftr" sz="quarter" idx="9"/>
          </p:nvPr>
        </p:nvSpPr>
        <p:spPr/>
        <p:txBody>
          <a:bodyPr/>
          <a:lstStyle>
            <a:lvl1pPr>
              <a:defRPr/>
            </a:lvl1pPr>
          </a:lstStyle>
          <a:p>
            <a:pPr lvl="0"/>
            <a:endParaRPr lang="pt-BR"/>
          </a:p>
        </p:txBody>
      </p:sp>
      <p:sp>
        <p:nvSpPr>
          <p:cNvPr id="6" name="Slide Number Placeholder 5">
            <a:extLst>
              <a:ext uri="{FF2B5EF4-FFF2-40B4-BE49-F238E27FC236}">
                <a16:creationId xmlns:a16="http://schemas.microsoft.com/office/drawing/2014/main" id="{E3EEAD0B-90A8-2F97-318C-488D7B20F570}"/>
              </a:ext>
            </a:extLst>
          </p:cNvPr>
          <p:cNvSpPr txBox="1">
            <a:spLocks noGrp="1"/>
          </p:cNvSpPr>
          <p:nvPr>
            <p:ph type="sldNum" sz="quarter" idx="8"/>
          </p:nvPr>
        </p:nvSpPr>
        <p:spPr/>
        <p:txBody>
          <a:bodyPr/>
          <a:lstStyle>
            <a:lvl1pPr>
              <a:defRPr/>
            </a:lvl1pPr>
          </a:lstStyle>
          <a:p>
            <a:pPr lvl="0"/>
            <a:fld id="{999691F4-8AC9-4A3D-AA85-590554A0335B}" type="slidenum">
              <a:t>‹nº›</a:t>
            </a:fld>
            <a:endParaRPr lang="pt-BR"/>
          </a:p>
        </p:txBody>
      </p:sp>
      <p:sp>
        <p:nvSpPr>
          <p:cNvPr id="7" name="Espaço Reservado para Texto 6">
            <a:extLst>
              <a:ext uri="{FF2B5EF4-FFF2-40B4-BE49-F238E27FC236}">
                <a16:creationId xmlns:a16="http://schemas.microsoft.com/office/drawing/2014/main" id="{90245C5C-60C2-7C1E-B4F7-C5C7EBD7EDFC}"/>
              </a:ext>
            </a:extLst>
          </p:cNvPr>
          <p:cNvSpPr txBox="1">
            <a:spLocks noGrp="1"/>
          </p:cNvSpPr>
          <p:nvPr>
            <p:ph type="body" idx="4294967295"/>
          </p:nvPr>
        </p:nvSpPr>
        <p:spPr>
          <a:xfrm>
            <a:off x="609480" y="1604474"/>
            <a:ext cx="10972440" cy="3977100"/>
          </a:xfrm>
        </p:spPr>
        <p:txBody>
          <a:bodyPr lIns="0" tIns="0" rIns="0" bIns="0"/>
          <a:lstStyle>
            <a:lvl1pPr hangingPunct="0">
              <a:spcBef>
                <a:spcPts val="1328"/>
              </a:spcBef>
              <a:defRPr sz="3000">
                <a:latin typeface="Liberation Sans" pitchFamily="18"/>
              </a:defRPr>
            </a:lvl1pPr>
          </a:lstStyle>
          <a:p>
            <a:endParaRPr lang="pt-BR"/>
          </a:p>
        </p:txBody>
      </p:sp>
    </p:spTree>
    <p:extLst>
      <p:ext uri="{BB962C8B-B14F-4D97-AF65-F5344CB8AC3E}">
        <p14:creationId xmlns:p14="http://schemas.microsoft.com/office/powerpoint/2010/main" val="395306920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pic>
        <p:nvPicPr>
          <p:cNvPr id="5" name="Image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27038"/>
            <a:ext cx="12192000"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ço Reservado para Imagem 12"/>
          <p:cNvSpPr>
            <a:spLocks noGrp="1"/>
          </p:cNvSpPr>
          <p:nvPr>
            <p:ph type="pic" sz="quarter" idx="13"/>
          </p:nvPr>
        </p:nvSpPr>
        <p:spPr>
          <a:xfrm>
            <a:off x="2544233" y="260350"/>
            <a:ext cx="1219201" cy="914400"/>
          </a:xfrm>
        </p:spPr>
        <p:txBody>
          <a:bodyPr/>
          <a:lstStyle/>
          <a:p>
            <a:pPr lvl="0"/>
            <a:endParaRPr lang="pt-BR" noProof="0"/>
          </a:p>
        </p:txBody>
      </p:sp>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Data 6"/>
          <p:cNvSpPr>
            <a:spLocks noGrp="1"/>
          </p:cNvSpPr>
          <p:nvPr>
            <p:ph type="dt" sz="half" idx="14"/>
          </p:nvPr>
        </p:nvSpPr>
        <p:spPr/>
        <p:txBody>
          <a:bodyPr/>
          <a:lstStyle>
            <a:lvl1pPr>
              <a:defRPr/>
            </a:lvl1pPr>
          </a:lstStyle>
          <a:p>
            <a:pPr>
              <a:defRPr/>
            </a:pPr>
            <a:endParaRPr lang="en-US" altLang="pt-BR"/>
          </a:p>
        </p:txBody>
      </p:sp>
      <p:sp>
        <p:nvSpPr>
          <p:cNvPr id="7" name="Espaço Reservado para Rodapé 7"/>
          <p:cNvSpPr>
            <a:spLocks noGrp="1"/>
          </p:cNvSpPr>
          <p:nvPr>
            <p:ph type="ftr" sz="quarter" idx="15"/>
          </p:nvPr>
        </p:nvSpPr>
        <p:spPr/>
        <p:txBody>
          <a:bodyPr/>
          <a:lstStyle>
            <a:lvl1pPr>
              <a:defRPr/>
            </a:lvl1pPr>
          </a:lstStyle>
          <a:p>
            <a:pPr>
              <a:defRPr/>
            </a:pPr>
            <a:endParaRPr lang="en-US" altLang="pt-BR"/>
          </a:p>
        </p:txBody>
      </p:sp>
      <p:sp>
        <p:nvSpPr>
          <p:cNvPr id="8" name="Espaço Reservado para Número de Slide 8"/>
          <p:cNvSpPr>
            <a:spLocks noGrp="1"/>
          </p:cNvSpPr>
          <p:nvPr>
            <p:ph type="sldNum" sz="quarter" idx="16"/>
          </p:nvPr>
        </p:nvSpPr>
        <p:spPr/>
        <p:txBody>
          <a:bodyPr/>
          <a:lstStyle>
            <a:lvl1pPr>
              <a:defRPr/>
            </a:lvl1pPr>
          </a:lstStyle>
          <a:p>
            <a:pPr>
              <a:defRPr/>
            </a:pPr>
            <a:fld id="{107E2CB9-6CFC-4ABE-9823-335601D747FD}" type="slidenum">
              <a:rPr lang="en-US" altLang="pt-BR"/>
              <a:pPr>
                <a:defRPr/>
              </a:pPr>
              <a:t>‹nº›</a:t>
            </a:fld>
            <a:endParaRPr lang="en-US" altLang="pt-BR"/>
          </a:p>
        </p:txBody>
      </p:sp>
    </p:spTree>
    <p:extLst>
      <p:ext uri="{BB962C8B-B14F-4D97-AF65-F5344CB8AC3E}">
        <p14:creationId xmlns:p14="http://schemas.microsoft.com/office/powerpoint/2010/main" val="1225515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3383907-AE6F-4896-A519-D3CB02C35181}" type="datetimeFigureOut">
              <a:rPr lang="pt-BR" smtClean="0"/>
              <a:t>25/09/2023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3990456-E011-45B4-AD32-4BBE4763E864}" type="slidenum">
              <a:rPr lang="pt-BR" smtClean="0"/>
              <a:t>‹nº›</a:t>
            </a:fld>
            <a:endParaRPr lang="pt-BR"/>
          </a:p>
        </p:txBody>
      </p:sp>
    </p:spTree>
    <p:extLst>
      <p:ext uri="{BB962C8B-B14F-4D97-AF65-F5344CB8AC3E}">
        <p14:creationId xmlns:p14="http://schemas.microsoft.com/office/powerpoint/2010/main" val="4142739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03383907-AE6F-4896-A519-D3CB02C35181}" type="datetimeFigureOut">
              <a:rPr lang="pt-BR" smtClean="0"/>
              <a:t>25/09/2023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3990456-E011-45B4-AD32-4BBE4763E864}" type="slidenum">
              <a:rPr lang="pt-BR" smtClean="0"/>
              <a:t>‹nº›</a:t>
            </a:fld>
            <a:endParaRPr lang="pt-BR"/>
          </a:p>
        </p:txBody>
      </p:sp>
    </p:spTree>
    <p:extLst>
      <p:ext uri="{BB962C8B-B14F-4D97-AF65-F5344CB8AC3E}">
        <p14:creationId xmlns:p14="http://schemas.microsoft.com/office/powerpoint/2010/main" val="904325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03383907-AE6F-4896-A519-D3CB02C35181}" type="datetimeFigureOut">
              <a:rPr lang="pt-BR" smtClean="0"/>
              <a:t>25/09/2023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3990456-E011-45B4-AD32-4BBE4763E864}" type="slidenum">
              <a:rPr lang="pt-BR" smtClean="0"/>
              <a:t>‹nº›</a:t>
            </a:fld>
            <a:endParaRPr lang="pt-BR"/>
          </a:p>
        </p:txBody>
      </p:sp>
    </p:spTree>
    <p:extLst>
      <p:ext uri="{BB962C8B-B14F-4D97-AF65-F5344CB8AC3E}">
        <p14:creationId xmlns:p14="http://schemas.microsoft.com/office/powerpoint/2010/main" val="3066901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03383907-AE6F-4896-A519-D3CB02C35181}" type="datetimeFigureOut">
              <a:rPr lang="pt-BR" smtClean="0"/>
              <a:t>25/09/2023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3990456-E011-45B4-AD32-4BBE4763E864}" type="slidenum">
              <a:rPr lang="pt-BR" smtClean="0"/>
              <a:t>‹nº›</a:t>
            </a:fld>
            <a:endParaRPr lang="pt-BR"/>
          </a:p>
        </p:txBody>
      </p:sp>
    </p:spTree>
    <p:extLst>
      <p:ext uri="{BB962C8B-B14F-4D97-AF65-F5344CB8AC3E}">
        <p14:creationId xmlns:p14="http://schemas.microsoft.com/office/powerpoint/2010/main" val="1425916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03383907-AE6F-4896-A519-D3CB02C35181}" type="datetimeFigureOut">
              <a:rPr lang="pt-BR" smtClean="0"/>
              <a:t>25/09/2023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3990456-E011-45B4-AD32-4BBE4763E864}" type="slidenum">
              <a:rPr lang="pt-BR" smtClean="0"/>
              <a:t>‹nº›</a:t>
            </a:fld>
            <a:endParaRPr lang="pt-BR"/>
          </a:p>
        </p:txBody>
      </p:sp>
    </p:spTree>
    <p:extLst>
      <p:ext uri="{BB962C8B-B14F-4D97-AF65-F5344CB8AC3E}">
        <p14:creationId xmlns:p14="http://schemas.microsoft.com/office/powerpoint/2010/main" val="376209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3383907-AE6F-4896-A519-D3CB02C35181}" type="datetimeFigureOut">
              <a:rPr lang="pt-BR" smtClean="0"/>
              <a:t>25/09/2023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3990456-E011-45B4-AD32-4BBE4763E864}" type="slidenum">
              <a:rPr lang="pt-BR" smtClean="0"/>
              <a:t>‹nº›</a:t>
            </a:fld>
            <a:endParaRPr lang="pt-BR"/>
          </a:p>
        </p:txBody>
      </p:sp>
    </p:spTree>
    <p:extLst>
      <p:ext uri="{BB962C8B-B14F-4D97-AF65-F5344CB8AC3E}">
        <p14:creationId xmlns:p14="http://schemas.microsoft.com/office/powerpoint/2010/main" val="44629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03383907-AE6F-4896-A519-D3CB02C35181}" type="datetimeFigureOut">
              <a:rPr lang="pt-BR" smtClean="0"/>
              <a:t>25/09/2023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3990456-E011-45B4-AD32-4BBE4763E864}" type="slidenum">
              <a:rPr lang="pt-BR" smtClean="0"/>
              <a:t>‹nº›</a:t>
            </a:fld>
            <a:endParaRPr lang="pt-BR"/>
          </a:p>
        </p:txBody>
      </p:sp>
    </p:spTree>
    <p:extLst>
      <p:ext uri="{BB962C8B-B14F-4D97-AF65-F5344CB8AC3E}">
        <p14:creationId xmlns:p14="http://schemas.microsoft.com/office/powerpoint/2010/main" val="892959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03383907-AE6F-4896-A519-D3CB02C35181}" type="datetimeFigureOut">
              <a:rPr lang="pt-BR" smtClean="0"/>
              <a:t>25/09/2023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3990456-E011-45B4-AD32-4BBE4763E864}" type="slidenum">
              <a:rPr lang="pt-BR" smtClean="0"/>
              <a:t>‹nº›</a:t>
            </a:fld>
            <a:endParaRPr lang="pt-BR"/>
          </a:p>
        </p:txBody>
      </p:sp>
    </p:spTree>
    <p:extLst>
      <p:ext uri="{BB962C8B-B14F-4D97-AF65-F5344CB8AC3E}">
        <p14:creationId xmlns:p14="http://schemas.microsoft.com/office/powerpoint/2010/main" val="3474129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000" b="-1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83907-AE6F-4896-A519-D3CB02C35181}" type="datetimeFigureOut">
              <a:rPr lang="pt-BR" smtClean="0"/>
              <a:t>25/09/2023</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90456-E011-45B4-AD32-4BBE4763E864}" type="slidenum">
              <a:rPr lang="pt-BR" smtClean="0"/>
              <a:t>‹nº›</a:t>
            </a:fld>
            <a:endParaRPr lang="pt-BR"/>
          </a:p>
        </p:txBody>
      </p:sp>
    </p:spTree>
    <p:extLst>
      <p:ext uri="{BB962C8B-B14F-4D97-AF65-F5344CB8AC3E}">
        <p14:creationId xmlns:p14="http://schemas.microsoft.com/office/powerpoint/2010/main" val="1098196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9.wmf"/></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7E9A46A-0910-C3CE-5C69-F07E1E663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737" y="752667"/>
            <a:ext cx="8597347" cy="12608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6">
            <a:extLst>
              <a:ext uri="{FF2B5EF4-FFF2-40B4-BE49-F238E27FC236}">
                <a16:creationId xmlns:a16="http://schemas.microsoft.com/office/drawing/2014/main" id="{28D48294-257C-ACF5-8F72-933C1DCC21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0823" y="2473503"/>
            <a:ext cx="7056437" cy="1681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CaixaDeTexto 6">
            <a:extLst>
              <a:ext uri="{FF2B5EF4-FFF2-40B4-BE49-F238E27FC236}">
                <a16:creationId xmlns:a16="http://schemas.microsoft.com/office/drawing/2014/main" id="{DAEFA496-511C-B305-DC39-3FE1322405CF}"/>
              </a:ext>
            </a:extLst>
          </p:cNvPr>
          <p:cNvSpPr txBox="1"/>
          <p:nvPr/>
        </p:nvSpPr>
        <p:spPr>
          <a:xfrm>
            <a:off x="252248" y="4265763"/>
            <a:ext cx="10804634" cy="1437638"/>
          </a:xfrm>
          <a:prstGeom prst="rect">
            <a:avLst/>
          </a:prstGeom>
          <a:noFill/>
        </p:spPr>
        <p:txBody>
          <a:bodyPr wrap="square">
            <a:spAutoFit/>
          </a:bodyPr>
          <a:lstStyle/>
          <a:p>
            <a:pPr algn="ctr" eaLnBrk="1">
              <a:lnSpc>
                <a:spcPct val="93000"/>
              </a:lnSpc>
              <a:spcBef>
                <a:spcPct val="0"/>
              </a:spcBef>
              <a:buClrTx/>
              <a:buFontTx/>
              <a:buNone/>
            </a:pPr>
            <a:r>
              <a:rPr lang="pt-BR" altLang="pt-BR" sz="3600" b="1" dirty="0">
                <a:solidFill>
                  <a:srgbClr val="000080"/>
                </a:solidFill>
                <a:latin typeface="Verdana" panose="020B0604030504040204" pitchFamily="34" charset="0"/>
              </a:rPr>
              <a:t>Tribunal de Contas do Estado - </a:t>
            </a:r>
            <a:r>
              <a:rPr lang="pt-BR" altLang="pt-BR" sz="3600" b="1" dirty="0" err="1">
                <a:solidFill>
                  <a:srgbClr val="000080"/>
                </a:solidFill>
                <a:latin typeface="Verdana" panose="020B0604030504040204" pitchFamily="34" charset="0"/>
              </a:rPr>
              <a:t>Piaui</a:t>
            </a:r>
            <a:endParaRPr lang="pt-BR" altLang="pt-BR" sz="3600" b="1" dirty="0">
              <a:solidFill>
                <a:srgbClr val="000080"/>
              </a:solidFill>
              <a:latin typeface="Verdana" panose="020B0604030504040204" pitchFamily="34" charset="0"/>
            </a:endParaRPr>
          </a:p>
          <a:p>
            <a:pPr algn="ctr" eaLnBrk="1">
              <a:lnSpc>
                <a:spcPct val="93000"/>
              </a:lnSpc>
              <a:spcBef>
                <a:spcPct val="0"/>
              </a:spcBef>
              <a:buClrTx/>
              <a:buFontTx/>
              <a:buNone/>
            </a:pPr>
            <a:endParaRPr lang="pt-BR" altLang="pt-BR" b="1" dirty="0">
              <a:solidFill>
                <a:srgbClr val="000080"/>
              </a:solidFill>
              <a:latin typeface="Verdana" panose="020B0604030504040204" pitchFamily="34" charset="0"/>
            </a:endParaRPr>
          </a:p>
          <a:p>
            <a:pPr algn="ctr" eaLnBrk="1">
              <a:lnSpc>
                <a:spcPct val="93000"/>
              </a:lnSpc>
              <a:spcBef>
                <a:spcPct val="0"/>
              </a:spcBef>
              <a:buClrTx/>
              <a:buFontTx/>
              <a:buNone/>
            </a:pPr>
            <a:endParaRPr lang="pt-BR" altLang="pt-BR" sz="1800" b="1" dirty="0">
              <a:solidFill>
                <a:srgbClr val="000080"/>
              </a:solidFill>
              <a:latin typeface="Verdana" panose="020B0604030504040204" pitchFamily="34" charset="0"/>
            </a:endParaRPr>
          </a:p>
          <a:p>
            <a:pPr eaLnBrk="1">
              <a:lnSpc>
                <a:spcPct val="93000"/>
              </a:lnSpc>
              <a:spcBef>
                <a:spcPct val="0"/>
              </a:spcBef>
              <a:buClrTx/>
              <a:buFontTx/>
              <a:buNone/>
            </a:pPr>
            <a:r>
              <a:rPr lang="pt-BR" altLang="pt-BR" sz="1100" b="1" dirty="0">
                <a:solidFill>
                  <a:srgbClr val="000080"/>
                </a:solidFill>
                <a:latin typeface="Verdana" panose="020B0604030504040204" pitchFamily="34" charset="0"/>
              </a:rPr>
              <a:t>Teresina – MS  </a:t>
            </a:r>
          </a:p>
          <a:p>
            <a:pPr eaLnBrk="1">
              <a:lnSpc>
                <a:spcPct val="93000"/>
              </a:lnSpc>
              <a:spcBef>
                <a:spcPct val="0"/>
              </a:spcBef>
              <a:buClrTx/>
              <a:buFontTx/>
              <a:buNone/>
            </a:pPr>
            <a:r>
              <a:rPr lang="pt-BR" altLang="pt-BR" sz="1100" b="1" dirty="0">
                <a:solidFill>
                  <a:srgbClr val="000080"/>
                </a:solidFill>
                <a:latin typeface="Verdana" panose="020B0604030504040204" pitchFamily="34" charset="0"/>
              </a:rPr>
              <a:t>26 de setembro de 2023</a:t>
            </a:r>
          </a:p>
        </p:txBody>
      </p:sp>
      <p:sp>
        <p:nvSpPr>
          <p:cNvPr id="8" name="CaixaDeTexto 7">
            <a:extLst>
              <a:ext uri="{FF2B5EF4-FFF2-40B4-BE49-F238E27FC236}">
                <a16:creationId xmlns:a16="http://schemas.microsoft.com/office/drawing/2014/main" id="{02B219A6-52DF-1616-0797-1525D08B0C13}"/>
              </a:ext>
            </a:extLst>
          </p:cNvPr>
          <p:cNvSpPr txBox="1"/>
          <p:nvPr/>
        </p:nvSpPr>
        <p:spPr>
          <a:xfrm>
            <a:off x="6432331" y="6025902"/>
            <a:ext cx="6096000" cy="607602"/>
          </a:xfrm>
          <a:prstGeom prst="rect">
            <a:avLst/>
          </a:prstGeom>
          <a:noFill/>
        </p:spPr>
        <p:txBody>
          <a:bodyPr wrap="square">
            <a:spAutoFit/>
          </a:bodyPr>
          <a:lstStyle/>
          <a:p>
            <a:pPr algn="ctr" eaLnBrk="1">
              <a:lnSpc>
                <a:spcPct val="93000"/>
              </a:lnSpc>
              <a:spcBef>
                <a:spcPct val="0"/>
              </a:spcBef>
              <a:buClrTx/>
              <a:buFontTx/>
              <a:buNone/>
            </a:pPr>
            <a:r>
              <a:rPr lang="pt-BR" altLang="pt-BR" sz="1800" b="1" dirty="0">
                <a:solidFill>
                  <a:srgbClr val="000080"/>
                </a:solidFill>
                <a:latin typeface="Verdana" panose="020B0604030504040204" pitchFamily="34" charset="0"/>
              </a:rPr>
              <a:t>Cláudio Maia</a:t>
            </a:r>
          </a:p>
          <a:p>
            <a:pPr algn="ctr" eaLnBrk="1">
              <a:lnSpc>
                <a:spcPct val="93000"/>
              </a:lnSpc>
              <a:spcBef>
                <a:spcPct val="0"/>
              </a:spcBef>
              <a:buClrTx/>
              <a:buFontTx/>
              <a:buNone/>
            </a:pPr>
            <a:r>
              <a:rPr lang="pt-BR" altLang="pt-BR" b="1" dirty="0">
                <a:solidFill>
                  <a:srgbClr val="000080"/>
                </a:solidFill>
                <a:latin typeface="Verdana" panose="020B0604030504040204" pitchFamily="34" charset="0"/>
              </a:rPr>
              <a:t>Auditor Fiscal da Receita Federal</a:t>
            </a:r>
            <a:endParaRPr lang="pt-BR" altLang="pt-BR" sz="1800" b="1" dirty="0">
              <a:solidFill>
                <a:srgbClr val="000080"/>
              </a:solidFill>
              <a:latin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1">
            <a:extLst>
              <a:ext uri="{FF2B5EF4-FFF2-40B4-BE49-F238E27FC236}">
                <a16:creationId xmlns:a16="http://schemas.microsoft.com/office/drawing/2014/main" id="{C231FE27-320E-0A52-2F08-8D9ABB1F2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35" y="878086"/>
            <a:ext cx="4927699" cy="49946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8179" name="Rectangle 2">
            <a:extLst>
              <a:ext uri="{FF2B5EF4-FFF2-40B4-BE49-F238E27FC236}">
                <a16:creationId xmlns:a16="http://schemas.microsoft.com/office/drawing/2014/main" id="{D8F3A04F-DF3D-DCA4-D242-A57BFE4093C3}"/>
              </a:ext>
            </a:extLst>
          </p:cNvPr>
          <p:cNvSpPr>
            <a:spLocks noChangeArrowheads="1"/>
          </p:cNvSpPr>
          <p:nvPr/>
        </p:nvSpPr>
        <p:spPr bwMode="auto">
          <a:xfrm>
            <a:off x="987474" y="269380"/>
            <a:ext cx="10395645" cy="337839"/>
          </a:xfrm>
          <a:prstGeom prst="rect">
            <a:avLst/>
          </a:prstGeom>
          <a:noFill/>
          <a:ln w="9360">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637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spcBef>
                <a:spcPct val="0"/>
              </a:spcBef>
              <a:buClrTx/>
              <a:buFontTx/>
              <a:buNone/>
            </a:pPr>
            <a:r>
              <a:rPr lang="pt-BR" altLang="pt-BR" sz="3200" b="1" dirty="0">
                <a:solidFill>
                  <a:srgbClr val="000099"/>
                </a:solidFill>
                <a:latin typeface="Arial" panose="020B0604020202020204" pitchFamily="34" charset="0"/>
              </a:rPr>
              <a:t>CONTRIBUIÇÕES RETIDAS (R - 2010)</a:t>
            </a:r>
          </a:p>
        </p:txBody>
      </p:sp>
      <p:sp>
        <p:nvSpPr>
          <p:cNvPr id="178180" name="AutoShape 3">
            <a:extLst>
              <a:ext uri="{FF2B5EF4-FFF2-40B4-BE49-F238E27FC236}">
                <a16:creationId xmlns:a16="http://schemas.microsoft.com/office/drawing/2014/main" id="{198E1E6D-F2CE-EBD2-E5CC-656908306048}"/>
              </a:ext>
            </a:extLst>
          </p:cNvPr>
          <p:cNvSpPr>
            <a:spLocks noChangeArrowheads="1"/>
          </p:cNvSpPr>
          <p:nvPr/>
        </p:nvSpPr>
        <p:spPr bwMode="auto">
          <a:xfrm>
            <a:off x="5443389" y="3780234"/>
            <a:ext cx="5939731" cy="471786"/>
          </a:xfrm>
          <a:prstGeom prst="leftArrowCallout">
            <a:avLst>
              <a:gd name="adj1" fmla="val 25000"/>
              <a:gd name="adj2" fmla="val 25000"/>
              <a:gd name="adj3" fmla="val 209832"/>
              <a:gd name="adj4" fmla="val 66667"/>
            </a:avLst>
          </a:prstGeom>
          <a:solidFill>
            <a:srgbClr val="729FCF"/>
          </a:solidFill>
          <a:ln w="9360">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1875" b="1"/>
              <a:t>CNPJ DO PRESTADOR</a:t>
            </a:r>
          </a:p>
        </p:txBody>
      </p:sp>
      <p:sp>
        <p:nvSpPr>
          <p:cNvPr id="178181" name="AutoShape 4">
            <a:extLst>
              <a:ext uri="{FF2B5EF4-FFF2-40B4-BE49-F238E27FC236}">
                <a16:creationId xmlns:a16="http://schemas.microsoft.com/office/drawing/2014/main" id="{D0FF64A8-8500-CF53-DFF9-F8CB6811EB24}"/>
              </a:ext>
            </a:extLst>
          </p:cNvPr>
          <p:cNvSpPr>
            <a:spLocks noChangeArrowheads="1"/>
          </p:cNvSpPr>
          <p:nvPr/>
        </p:nvSpPr>
        <p:spPr bwMode="auto">
          <a:xfrm>
            <a:off x="3553272" y="5332512"/>
            <a:ext cx="6075164" cy="337839"/>
          </a:xfrm>
          <a:prstGeom prst="leftArrowCallout">
            <a:avLst>
              <a:gd name="adj1" fmla="val 25000"/>
              <a:gd name="adj2" fmla="val 25000"/>
              <a:gd name="adj3" fmla="val 299707"/>
              <a:gd name="adj4" fmla="val 66667"/>
            </a:avLst>
          </a:prstGeom>
          <a:solidFill>
            <a:srgbClr val="729FCF"/>
          </a:solidFill>
          <a:ln w="9360">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1875" b="1"/>
              <a:t>DESONERAÇÃO DA FOLHA</a:t>
            </a:r>
          </a:p>
        </p:txBody>
      </p:sp>
      <p:sp>
        <p:nvSpPr>
          <p:cNvPr id="178182" name="AutoShape 5">
            <a:extLst>
              <a:ext uri="{FF2B5EF4-FFF2-40B4-BE49-F238E27FC236}">
                <a16:creationId xmlns:a16="http://schemas.microsoft.com/office/drawing/2014/main" id="{2FE9572A-2DE0-875B-4DD8-8B6631BC9A1F}"/>
              </a:ext>
            </a:extLst>
          </p:cNvPr>
          <p:cNvSpPr>
            <a:spLocks noChangeArrowheads="1"/>
          </p:cNvSpPr>
          <p:nvPr/>
        </p:nvSpPr>
        <p:spPr bwMode="auto">
          <a:xfrm>
            <a:off x="4970115" y="2970610"/>
            <a:ext cx="5939731" cy="337840"/>
          </a:xfrm>
          <a:prstGeom prst="leftArrowCallout">
            <a:avLst>
              <a:gd name="adj1" fmla="val 25000"/>
              <a:gd name="adj2" fmla="val 25000"/>
              <a:gd name="adj3" fmla="val 293025"/>
              <a:gd name="adj4" fmla="val 66667"/>
            </a:avLst>
          </a:prstGeom>
          <a:solidFill>
            <a:srgbClr val="729FCF"/>
          </a:solidFill>
          <a:ln w="9360">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1875" b="1"/>
              <a:t>ESTABELECIMENTO DO TOMADOR</a:t>
            </a:r>
          </a:p>
        </p:txBody>
      </p:sp>
      <p:sp>
        <p:nvSpPr>
          <p:cNvPr id="178183" name="AutoShape 6">
            <a:extLst>
              <a:ext uri="{FF2B5EF4-FFF2-40B4-BE49-F238E27FC236}">
                <a16:creationId xmlns:a16="http://schemas.microsoft.com/office/drawing/2014/main" id="{3A995BC8-A938-14B7-919E-86639E4995EB}"/>
              </a:ext>
            </a:extLst>
          </p:cNvPr>
          <p:cNvSpPr>
            <a:spLocks noChangeArrowheads="1"/>
          </p:cNvSpPr>
          <p:nvPr/>
        </p:nvSpPr>
        <p:spPr bwMode="auto">
          <a:xfrm>
            <a:off x="5240983" y="4927700"/>
            <a:ext cx="6344543" cy="327422"/>
          </a:xfrm>
          <a:prstGeom prst="leftArrowCallout">
            <a:avLst>
              <a:gd name="adj1" fmla="val 25000"/>
              <a:gd name="adj2" fmla="val 25000"/>
              <a:gd name="adj3" fmla="val 322955"/>
              <a:gd name="adj4" fmla="val 66667"/>
            </a:avLst>
          </a:prstGeom>
          <a:solidFill>
            <a:srgbClr val="729FCF"/>
          </a:solidFill>
          <a:ln w="9360">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1875" b="1"/>
              <a:t>TOTAIS RETIDOS</a:t>
            </a:r>
          </a:p>
        </p:txBody>
      </p:sp>
      <p:sp>
        <p:nvSpPr>
          <p:cNvPr id="178184" name="AutoShape 7">
            <a:extLst>
              <a:ext uri="{FF2B5EF4-FFF2-40B4-BE49-F238E27FC236}">
                <a16:creationId xmlns:a16="http://schemas.microsoft.com/office/drawing/2014/main" id="{CE341BE3-93DD-B11D-18A9-51CFA54B4D77}"/>
              </a:ext>
            </a:extLst>
          </p:cNvPr>
          <p:cNvSpPr>
            <a:spLocks noChangeArrowheads="1"/>
          </p:cNvSpPr>
          <p:nvPr/>
        </p:nvSpPr>
        <p:spPr bwMode="auto">
          <a:xfrm>
            <a:off x="1797099" y="4725293"/>
            <a:ext cx="3442395" cy="607219"/>
          </a:xfrm>
          <a:prstGeom prst="roundRect">
            <a:avLst>
              <a:gd name="adj" fmla="val 74"/>
            </a:avLst>
          </a:prstGeom>
          <a:noFill/>
          <a:ln w="360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pt-BR" sz="1688"/>
          </a:p>
        </p:txBody>
      </p:sp>
      <p:sp>
        <p:nvSpPr>
          <p:cNvPr id="178185" name="AutoShape 8">
            <a:extLst>
              <a:ext uri="{FF2B5EF4-FFF2-40B4-BE49-F238E27FC236}">
                <a16:creationId xmlns:a16="http://schemas.microsoft.com/office/drawing/2014/main" id="{75736015-4457-4E0C-0031-4AB967EF92FB}"/>
              </a:ext>
            </a:extLst>
          </p:cNvPr>
          <p:cNvSpPr>
            <a:spLocks noChangeArrowheads="1"/>
          </p:cNvSpPr>
          <p:nvPr/>
        </p:nvSpPr>
        <p:spPr bwMode="auto">
          <a:xfrm>
            <a:off x="3350865" y="1485305"/>
            <a:ext cx="6479977" cy="337840"/>
          </a:xfrm>
          <a:prstGeom prst="leftArrowCallout">
            <a:avLst>
              <a:gd name="adj1" fmla="val 25000"/>
              <a:gd name="adj2" fmla="val 25000"/>
              <a:gd name="adj3" fmla="val 319677"/>
              <a:gd name="adj4" fmla="val 66667"/>
            </a:avLst>
          </a:prstGeom>
          <a:solidFill>
            <a:srgbClr val="729FCF"/>
          </a:solidFill>
          <a:ln w="9360">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1875" b="1"/>
              <a:t> TOMADOR DE SERVIÇO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a:extLst>
              <a:ext uri="{FF2B5EF4-FFF2-40B4-BE49-F238E27FC236}">
                <a16:creationId xmlns:a16="http://schemas.microsoft.com/office/drawing/2014/main" id="{C22820A9-0F49-E27F-73CD-FCC6FBD9CFBB}"/>
              </a:ext>
            </a:extLst>
          </p:cNvPr>
          <p:cNvSpPr>
            <a:spLocks noChangeArrowheads="1"/>
          </p:cNvSpPr>
          <p:nvPr/>
        </p:nvSpPr>
        <p:spPr bwMode="auto">
          <a:xfrm>
            <a:off x="1463724" y="1147465"/>
            <a:ext cx="9716989" cy="391418"/>
          </a:xfrm>
          <a:prstGeom prst="rect">
            <a:avLst/>
          </a:prstGeom>
          <a:solidFill>
            <a:srgbClr val="280099"/>
          </a:solidFill>
          <a:ln w="9360">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2438" b="1">
                <a:solidFill>
                  <a:srgbClr val="FFFFFF"/>
                </a:solidFill>
              </a:rPr>
              <a:t>CNPJ DECLARANTE – RESPONSÁVEL TRIBUTÁRIO</a:t>
            </a:r>
          </a:p>
        </p:txBody>
      </p:sp>
      <p:sp>
        <p:nvSpPr>
          <p:cNvPr id="104450" name="Rectangle 2">
            <a:extLst>
              <a:ext uri="{FF2B5EF4-FFF2-40B4-BE49-F238E27FC236}">
                <a16:creationId xmlns:a16="http://schemas.microsoft.com/office/drawing/2014/main" id="{69674036-9AE4-BEF9-9D08-36C2BB9B0A9F}"/>
              </a:ext>
            </a:extLst>
          </p:cNvPr>
          <p:cNvSpPr>
            <a:spLocks noChangeArrowheads="1"/>
          </p:cNvSpPr>
          <p:nvPr/>
        </p:nvSpPr>
        <p:spPr bwMode="auto">
          <a:xfrm>
            <a:off x="2340323" y="6073677"/>
            <a:ext cx="7490519" cy="270867"/>
          </a:xfrm>
          <a:prstGeom prst="rect">
            <a:avLst/>
          </a:prstGeom>
          <a:solidFill>
            <a:srgbClr val="47B8B8"/>
          </a:solidFill>
          <a:ln w="9360">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2438" b="1">
                <a:solidFill>
                  <a:srgbClr val="FFFFFF"/>
                </a:solidFill>
              </a:rPr>
              <a:t>DCTFWEB – Após o fechamento dos eventos periódicos</a:t>
            </a:r>
          </a:p>
        </p:txBody>
      </p:sp>
      <p:sp>
        <p:nvSpPr>
          <p:cNvPr id="186372" name="Rectangle 4">
            <a:extLst>
              <a:ext uri="{FF2B5EF4-FFF2-40B4-BE49-F238E27FC236}">
                <a16:creationId xmlns:a16="http://schemas.microsoft.com/office/drawing/2014/main" id="{87F5E6A2-34D8-CAC4-7EA3-54314187E570}"/>
              </a:ext>
            </a:extLst>
          </p:cNvPr>
          <p:cNvSpPr>
            <a:spLocks noChangeArrowheads="1"/>
          </p:cNvSpPr>
          <p:nvPr/>
        </p:nvSpPr>
        <p:spPr bwMode="auto">
          <a:xfrm>
            <a:off x="920502" y="419696"/>
            <a:ext cx="10529589" cy="456903"/>
          </a:xfrm>
          <a:prstGeom prst="rect">
            <a:avLst/>
          </a:prstGeom>
          <a:noFill/>
          <a:ln w="9360">
            <a:solidFill>
              <a:srgbClr val="3465A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2438" b="1">
                <a:solidFill>
                  <a:srgbClr val="000099"/>
                </a:solidFill>
              </a:rPr>
              <a:t> CONTR. PATROCÍNIOS DE CLUBE FUTEBOL (R - 2040)</a:t>
            </a:r>
          </a:p>
        </p:txBody>
      </p:sp>
      <p:sp>
        <p:nvSpPr>
          <p:cNvPr id="104453" name="Rectangle 5">
            <a:extLst>
              <a:ext uri="{FF2B5EF4-FFF2-40B4-BE49-F238E27FC236}">
                <a16:creationId xmlns:a16="http://schemas.microsoft.com/office/drawing/2014/main" id="{FBC67F1D-3A26-4423-5FA9-1A778964DEE8}"/>
              </a:ext>
            </a:extLst>
          </p:cNvPr>
          <p:cNvSpPr>
            <a:spLocks noChangeArrowheads="1"/>
          </p:cNvSpPr>
          <p:nvPr/>
        </p:nvSpPr>
        <p:spPr bwMode="auto">
          <a:xfrm>
            <a:off x="1460748" y="2159496"/>
            <a:ext cx="1388567" cy="391418"/>
          </a:xfrm>
          <a:prstGeom prst="rect">
            <a:avLst/>
          </a:prstGeom>
          <a:solidFill>
            <a:srgbClr val="2300DC"/>
          </a:solidFill>
          <a:ln w="9360">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2438" b="1">
                <a:solidFill>
                  <a:srgbClr val="FFFFFF"/>
                </a:solidFill>
              </a:rPr>
              <a:t>Clube</a:t>
            </a:r>
          </a:p>
        </p:txBody>
      </p:sp>
      <p:sp>
        <p:nvSpPr>
          <p:cNvPr id="104454" name="Rectangle 6">
            <a:extLst>
              <a:ext uri="{FF2B5EF4-FFF2-40B4-BE49-F238E27FC236}">
                <a16:creationId xmlns:a16="http://schemas.microsoft.com/office/drawing/2014/main" id="{F6CC7566-C62D-D956-2DF9-0830038D84A6}"/>
              </a:ext>
            </a:extLst>
          </p:cNvPr>
          <p:cNvSpPr>
            <a:spLocks noChangeArrowheads="1"/>
          </p:cNvSpPr>
          <p:nvPr/>
        </p:nvSpPr>
        <p:spPr bwMode="auto">
          <a:xfrm>
            <a:off x="1448842" y="1687712"/>
            <a:ext cx="3184922" cy="391418"/>
          </a:xfrm>
          <a:prstGeom prst="rect">
            <a:avLst/>
          </a:prstGeom>
          <a:solidFill>
            <a:srgbClr val="4700B8"/>
          </a:solidFill>
          <a:ln w="9360">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2438" b="1">
                <a:solidFill>
                  <a:srgbClr val="FFFFFF"/>
                </a:solidFill>
              </a:rPr>
              <a:t>ESTABELECIMENTOS</a:t>
            </a:r>
          </a:p>
        </p:txBody>
      </p:sp>
      <p:sp>
        <p:nvSpPr>
          <p:cNvPr id="104455" name="Rectangle 7">
            <a:extLst>
              <a:ext uri="{FF2B5EF4-FFF2-40B4-BE49-F238E27FC236}">
                <a16:creationId xmlns:a16="http://schemas.microsoft.com/office/drawing/2014/main" id="{B2425474-EDAB-7545-D841-C51FCF031C76}"/>
              </a:ext>
            </a:extLst>
          </p:cNvPr>
          <p:cNvSpPr>
            <a:spLocks noChangeArrowheads="1"/>
          </p:cNvSpPr>
          <p:nvPr/>
        </p:nvSpPr>
        <p:spPr bwMode="auto">
          <a:xfrm>
            <a:off x="7265045" y="1632645"/>
            <a:ext cx="3918645" cy="391418"/>
          </a:xfrm>
          <a:prstGeom prst="rect">
            <a:avLst/>
          </a:prstGeom>
          <a:solidFill>
            <a:srgbClr val="4700B8"/>
          </a:solidFill>
          <a:ln w="9360">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2438" b="1">
                <a:solidFill>
                  <a:srgbClr val="FFFFFF"/>
                </a:solidFill>
              </a:rPr>
              <a:t>ESTABELECIMENTOS</a:t>
            </a:r>
          </a:p>
        </p:txBody>
      </p:sp>
      <p:sp>
        <p:nvSpPr>
          <p:cNvPr id="104456" name="Rectangle 8">
            <a:extLst>
              <a:ext uri="{FF2B5EF4-FFF2-40B4-BE49-F238E27FC236}">
                <a16:creationId xmlns:a16="http://schemas.microsoft.com/office/drawing/2014/main" id="{1C667565-5811-48D0-5F0A-8243AAE5F3B1}"/>
              </a:ext>
            </a:extLst>
          </p:cNvPr>
          <p:cNvSpPr>
            <a:spLocks noChangeArrowheads="1"/>
          </p:cNvSpPr>
          <p:nvPr/>
        </p:nvSpPr>
        <p:spPr bwMode="auto">
          <a:xfrm>
            <a:off x="7265045" y="2159496"/>
            <a:ext cx="3918645" cy="391418"/>
          </a:xfrm>
          <a:prstGeom prst="rect">
            <a:avLst/>
          </a:prstGeom>
          <a:solidFill>
            <a:srgbClr val="2300DC"/>
          </a:solidFill>
          <a:ln w="9360">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2438" b="1">
                <a:solidFill>
                  <a:srgbClr val="FFFFFF"/>
                </a:solidFill>
              </a:rPr>
              <a:t>Clube</a:t>
            </a:r>
          </a:p>
        </p:txBody>
      </p:sp>
      <p:sp>
        <p:nvSpPr>
          <p:cNvPr id="104457" name="Rectangle 9">
            <a:extLst>
              <a:ext uri="{FF2B5EF4-FFF2-40B4-BE49-F238E27FC236}">
                <a16:creationId xmlns:a16="http://schemas.microsoft.com/office/drawing/2014/main" id="{6BFCA826-E6CF-8214-5C98-4DB7F9244D93}"/>
              </a:ext>
            </a:extLst>
          </p:cNvPr>
          <p:cNvSpPr>
            <a:spLocks noChangeArrowheads="1"/>
          </p:cNvSpPr>
          <p:nvPr/>
        </p:nvSpPr>
        <p:spPr bwMode="auto">
          <a:xfrm>
            <a:off x="3163342" y="2172891"/>
            <a:ext cx="1470422" cy="391418"/>
          </a:xfrm>
          <a:prstGeom prst="rect">
            <a:avLst/>
          </a:prstGeom>
          <a:solidFill>
            <a:srgbClr val="2300DC"/>
          </a:solidFill>
          <a:ln w="9360">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2438" b="1">
                <a:solidFill>
                  <a:srgbClr val="FFFFFF"/>
                </a:solidFill>
              </a:rPr>
              <a:t>Clube</a:t>
            </a:r>
          </a:p>
        </p:txBody>
      </p:sp>
      <p:sp>
        <p:nvSpPr>
          <p:cNvPr id="104458" name="Rectangle 10">
            <a:extLst>
              <a:ext uri="{FF2B5EF4-FFF2-40B4-BE49-F238E27FC236}">
                <a16:creationId xmlns:a16="http://schemas.microsoft.com/office/drawing/2014/main" id="{B316689D-10F8-71CC-7B51-09A71284B61D}"/>
              </a:ext>
            </a:extLst>
          </p:cNvPr>
          <p:cNvSpPr>
            <a:spLocks noChangeArrowheads="1"/>
          </p:cNvSpPr>
          <p:nvPr/>
        </p:nvSpPr>
        <p:spPr bwMode="auto">
          <a:xfrm>
            <a:off x="7265045" y="2677418"/>
            <a:ext cx="1714500" cy="391418"/>
          </a:xfrm>
          <a:prstGeom prst="rect">
            <a:avLst/>
          </a:prstGeom>
          <a:solidFill>
            <a:srgbClr val="0099FF"/>
          </a:solidFill>
          <a:ln w="9360">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2438" b="1">
                <a:solidFill>
                  <a:srgbClr val="FFFFFF"/>
                </a:solidFill>
              </a:rPr>
              <a:t>Repasse</a:t>
            </a:r>
          </a:p>
        </p:txBody>
      </p:sp>
      <p:sp>
        <p:nvSpPr>
          <p:cNvPr id="104459" name="Rectangle 11">
            <a:extLst>
              <a:ext uri="{FF2B5EF4-FFF2-40B4-BE49-F238E27FC236}">
                <a16:creationId xmlns:a16="http://schemas.microsoft.com/office/drawing/2014/main" id="{91CAF670-E179-0231-C770-D225EA0FF22E}"/>
              </a:ext>
            </a:extLst>
          </p:cNvPr>
          <p:cNvSpPr>
            <a:spLocks noChangeArrowheads="1"/>
          </p:cNvSpPr>
          <p:nvPr/>
        </p:nvSpPr>
        <p:spPr bwMode="auto">
          <a:xfrm>
            <a:off x="3163342" y="2699743"/>
            <a:ext cx="1470422" cy="391418"/>
          </a:xfrm>
          <a:prstGeom prst="rect">
            <a:avLst/>
          </a:prstGeom>
          <a:solidFill>
            <a:srgbClr val="0099FF"/>
          </a:solidFill>
          <a:ln w="9360">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2438" b="1">
                <a:solidFill>
                  <a:srgbClr val="FFFFFF"/>
                </a:solidFill>
              </a:rPr>
              <a:t>Repasse</a:t>
            </a:r>
          </a:p>
        </p:txBody>
      </p:sp>
      <p:sp>
        <p:nvSpPr>
          <p:cNvPr id="104460" name="Rectangle 12">
            <a:extLst>
              <a:ext uri="{FF2B5EF4-FFF2-40B4-BE49-F238E27FC236}">
                <a16:creationId xmlns:a16="http://schemas.microsoft.com/office/drawing/2014/main" id="{34EA5B0C-174E-4216-9854-336A9399D280}"/>
              </a:ext>
            </a:extLst>
          </p:cNvPr>
          <p:cNvSpPr>
            <a:spLocks noChangeArrowheads="1"/>
          </p:cNvSpPr>
          <p:nvPr/>
        </p:nvSpPr>
        <p:spPr bwMode="auto">
          <a:xfrm>
            <a:off x="2337346" y="2699743"/>
            <a:ext cx="571500" cy="391418"/>
          </a:xfrm>
          <a:prstGeom prst="rect">
            <a:avLst/>
          </a:prstGeom>
          <a:solidFill>
            <a:srgbClr val="0099FF"/>
          </a:solidFill>
          <a:ln w="9360">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2438" b="1">
                <a:solidFill>
                  <a:srgbClr val="FFFFFF"/>
                </a:solidFill>
              </a:rPr>
              <a:t>Re</a:t>
            </a:r>
          </a:p>
        </p:txBody>
      </p:sp>
      <p:sp>
        <p:nvSpPr>
          <p:cNvPr id="104461" name="Rectangle 13">
            <a:extLst>
              <a:ext uri="{FF2B5EF4-FFF2-40B4-BE49-F238E27FC236}">
                <a16:creationId xmlns:a16="http://schemas.microsoft.com/office/drawing/2014/main" id="{5E5B3918-F8AA-6B75-322B-DD4CBEF42B35}"/>
              </a:ext>
            </a:extLst>
          </p:cNvPr>
          <p:cNvSpPr>
            <a:spLocks noChangeArrowheads="1"/>
          </p:cNvSpPr>
          <p:nvPr/>
        </p:nvSpPr>
        <p:spPr bwMode="auto">
          <a:xfrm>
            <a:off x="1865560" y="2699743"/>
            <a:ext cx="489645" cy="391418"/>
          </a:xfrm>
          <a:prstGeom prst="rect">
            <a:avLst/>
          </a:prstGeom>
          <a:solidFill>
            <a:srgbClr val="0099FF"/>
          </a:solidFill>
          <a:ln w="9360">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2438" b="1">
                <a:solidFill>
                  <a:srgbClr val="FFFFFF"/>
                </a:solidFill>
              </a:rPr>
              <a:t>Re</a:t>
            </a:r>
          </a:p>
        </p:txBody>
      </p:sp>
      <p:sp>
        <p:nvSpPr>
          <p:cNvPr id="104462" name="Rectangle 14">
            <a:extLst>
              <a:ext uri="{FF2B5EF4-FFF2-40B4-BE49-F238E27FC236}">
                <a16:creationId xmlns:a16="http://schemas.microsoft.com/office/drawing/2014/main" id="{EB8F8645-86C9-EF71-1811-5BAE150E17A2}"/>
              </a:ext>
            </a:extLst>
          </p:cNvPr>
          <p:cNvSpPr>
            <a:spLocks noChangeArrowheads="1"/>
          </p:cNvSpPr>
          <p:nvPr/>
        </p:nvSpPr>
        <p:spPr bwMode="auto">
          <a:xfrm>
            <a:off x="1456284" y="2699743"/>
            <a:ext cx="407789" cy="391418"/>
          </a:xfrm>
          <a:prstGeom prst="rect">
            <a:avLst/>
          </a:prstGeom>
          <a:solidFill>
            <a:srgbClr val="0099FF"/>
          </a:solidFill>
          <a:ln w="9360">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2438" b="1">
                <a:solidFill>
                  <a:srgbClr val="FFFFFF"/>
                </a:solidFill>
              </a:rPr>
              <a:t>Re</a:t>
            </a:r>
          </a:p>
        </p:txBody>
      </p:sp>
      <p:sp>
        <p:nvSpPr>
          <p:cNvPr id="104463" name="Rectangle 15">
            <a:extLst>
              <a:ext uri="{FF2B5EF4-FFF2-40B4-BE49-F238E27FC236}">
                <a16:creationId xmlns:a16="http://schemas.microsoft.com/office/drawing/2014/main" id="{6C9B4989-3CA5-CC67-BFDA-7B4A698D6D26}"/>
              </a:ext>
            </a:extLst>
          </p:cNvPr>
          <p:cNvSpPr>
            <a:spLocks noChangeArrowheads="1"/>
          </p:cNvSpPr>
          <p:nvPr/>
        </p:nvSpPr>
        <p:spPr bwMode="auto">
          <a:xfrm>
            <a:off x="1441401" y="3527227"/>
            <a:ext cx="9716988" cy="391418"/>
          </a:xfrm>
          <a:prstGeom prst="rect">
            <a:avLst/>
          </a:prstGeom>
          <a:solidFill>
            <a:srgbClr val="00DCFF"/>
          </a:solidFill>
          <a:ln w="9360">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2438" b="1">
                <a:solidFill>
                  <a:srgbClr val="FFFFFF"/>
                </a:solidFill>
              </a:rPr>
              <a:t>Valor Bruto do Repasse</a:t>
            </a:r>
          </a:p>
        </p:txBody>
      </p:sp>
      <p:sp>
        <p:nvSpPr>
          <p:cNvPr id="104464" name="Line 16">
            <a:extLst>
              <a:ext uri="{FF2B5EF4-FFF2-40B4-BE49-F238E27FC236}">
                <a16:creationId xmlns:a16="http://schemas.microsoft.com/office/drawing/2014/main" id="{1AB4986E-669A-57AA-5BF1-B94DC79E6841}"/>
              </a:ext>
            </a:extLst>
          </p:cNvPr>
          <p:cNvSpPr>
            <a:spLocks noChangeShapeType="1"/>
          </p:cNvSpPr>
          <p:nvPr/>
        </p:nvSpPr>
        <p:spPr bwMode="auto">
          <a:xfrm>
            <a:off x="5769323" y="3918645"/>
            <a:ext cx="1488" cy="325933"/>
          </a:xfrm>
          <a:prstGeom prst="line">
            <a:avLst/>
          </a:prstGeom>
          <a:noFill/>
          <a:ln w="720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sz="1688"/>
          </a:p>
        </p:txBody>
      </p:sp>
      <p:sp>
        <p:nvSpPr>
          <p:cNvPr id="104465" name="Rectangle 17">
            <a:extLst>
              <a:ext uri="{FF2B5EF4-FFF2-40B4-BE49-F238E27FC236}">
                <a16:creationId xmlns:a16="http://schemas.microsoft.com/office/drawing/2014/main" id="{07E57CF3-CB55-1FB7-2AEF-D7197CB897E7}"/>
              </a:ext>
            </a:extLst>
          </p:cNvPr>
          <p:cNvSpPr>
            <a:spLocks noChangeArrowheads="1"/>
          </p:cNvSpPr>
          <p:nvPr/>
        </p:nvSpPr>
        <p:spPr bwMode="auto">
          <a:xfrm>
            <a:off x="9315897" y="2699743"/>
            <a:ext cx="1796356" cy="391418"/>
          </a:xfrm>
          <a:prstGeom prst="rect">
            <a:avLst/>
          </a:prstGeom>
          <a:solidFill>
            <a:srgbClr val="0099FF"/>
          </a:solidFill>
          <a:ln w="9360">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2438" b="1">
                <a:solidFill>
                  <a:srgbClr val="FFFFFF"/>
                </a:solidFill>
              </a:rPr>
              <a:t>Repasse</a:t>
            </a:r>
          </a:p>
        </p:txBody>
      </p:sp>
      <p:sp>
        <p:nvSpPr>
          <p:cNvPr id="104466" name="Rectangle 18">
            <a:extLst>
              <a:ext uri="{FF2B5EF4-FFF2-40B4-BE49-F238E27FC236}">
                <a16:creationId xmlns:a16="http://schemas.microsoft.com/office/drawing/2014/main" id="{3A079006-CFA0-8673-FA83-9905078040CB}"/>
              </a:ext>
            </a:extLst>
          </p:cNvPr>
          <p:cNvSpPr>
            <a:spLocks noChangeArrowheads="1"/>
          </p:cNvSpPr>
          <p:nvPr/>
        </p:nvSpPr>
        <p:spPr bwMode="auto">
          <a:xfrm>
            <a:off x="4903143" y="2677418"/>
            <a:ext cx="2159496" cy="391418"/>
          </a:xfrm>
          <a:prstGeom prst="rect">
            <a:avLst/>
          </a:prstGeom>
          <a:solidFill>
            <a:srgbClr val="0099FF"/>
          </a:solidFill>
          <a:ln w="9360">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2438" b="1">
                <a:solidFill>
                  <a:srgbClr val="FFFFFF"/>
                </a:solidFill>
              </a:rPr>
              <a:t> Tipo de Repasse</a:t>
            </a:r>
          </a:p>
        </p:txBody>
      </p:sp>
      <p:sp>
        <p:nvSpPr>
          <p:cNvPr id="104467" name="Line 19">
            <a:extLst>
              <a:ext uri="{FF2B5EF4-FFF2-40B4-BE49-F238E27FC236}">
                <a16:creationId xmlns:a16="http://schemas.microsoft.com/office/drawing/2014/main" id="{303B0063-4365-9E33-B600-AD6220DE3A1E}"/>
              </a:ext>
            </a:extLst>
          </p:cNvPr>
          <p:cNvSpPr>
            <a:spLocks noChangeShapeType="1"/>
          </p:cNvSpPr>
          <p:nvPr/>
        </p:nvSpPr>
        <p:spPr bwMode="auto">
          <a:xfrm>
            <a:off x="5769323" y="3068836"/>
            <a:ext cx="1488" cy="456903"/>
          </a:xfrm>
          <a:prstGeom prst="line">
            <a:avLst/>
          </a:prstGeom>
          <a:noFill/>
          <a:ln w="720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sz="1688"/>
          </a:p>
        </p:txBody>
      </p:sp>
      <p:sp>
        <p:nvSpPr>
          <p:cNvPr id="104468" name="Rectangle 20">
            <a:extLst>
              <a:ext uri="{FF2B5EF4-FFF2-40B4-BE49-F238E27FC236}">
                <a16:creationId xmlns:a16="http://schemas.microsoft.com/office/drawing/2014/main" id="{01B5C115-AFB0-4141-0C64-63938A5417EF}"/>
              </a:ext>
            </a:extLst>
          </p:cNvPr>
          <p:cNvSpPr>
            <a:spLocks noChangeArrowheads="1"/>
          </p:cNvSpPr>
          <p:nvPr/>
        </p:nvSpPr>
        <p:spPr bwMode="auto">
          <a:xfrm>
            <a:off x="5255121" y="1944439"/>
            <a:ext cx="1388566" cy="456903"/>
          </a:xfrm>
          <a:prstGeom prst="rect">
            <a:avLst/>
          </a:prstGeom>
          <a:solidFill>
            <a:srgbClr val="0099FF"/>
          </a:solidFill>
          <a:ln w="9360">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2438" b="1">
                <a:solidFill>
                  <a:srgbClr val="FFFFFF"/>
                </a:solidFill>
              </a:rPr>
              <a:t>Chave</a:t>
            </a:r>
          </a:p>
        </p:txBody>
      </p:sp>
      <p:sp>
        <p:nvSpPr>
          <p:cNvPr id="104474" name="Rectangle 26">
            <a:extLst>
              <a:ext uri="{FF2B5EF4-FFF2-40B4-BE49-F238E27FC236}">
                <a16:creationId xmlns:a16="http://schemas.microsoft.com/office/drawing/2014/main" id="{26ECB156-521F-4DC7-72ED-F60A45D5DCF4}"/>
              </a:ext>
            </a:extLst>
          </p:cNvPr>
          <p:cNvSpPr>
            <a:spLocks noChangeArrowheads="1"/>
          </p:cNvSpPr>
          <p:nvPr/>
        </p:nvSpPr>
        <p:spPr bwMode="auto">
          <a:xfrm>
            <a:off x="3891112" y="4246067"/>
            <a:ext cx="4246066" cy="391418"/>
          </a:xfrm>
          <a:prstGeom prst="rect">
            <a:avLst/>
          </a:prstGeom>
          <a:solidFill>
            <a:srgbClr val="0099FF"/>
          </a:solidFill>
          <a:ln w="9360">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2438" b="1">
                <a:solidFill>
                  <a:srgbClr val="FFFFFF"/>
                </a:solidFill>
              </a:rPr>
              <a:t>Contribuição – 5%</a:t>
            </a:r>
          </a:p>
        </p:txBody>
      </p:sp>
      <p:sp>
        <p:nvSpPr>
          <p:cNvPr id="104475" name="Rectangle 27">
            <a:extLst>
              <a:ext uri="{FF2B5EF4-FFF2-40B4-BE49-F238E27FC236}">
                <a16:creationId xmlns:a16="http://schemas.microsoft.com/office/drawing/2014/main" id="{5012DF53-F30B-2482-8D2A-A48CF78E31D0}"/>
              </a:ext>
            </a:extLst>
          </p:cNvPr>
          <p:cNvSpPr>
            <a:spLocks noChangeArrowheads="1"/>
          </p:cNvSpPr>
          <p:nvPr/>
        </p:nvSpPr>
        <p:spPr bwMode="auto">
          <a:xfrm>
            <a:off x="5034112" y="5354837"/>
            <a:ext cx="1550789" cy="391418"/>
          </a:xfrm>
          <a:prstGeom prst="rect">
            <a:avLst/>
          </a:prstGeom>
          <a:solidFill>
            <a:srgbClr val="23B8DC"/>
          </a:solidFill>
          <a:ln w="9360">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2438" b="1">
                <a:solidFill>
                  <a:srgbClr val="FFFFFF"/>
                </a:solidFill>
              </a:rPr>
              <a:t>CR 1151-02</a:t>
            </a:r>
          </a:p>
        </p:txBody>
      </p:sp>
      <p:sp>
        <p:nvSpPr>
          <p:cNvPr id="104476" name="Line 28">
            <a:extLst>
              <a:ext uri="{FF2B5EF4-FFF2-40B4-BE49-F238E27FC236}">
                <a16:creationId xmlns:a16="http://schemas.microsoft.com/office/drawing/2014/main" id="{00BCE5A2-FAFE-90D6-8588-BF450F906D1F}"/>
              </a:ext>
            </a:extLst>
          </p:cNvPr>
          <p:cNvSpPr>
            <a:spLocks noChangeShapeType="1"/>
          </p:cNvSpPr>
          <p:nvPr/>
        </p:nvSpPr>
        <p:spPr bwMode="auto">
          <a:xfrm>
            <a:off x="5769323" y="4702969"/>
            <a:ext cx="1488" cy="653356"/>
          </a:xfrm>
          <a:prstGeom prst="line">
            <a:avLst/>
          </a:prstGeom>
          <a:noFill/>
          <a:ln w="720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sz="1688"/>
          </a:p>
        </p:txBody>
      </p:sp>
      <p:sp>
        <p:nvSpPr>
          <p:cNvPr id="104477" name="Line 29">
            <a:extLst>
              <a:ext uri="{FF2B5EF4-FFF2-40B4-BE49-F238E27FC236}">
                <a16:creationId xmlns:a16="http://schemas.microsoft.com/office/drawing/2014/main" id="{0B275EA9-32F4-8EEF-2636-EAB90B4629EF}"/>
              </a:ext>
            </a:extLst>
          </p:cNvPr>
          <p:cNvSpPr>
            <a:spLocks noChangeShapeType="1"/>
          </p:cNvSpPr>
          <p:nvPr/>
        </p:nvSpPr>
        <p:spPr bwMode="auto">
          <a:xfrm flipV="1">
            <a:off x="5769323" y="5722442"/>
            <a:ext cx="1488" cy="375047"/>
          </a:xfrm>
          <a:prstGeom prst="line">
            <a:avLst/>
          </a:prstGeom>
          <a:noFill/>
          <a:ln w="36000">
            <a:solidFill>
              <a:srgbClr val="3465A4"/>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sz="1688"/>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044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044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044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0445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10445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10445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10446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10446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fill="hold" nodeType="clickEffect">
                                  <p:stCondLst>
                                    <p:cond delay="0"/>
                                  </p:stCondLst>
                                  <p:childTnLst>
                                    <p:set>
                                      <p:cBhvr additive="repl">
                                        <p:cTn id="38" dur="1" fill="hold">
                                          <p:stCondLst>
                                            <p:cond delay="0"/>
                                          </p:stCondLst>
                                        </p:cTn>
                                        <p:tgtEl>
                                          <p:spTgt spid="10446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fill="hold" nodeType="clickEffect">
                                  <p:stCondLst>
                                    <p:cond delay="0"/>
                                  </p:stCondLst>
                                  <p:childTnLst>
                                    <p:set>
                                      <p:cBhvr additive="repl">
                                        <p:cTn id="42" dur="1" fill="hold">
                                          <p:stCondLst>
                                            <p:cond delay="0"/>
                                          </p:stCondLst>
                                        </p:cTn>
                                        <p:tgtEl>
                                          <p:spTgt spid="10446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fill="hold" nodeType="clickEffect">
                                  <p:stCondLst>
                                    <p:cond delay="0"/>
                                  </p:stCondLst>
                                  <p:childTnLst>
                                    <p:set>
                                      <p:cBhvr additive="repl">
                                        <p:cTn id="46" dur="1" fill="hold">
                                          <p:stCondLst>
                                            <p:cond delay="0"/>
                                          </p:stCondLst>
                                        </p:cTn>
                                        <p:tgtEl>
                                          <p:spTgt spid="10445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fill="hold" nodeType="clickEffect">
                                  <p:stCondLst>
                                    <p:cond delay="0"/>
                                  </p:stCondLst>
                                  <p:childTnLst>
                                    <p:set>
                                      <p:cBhvr additive="repl">
                                        <p:cTn id="50" dur="1" fill="hold">
                                          <p:stCondLst>
                                            <p:cond delay="0"/>
                                          </p:stCondLst>
                                        </p:cTn>
                                        <p:tgtEl>
                                          <p:spTgt spid="10445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fill="hold" nodeType="clickEffect">
                                  <p:stCondLst>
                                    <p:cond delay="0"/>
                                  </p:stCondLst>
                                  <p:childTnLst>
                                    <p:set>
                                      <p:cBhvr additive="repl">
                                        <p:cTn id="54" dur="1" fill="hold">
                                          <p:stCondLst>
                                            <p:cond delay="0"/>
                                          </p:stCondLst>
                                        </p:cTn>
                                        <p:tgtEl>
                                          <p:spTgt spid="10446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fill="hold" nodeType="clickEffect">
                                  <p:stCondLst>
                                    <p:cond delay="0"/>
                                  </p:stCondLst>
                                  <p:childTnLst>
                                    <p:set>
                                      <p:cBhvr additive="repl">
                                        <p:cTn id="58" dur="1" fill="hold">
                                          <p:stCondLst>
                                            <p:cond delay="0"/>
                                          </p:stCondLst>
                                        </p:cTn>
                                        <p:tgtEl>
                                          <p:spTgt spid="10446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nodeType="clickEffect">
                                  <p:stCondLst>
                                    <p:cond delay="0"/>
                                  </p:stCondLst>
                                  <p:childTnLst>
                                    <p:set>
                                      <p:cBhvr additive="repl">
                                        <p:cTn id="62" dur="4" fill="hold">
                                          <p:stCondLst>
                                            <p:cond delay="0"/>
                                          </p:stCondLst>
                                        </p:cTn>
                                        <p:tgtEl>
                                          <p:spTgt spid="104467"/>
                                        </p:tgtEl>
                                        <p:attrNameLst>
                                          <p:attrName>style.visibility</p:attrName>
                                        </p:attrNameLst>
                                      </p:cBhvr>
                                      <p:to>
                                        <p:strVal val="visible"/>
                                      </p:to>
                                    </p:set>
                                    <p:animEffect transition="in" filter="wipe(down)">
                                      <p:cBhvr additive="repl">
                                        <p:cTn id="63" dur="2000"/>
                                        <p:tgtEl>
                                          <p:spTgt spid="10446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fill="hold" nodeType="clickEffect">
                                  <p:stCondLst>
                                    <p:cond delay="0"/>
                                  </p:stCondLst>
                                  <p:childTnLst>
                                    <p:set>
                                      <p:cBhvr additive="repl">
                                        <p:cTn id="67" dur="1" fill="hold">
                                          <p:stCondLst>
                                            <p:cond delay="0"/>
                                          </p:stCondLst>
                                        </p:cTn>
                                        <p:tgtEl>
                                          <p:spTgt spid="104467"/>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4" presetClass="entr" presetSubtype="10" fill="hold" nodeType="clickEffect">
                                  <p:stCondLst>
                                    <p:cond delay="0"/>
                                  </p:stCondLst>
                                  <p:childTnLst>
                                    <p:set>
                                      <p:cBhvr additive="repl">
                                        <p:cTn id="71" dur="1" fill="hold">
                                          <p:stCondLst>
                                            <p:cond delay="0"/>
                                          </p:stCondLst>
                                        </p:cTn>
                                        <p:tgtEl>
                                          <p:spTgt spid="104463"/>
                                        </p:tgtEl>
                                        <p:attrNameLst>
                                          <p:attrName>style.visibility</p:attrName>
                                        </p:attrNameLst>
                                      </p:cBhvr>
                                      <p:to>
                                        <p:strVal val="visible"/>
                                      </p:to>
                                    </p:set>
                                    <p:animEffect transition="in" filter="randombar(horizontal)">
                                      <p:cBhvr additive="repl">
                                        <p:cTn id="72" dur="500"/>
                                        <p:tgtEl>
                                          <p:spTgt spid="10446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2" presetClass="entr" presetSubtype="4" fill="hold" nodeType="clickEffect">
                                  <p:stCondLst>
                                    <p:cond delay="0"/>
                                  </p:stCondLst>
                                  <p:childTnLst>
                                    <p:set>
                                      <p:cBhvr additive="repl">
                                        <p:cTn id="76" dur="1" fill="hold">
                                          <p:stCondLst>
                                            <p:cond delay="0"/>
                                          </p:stCondLst>
                                        </p:cTn>
                                        <p:tgtEl>
                                          <p:spTgt spid="104464"/>
                                        </p:tgtEl>
                                        <p:attrNameLst>
                                          <p:attrName>style.visibility</p:attrName>
                                        </p:attrNameLst>
                                      </p:cBhvr>
                                      <p:to>
                                        <p:strVal val="visible"/>
                                      </p:to>
                                    </p:set>
                                    <p:animEffect transition="in" filter="slide(fromBottom)">
                                      <p:cBhvr additive="repl">
                                        <p:cTn id="77" dur="500"/>
                                        <p:tgtEl>
                                          <p:spTgt spid="104464"/>
                                        </p:tgtEl>
                                      </p:cBhvr>
                                    </p:animEffect>
                                  </p:childTnLst>
                                </p:cTn>
                              </p:par>
                              <p:par>
                                <p:cTn id="78" presetID="12" presetClass="entr" presetSubtype="4" fill="hold" nodeType="withEffect">
                                  <p:stCondLst>
                                    <p:cond delay="0"/>
                                  </p:stCondLst>
                                  <p:childTnLst>
                                    <p:set>
                                      <p:cBhvr additive="repl">
                                        <p:cTn id="79" dur="1" fill="hold">
                                          <p:stCondLst>
                                            <p:cond delay="0"/>
                                          </p:stCondLst>
                                        </p:cTn>
                                        <p:tgtEl>
                                          <p:spTgt spid="104474"/>
                                        </p:tgtEl>
                                        <p:attrNameLst>
                                          <p:attrName>style.visibility</p:attrName>
                                        </p:attrNameLst>
                                      </p:cBhvr>
                                      <p:to>
                                        <p:strVal val="visible"/>
                                      </p:to>
                                    </p:set>
                                    <p:animEffect transition="in" filter="slide(fromBottom)">
                                      <p:cBhvr additive="repl">
                                        <p:cTn id="80" dur="500"/>
                                        <p:tgtEl>
                                          <p:spTgt spid="104474"/>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fill="hold" nodeType="clickEffect">
                                  <p:stCondLst>
                                    <p:cond delay="0"/>
                                  </p:stCondLst>
                                  <p:childTnLst>
                                    <p:set>
                                      <p:cBhvr additive="repl">
                                        <p:cTn id="84" dur="1" fill="hold">
                                          <p:stCondLst>
                                            <p:cond delay="0"/>
                                          </p:stCondLst>
                                        </p:cTn>
                                        <p:tgtEl>
                                          <p:spTgt spid="104475"/>
                                        </p:tgtEl>
                                        <p:attrNameLst>
                                          <p:attrName>style.visibility</p:attrName>
                                        </p:attrNameLst>
                                      </p:cBhvr>
                                      <p:to>
                                        <p:strVal val="visible"/>
                                      </p:to>
                                    </p:set>
                                  </p:childTnLst>
                                </p:cTn>
                              </p:par>
                              <p:par>
                                <p:cTn id="85" presetID="1" presetClass="entr" fill="hold" nodeType="withEffect">
                                  <p:stCondLst>
                                    <p:cond delay="0"/>
                                  </p:stCondLst>
                                  <p:childTnLst>
                                    <p:set>
                                      <p:cBhvr additive="repl">
                                        <p:cTn id="86" dur="1" fill="hold">
                                          <p:stCondLst>
                                            <p:cond delay="0"/>
                                          </p:stCondLst>
                                        </p:cTn>
                                        <p:tgtEl>
                                          <p:spTgt spid="104476"/>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2" presetClass="entr" presetSubtype="4" fill="hold" nodeType="clickEffect">
                                  <p:stCondLst>
                                    <p:cond delay="0"/>
                                  </p:stCondLst>
                                  <p:childTnLst>
                                    <p:set>
                                      <p:cBhvr additive="repl">
                                        <p:cTn id="90" dur="1" fill="hold">
                                          <p:stCondLst>
                                            <p:cond delay="0"/>
                                          </p:stCondLst>
                                        </p:cTn>
                                        <p:tgtEl>
                                          <p:spTgt spid="104450"/>
                                        </p:tgtEl>
                                        <p:attrNameLst>
                                          <p:attrName>style.visibility</p:attrName>
                                        </p:attrNameLst>
                                      </p:cBhvr>
                                      <p:to>
                                        <p:strVal val="visible"/>
                                      </p:to>
                                    </p:set>
                                    <p:animEffect transition="in" filter="slide(fromBottom)">
                                      <p:cBhvr additive="repl">
                                        <p:cTn id="91" dur="500"/>
                                        <p:tgtEl>
                                          <p:spTgt spid="104450"/>
                                        </p:tgtEl>
                                      </p:cBhvr>
                                    </p:animEffect>
                                  </p:childTnLst>
                                </p:cTn>
                              </p:par>
                              <p:par>
                                <p:cTn id="92" presetID="12" presetClass="entr" presetSubtype="4" fill="hold" nodeType="withEffect">
                                  <p:stCondLst>
                                    <p:cond delay="0"/>
                                  </p:stCondLst>
                                  <p:childTnLst>
                                    <p:set>
                                      <p:cBhvr additive="repl">
                                        <p:cTn id="93" dur="1" fill="hold">
                                          <p:stCondLst>
                                            <p:cond delay="0"/>
                                          </p:stCondLst>
                                        </p:cTn>
                                        <p:tgtEl>
                                          <p:spTgt spid="104477"/>
                                        </p:tgtEl>
                                        <p:attrNameLst>
                                          <p:attrName>style.visibility</p:attrName>
                                        </p:attrNameLst>
                                      </p:cBhvr>
                                      <p:to>
                                        <p:strVal val="visible"/>
                                      </p:to>
                                    </p:set>
                                    <p:animEffect transition="in" filter="slide(fromBottom)">
                                      <p:cBhvr additive="repl">
                                        <p:cTn id="94" dur="500"/>
                                        <p:tgtEl>
                                          <p:spTgt spid="104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a:extLst>
              <a:ext uri="{FF2B5EF4-FFF2-40B4-BE49-F238E27FC236}">
                <a16:creationId xmlns:a16="http://schemas.microsoft.com/office/drawing/2014/main" id="{0FDE75E3-3B31-73E8-99BF-98A67B42B3D1}"/>
              </a:ext>
            </a:extLst>
          </p:cNvPr>
          <p:cNvSpPr>
            <a:spLocks noChangeArrowheads="1"/>
          </p:cNvSpPr>
          <p:nvPr/>
        </p:nvSpPr>
        <p:spPr bwMode="auto">
          <a:xfrm>
            <a:off x="718096" y="836414"/>
            <a:ext cx="3418582" cy="4293692"/>
          </a:xfrm>
          <a:prstGeom prst="rect">
            <a:avLst/>
          </a:prstGeom>
          <a:solidFill>
            <a:srgbClr val="729FCF"/>
          </a:solidFill>
          <a:ln w="9360">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2438" b="1" dirty="0">
                <a:solidFill>
                  <a:srgbClr val="FFFFFF"/>
                </a:solidFill>
              </a:rPr>
              <a:t> </a:t>
            </a:r>
          </a:p>
          <a:p>
            <a:pPr algn="ctr">
              <a:lnSpc>
                <a:spcPct val="100000"/>
              </a:lnSpc>
              <a:spcBef>
                <a:spcPct val="0"/>
              </a:spcBef>
              <a:buClrTx/>
              <a:buFontTx/>
              <a:buNone/>
            </a:pPr>
            <a:r>
              <a:rPr lang="pt-BR" altLang="pt-BR" sz="2438" b="1" dirty="0">
                <a:solidFill>
                  <a:srgbClr val="FFFFFF"/>
                </a:solidFill>
              </a:rPr>
              <a:t>Indicativo </a:t>
            </a:r>
          </a:p>
          <a:p>
            <a:pPr algn="ctr">
              <a:lnSpc>
                <a:spcPct val="100000"/>
              </a:lnSpc>
              <a:spcBef>
                <a:spcPct val="0"/>
              </a:spcBef>
              <a:buClrTx/>
              <a:buFontTx/>
              <a:buNone/>
            </a:pPr>
            <a:r>
              <a:rPr lang="pt-BR" altLang="pt-BR" sz="2438" b="1" dirty="0">
                <a:solidFill>
                  <a:srgbClr val="FFFFFF"/>
                </a:solidFill>
              </a:rPr>
              <a:t>de Aquisição [1]</a:t>
            </a:r>
          </a:p>
          <a:p>
            <a:pPr algn="ctr">
              <a:lnSpc>
                <a:spcPct val="100000"/>
              </a:lnSpc>
              <a:spcBef>
                <a:spcPct val="0"/>
              </a:spcBef>
              <a:buClrTx/>
              <a:buFontTx/>
              <a:buNone/>
            </a:pPr>
            <a:endParaRPr lang="pt-BR" altLang="pt-BR" sz="2438" b="1" dirty="0">
              <a:solidFill>
                <a:srgbClr val="FFFFFF"/>
              </a:solidFill>
            </a:endParaRPr>
          </a:p>
          <a:p>
            <a:pPr algn="ctr">
              <a:lnSpc>
                <a:spcPct val="100000"/>
              </a:lnSpc>
              <a:spcBef>
                <a:spcPct val="0"/>
              </a:spcBef>
              <a:buClrTx/>
              <a:buFontTx/>
              <a:buNone/>
            </a:pPr>
            <a:r>
              <a:rPr lang="pt-BR" altLang="pt-BR" sz="2438" b="1" dirty="0">
                <a:solidFill>
                  <a:srgbClr val="FFFFFF"/>
                </a:solidFill>
              </a:rPr>
              <a:t>Adquirente</a:t>
            </a:r>
          </a:p>
          <a:p>
            <a:pPr algn="ctr">
              <a:lnSpc>
                <a:spcPct val="100000"/>
              </a:lnSpc>
              <a:spcBef>
                <a:spcPct val="0"/>
              </a:spcBef>
              <a:buClrTx/>
              <a:buFontTx/>
              <a:buNone/>
            </a:pPr>
            <a:r>
              <a:rPr lang="pt-BR" altLang="pt-BR" sz="2438" b="1" dirty="0">
                <a:solidFill>
                  <a:srgbClr val="FFFFFF"/>
                </a:solidFill>
              </a:rPr>
              <a:t>responsável pelo</a:t>
            </a:r>
          </a:p>
          <a:p>
            <a:pPr algn="ctr">
              <a:lnSpc>
                <a:spcPct val="100000"/>
              </a:lnSpc>
              <a:spcBef>
                <a:spcPct val="0"/>
              </a:spcBef>
              <a:buClrTx/>
              <a:buFontTx/>
              <a:buNone/>
            </a:pPr>
            <a:r>
              <a:rPr lang="pt-BR" altLang="pt-BR" sz="2438" b="1" dirty="0">
                <a:solidFill>
                  <a:srgbClr val="FFFFFF"/>
                </a:solidFill>
              </a:rPr>
              <a:t>desconto e </a:t>
            </a:r>
          </a:p>
          <a:p>
            <a:pPr algn="ctr">
              <a:lnSpc>
                <a:spcPct val="100000"/>
              </a:lnSpc>
              <a:spcBef>
                <a:spcPct val="0"/>
              </a:spcBef>
              <a:buClrTx/>
              <a:buFontTx/>
              <a:buNone/>
            </a:pPr>
            <a:r>
              <a:rPr lang="pt-BR" altLang="pt-BR" sz="2438" b="1" dirty="0">
                <a:solidFill>
                  <a:srgbClr val="FFFFFF"/>
                </a:solidFill>
              </a:rPr>
              <a:t>recolhimento</a:t>
            </a:r>
          </a:p>
          <a:p>
            <a:pPr algn="ctr">
              <a:lnSpc>
                <a:spcPct val="100000"/>
              </a:lnSpc>
              <a:spcBef>
                <a:spcPct val="0"/>
              </a:spcBef>
              <a:buClrTx/>
              <a:buFontTx/>
              <a:buNone/>
            </a:pPr>
            <a:r>
              <a:rPr lang="pt-BR" altLang="pt-BR" sz="2438" b="1" dirty="0">
                <a:solidFill>
                  <a:srgbClr val="FFFFFF"/>
                </a:solidFill>
              </a:rPr>
              <a:t>das contribuições</a:t>
            </a:r>
          </a:p>
          <a:p>
            <a:pPr algn="ctr">
              <a:lnSpc>
                <a:spcPct val="100000"/>
              </a:lnSpc>
              <a:spcBef>
                <a:spcPct val="0"/>
              </a:spcBef>
              <a:buClrTx/>
              <a:buFontTx/>
              <a:buNone/>
            </a:pPr>
            <a:endParaRPr lang="pt-BR" altLang="pt-BR" sz="2438" b="1" dirty="0">
              <a:solidFill>
                <a:srgbClr val="FFFFFF"/>
              </a:solidFill>
            </a:endParaRPr>
          </a:p>
        </p:txBody>
      </p:sp>
      <p:sp>
        <p:nvSpPr>
          <p:cNvPr id="71682" name="Rectangle 2">
            <a:extLst>
              <a:ext uri="{FF2B5EF4-FFF2-40B4-BE49-F238E27FC236}">
                <a16:creationId xmlns:a16="http://schemas.microsoft.com/office/drawing/2014/main" id="{3A8067C9-1CEF-97D7-5FEC-38AFB5F0E636}"/>
              </a:ext>
            </a:extLst>
          </p:cNvPr>
          <p:cNvSpPr>
            <a:spLocks noChangeArrowheads="1"/>
          </p:cNvSpPr>
          <p:nvPr/>
        </p:nvSpPr>
        <p:spPr bwMode="auto">
          <a:xfrm>
            <a:off x="8007698" y="836414"/>
            <a:ext cx="3592711" cy="4293692"/>
          </a:xfrm>
          <a:prstGeom prst="rect">
            <a:avLst/>
          </a:prstGeom>
          <a:solidFill>
            <a:srgbClr val="729FCF"/>
          </a:solidFill>
          <a:ln w="9360">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2438" b="1" dirty="0">
                <a:solidFill>
                  <a:srgbClr val="FFFFFF"/>
                </a:solidFill>
              </a:rPr>
              <a:t> </a:t>
            </a:r>
          </a:p>
          <a:p>
            <a:pPr algn="ctr">
              <a:lnSpc>
                <a:spcPct val="100000"/>
              </a:lnSpc>
              <a:spcBef>
                <a:spcPct val="0"/>
              </a:spcBef>
              <a:buClrTx/>
              <a:buFontTx/>
              <a:buNone/>
            </a:pPr>
            <a:r>
              <a:rPr lang="pt-BR" altLang="pt-BR" sz="2438" b="1" dirty="0">
                <a:solidFill>
                  <a:srgbClr val="FFFFFF"/>
                </a:solidFill>
              </a:rPr>
              <a:t>Indicativo </a:t>
            </a:r>
          </a:p>
          <a:p>
            <a:pPr algn="ctr">
              <a:lnSpc>
                <a:spcPct val="100000"/>
              </a:lnSpc>
              <a:spcBef>
                <a:spcPct val="0"/>
              </a:spcBef>
              <a:buClrTx/>
              <a:buFontTx/>
              <a:buNone/>
            </a:pPr>
            <a:r>
              <a:rPr lang="pt-BR" altLang="pt-BR" sz="2438" b="1" dirty="0">
                <a:solidFill>
                  <a:srgbClr val="FFFFFF"/>
                </a:solidFill>
              </a:rPr>
              <a:t>de Aquisição [3]</a:t>
            </a:r>
          </a:p>
          <a:p>
            <a:pPr algn="ctr">
              <a:lnSpc>
                <a:spcPct val="100000"/>
              </a:lnSpc>
              <a:spcBef>
                <a:spcPct val="0"/>
              </a:spcBef>
              <a:buClrTx/>
              <a:buFontTx/>
              <a:buNone/>
            </a:pPr>
            <a:endParaRPr lang="pt-BR" altLang="pt-BR" sz="2438" b="1" dirty="0">
              <a:solidFill>
                <a:srgbClr val="FFFFFF"/>
              </a:solidFill>
            </a:endParaRPr>
          </a:p>
          <a:p>
            <a:pPr algn="ctr">
              <a:lnSpc>
                <a:spcPct val="100000"/>
              </a:lnSpc>
              <a:spcBef>
                <a:spcPct val="0"/>
              </a:spcBef>
              <a:buClrTx/>
              <a:buFontTx/>
              <a:buNone/>
            </a:pPr>
            <a:r>
              <a:rPr lang="pt-BR" altLang="pt-BR" sz="2438" b="1" dirty="0">
                <a:solidFill>
                  <a:srgbClr val="FFFFFF"/>
                </a:solidFill>
              </a:rPr>
              <a:t>Adquirente é </a:t>
            </a:r>
          </a:p>
          <a:p>
            <a:pPr algn="ctr">
              <a:lnSpc>
                <a:spcPct val="100000"/>
              </a:lnSpc>
              <a:spcBef>
                <a:spcPct val="0"/>
              </a:spcBef>
              <a:buClrTx/>
              <a:buFontTx/>
              <a:buNone/>
            </a:pPr>
            <a:r>
              <a:rPr lang="pt-BR" altLang="pt-BR" sz="2438" b="1" dirty="0">
                <a:solidFill>
                  <a:srgbClr val="FFFFFF"/>
                </a:solidFill>
              </a:rPr>
              <a:t>entidade executora</a:t>
            </a:r>
          </a:p>
          <a:p>
            <a:pPr algn="ctr">
              <a:lnSpc>
                <a:spcPct val="100000"/>
              </a:lnSpc>
              <a:spcBef>
                <a:spcPct val="0"/>
              </a:spcBef>
              <a:buClrTx/>
              <a:buFontTx/>
              <a:buNone/>
            </a:pPr>
            <a:r>
              <a:rPr lang="pt-BR" altLang="pt-BR" sz="2438" b="1" dirty="0">
                <a:solidFill>
                  <a:srgbClr val="FFFFFF"/>
                </a:solidFill>
              </a:rPr>
              <a:t>do PAA. Produtor é PJ</a:t>
            </a:r>
          </a:p>
          <a:p>
            <a:pPr algn="ctr">
              <a:lnSpc>
                <a:spcPct val="100000"/>
              </a:lnSpc>
              <a:spcBef>
                <a:spcPct val="0"/>
              </a:spcBef>
              <a:buClrTx/>
              <a:buFontTx/>
              <a:buNone/>
            </a:pPr>
            <a:endParaRPr lang="pt-BR" altLang="pt-BR" sz="2438" b="1" dirty="0">
              <a:solidFill>
                <a:srgbClr val="FFFFFF"/>
              </a:solidFill>
            </a:endParaRPr>
          </a:p>
          <a:p>
            <a:pPr algn="ctr">
              <a:lnSpc>
                <a:spcPct val="100000"/>
              </a:lnSpc>
              <a:spcBef>
                <a:spcPct val="0"/>
              </a:spcBef>
              <a:buClrTx/>
              <a:buFontTx/>
              <a:buNone/>
            </a:pPr>
            <a:endParaRPr lang="pt-BR" altLang="pt-BR" sz="2438" b="1" dirty="0">
              <a:solidFill>
                <a:srgbClr val="FFFFFF"/>
              </a:solidFill>
            </a:endParaRPr>
          </a:p>
        </p:txBody>
      </p:sp>
      <p:sp>
        <p:nvSpPr>
          <p:cNvPr id="71683" name="Rectangle 3">
            <a:extLst>
              <a:ext uri="{FF2B5EF4-FFF2-40B4-BE49-F238E27FC236}">
                <a16:creationId xmlns:a16="http://schemas.microsoft.com/office/drawing/2014/main" id="{41389A7D-651D-3DB1-C42B-9BB6272E4CC5}"/>
              </a:ext>
            </a:extLst>
          </p:cNvPr>
          <p:cNvSpPr>
            <a:spLocks noChangeArrowheads="1"/>
          </p:cNvSpPr>
          <p:nvPr/>
        </p:nvSpPr>
        <p:spPr bwMode="auto">
          <a:xfrm>
            <a:off x="4279553" y="836414"/>
            <a:ext cx="3592711" cy="4293692"/>
          </a:xfrm>
          <a:prstGeom prst="rect">
            <a:avLst/>
          </a:prstGeom>
          <a:solidFill>
            <a:srgbClr val="729FCF"/>
          </a:solidFill>
          <a:ln w="9360">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2438" b="1" dirty="0">
                <a:solidFill>
                  <a:srgbClr val="FFFFFF"/>
                </a:solidFill>
              </a:rPr>
              <a:t> </a:t>
            </a:r>
          </a:p>
          <a:p>
            <a:pPr algn="ctr">
              <a:lnSpc>
                <a:spcPct val="100000"/>
              </a:lnSpc>
              <a:spcBef>
                <a:spcPct val="0"/>
              </a:spcBef>
              <a:buClrTx/>
              <a:buFontTx/>
              <a:buNone/>
            </a:pPr>
            <a:endParaRPr lang="pt-BR" altLang="pt-BR" sz="2438" b="1" dirty="0">
              <a:solidFill>
                <a:srgbClr val="FFFFFF"/>
              </a:solidFill>
            </a:endParaRPr>
          </a:p>
          <a:p>
            <a:pPr algn="ctr">
              <a:lnSpc>
                <a:spcPct val="100000"/>
              </a:lnSpc>
              <a:spcBef>
                <a:spcPct val="0"/>
              </a:spcBef>
              <a:buClrTx/>
              <a:buFontTx/>
              <a:buNone/>
            </a:pPr>
            <a:r>
              <a:rPr lang="pt-BR" altLang="pt-BR" sz="2438" b="1" dirty="0">
                <a:solidFill>
                  <a:srgbClr val="FFFFFF"/>
                </a:solidFill>
              </a:rPr>
              <a:t>Indicativo </a:t>
            </a:r>
          </a:p>
          <a:p>
            <a:pPr algn="ctr">
              <a:lnSpc>
                <a:spcPct val="100000"/>
              </a:lnSpc>
              <a:spcBef>
                <a:spcPct val="0"/>
              </a:spcBef>
              <a:buClrTx/>
              <a:buFontTx/>
              <a:buNone/>
            </a:pPr>
            <a:r>
              <a:rPr lang="pt-BR" altLang="pt-BR" sz="2438" b="1" dirty="0">
                <a:solidFill>
                  <a:srgbClr val="FFFFFF"/>
                </a:solidFill>
              </a:rPr>
              <a:t>de Aquisição [2]</a:t>
            </a:r>
          </a:p>
          <a:p>
            <a:pPr algn="ctr">
              <a:lnSpc>
                <a:spcPct val="100000"/>
              </a:lnSpc>
              <a:spcBef>
                <a:spcPct val="0"/>
              </a:spcBef>
              <a:buClrTx/>
              <a:buFontTx/>
              <a:buNone/>
            </a:pPr>
            <a:endParaRPr lang="pt-BR" altLang="pt-BR" sz="2438" b="1" dirty="0">
              <a:solidFill>
                <a:srgbClr val="FFFFFF"/>
              </a:solidFill>
            </a:endParaRPr>
          </a:p>
          <a:p>
            <a:pPr algn="ctr">
              <a:lnSpc>
                <a:spcPct val="100000"/>
              </a:lnSpc>
              <a:spcBef>
                <a:spcPct val="0"/>
              </a:spcBef>
              <a:buClrTx/>
              <a:buFontTx/>
              <a:buNone/>
            </a:pPr>
            <a:r>
              <a:rPr lang="pt-BR" altLang="pt-BR" sz="2438" b="1" dirty="0">
                <a:solidFill>
                  <a:srgbClr val="FFFFFF"/>
                </a:solidFill>
              </a:rPr>
              <a:t>Adquirente é </a:t>
            </a:r>
          </a:p>
          <a:p>
            <a:pPr algn="ctr">
              <a:lnSpc>
                <a:spcPct val="100000"/>
              </a:lnSpc>
              <a:spcBef>
                <a:spcPct val="0"/>
              </a:spcBef>
              <a:buClrTx/>
              <a:buFontTx/>
              <a:buNone/>
            </a:pPr>
            <a:r>
              <a:rPr lang="pt-BR" altLang="pt-BR" sz="2438" b="1" dirty="0">
                <a:solidFill>
                  <a:srgbClr val="FFFFFF"/>
                </a:solidFill>
              </a:rPr>
              <a:t>entidade executora</a:t>
            </a:r>
          </a:p>
          <a:p>
            <a:pPr algn="ctr">
              <a:lnSpc>
                <a:spcPct val="100000"/>
              </a:lnSpc>
              <a:spcBef>
                <a:spcPct val="0"/>
              </a:spcBef>
              <a:buClrTx/>
              <a:buFontTx/>
              <a:buNone/>
            </a:pPr>
            <a:r>
              <a:rPr lang="pt-BR" altLang="pt-BR" sz="2438" b="1" dirty="0">
                <a:solidFill>
                  <a:srgbClr val="FFFFFF"/>
                </a:solidFill>
              </a:rPr>
              <a:t>do PAA</a:t>
            </a:r>
          </a:p>
          <a:p>
            <a:pPr algn="ctr">
              <a:lnSpc>
                <a:spcPct val="100000"/>
              </a:lnSpc>
              <a:spcBef>
                <a:spcPct val="0"/>
              </a:spcBef>
              <a:buClrTx/>
              <a:buFontTx/>
              <a:buNone/>
            </a:pPr>
            <a:endParaRPr lang="pt-BR" altLang="pt-BR" sz="2438" b="1" dirty="0">
              <a:solidFill>
                <a:srgbClr val="FFFFFF"/>
              </a:solidFill>
            </a:endParaRPr>
          </a:p>
          <a:p>
            <a:pPr algn="ctr">
              <a:lnSpc>
                <a:spcPct val="100000"/>
              </a:lnSpc>
              <a:spcBef>
                <a:spcPct val="0"/>
              </a:spcBef>
              <a:buClrTx/>
              <a:buFontTx/>
              <a:buNone/>
            </a:pPr>
            <a:endParaRPr lang="pt-BR" altLang="pt-BR" sz="2438" b="1" dirty="0">
              <a:solidFill>
                <a:srgbClr val="FFFFFF"/>
              </a:solidFill>
            </a:endParaRPr>
          </a:p>
        </p:txBody>
      </p:sp>
      <p:sp>
        <p:nvSpPr>
          <p:cNvPr id="194565" name="AutoShape 4">
            <a:extLst>
              <a:ext uri="{FF2B5EF4-FFF2-40B4-BE49-F238E27FC236}">
                <a16:creationId xmlns:a16="http://schemas.microsoft.com/office/drawing/2014/main" id="{5272740B-709D-CE89-F72C-3703DB7C7F48}"/>
              </a:ext>
            </a:extLst>
          </p:cNvPr>
          <p:cNvSpPr>
            <a:spLocks noChangeArrowheads="1"/>
          </p:cNvSpPr>
          <p:nvPr/>
        </p:nvSpPr>
        <p:spPr bwMode="auto">
          <a:xfrm>
            <a:off x="2270373" y="453926"/>
            <a:ext cx="7289602" cy="422672"/>
          </a:xfrm>
          <a:custGeom>
            <a:avLst/>
            <a:gdLst>
              <a:gd name="T0" fmla="*/ 7775575 w 7775575"/>
              <a:gd name="T1" fmla="*/ 225425 h 450850"/>
              <a:gd name="T2" fmla="*/ 3887788 w 7775575"/>
              <a:gd name="T3" fmla="*/ 450850 h 450850"/>
              <a:gd name="T4" fmla="*/ 0 w 7775575"/>
              <a:gd name="T5" fmla="*/ 225425 h 450850"/>
              <a:gd name="T6" fmla="*/ 3887788 w 7775575"/>
              <a:gd name="T7" fmla="*/ 0 h 450850"/>
              <a:gd name="T8" fmla="*/ 0 60000 65536"/>
              <a:gd name="T9" fmla="*/ 5898240 60000 65536"/>
              <a:gd name="T10" fmla="*/ 11796480 60000 65536"/>
              <a:gd name="T11" fmla="*/ 17694720 60000 65536"/>
              <a:gd name="T12" fmla="*/ 0 w 7775575"/>
              <a:gd name="T13" fmla="*/ 0 h 450850"/>
              <a:gd name="T14" fmla="*/ 7775575 w 7775575"/>
              <a:gd name="T15" fmla="*/ 450850 h 450850"/>
            </a:gdLst>
            <a:ahLst/>
            <a:cxnLst>
              <a:cxn ang="T8">
                <a:pos x="T0" y="T1"/>
              </a:cxn>
              <a:cxn ang="T9">
                <a:pos x="T2" y="T3"/>
              </a:cxn>
              <a:cxn ang="T10">
                <a:pos x="T4" y="T5"/>
              </a:cxn>
              <a:cxn ang="T11">
                <a:pos x="T6" y="T7"/>
              </a:cxn>
            </a:cxnLst>
            <a:rect l="T12" t="T13" r="T14" b="T15"/>
            <a:pathLst>
              <a:path w="7775575" h="450850">
                <a:moveTo>
                  <a:pt x="0" y="0"/>
                </a:moveTo>
                <a:lnTo>
                  <a:pt x="0" y="0"/>
                </a:lnTo>
                <a:lnTo>
                  <a:pt x="180" y="90"/>
                </a:lnTo>
                <a:lnTo>
                  <a:pt x="21601" y="0"/>
                </a:lnTo>
                <a:lnTo>
                  <a:pt x="0" y="0"/>
                </a:lnTo>
                <a:lnTo>
                  <a:pt x="270" y="90"/>
                </a:lnTo>
                <a:lnTo>
                  <a:pt x="21601" y="1254"/>
                </a:lnTo>
                <a:lnTo>
                  <a:pt x="0" y="0"/>
                </a:lnTo>
                <a:close/>
              </a:path>
            </a:pathLst>
          </a:custGeom>
          <a:solidFill>
            <a:srgbClr val="00660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6325" rIns="0" bIns="0"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100000"/>
              </a:lnSpc>
              <a:spcBef>
                <a:spcPct val="0"/>
              </a:spcBef>
              <a:buClrTx/>
              <a:buFontTx/>
              <a:buNone/>
            </a:pPr>
            <a:r>
              <a:rPr lang="pt-BR" altLang="pt-BR" sz="2625" b="1">
                <a:solidFill>
                  <a:srgbClr val="FFFFFF"/>
                </a:solidFill>
              </a:rPr>
              <a:t>S-1250 – Aquisição de Produção Rural</a:t>
            </a:r>
          </a:p>
        </p:txBody>
      </p:sp>
      <p:sp>
        <p:nvSpPr>
          <p:cNvPr id="71685" name="Rectangle 5">
            <a:extLst>
              <a:ext uri="{FF2B5EF4-FFF2-40B4-BE49-F238E27FC236}">
                <a16:creationId xmlns:a16="http://schemas.microsoft.com/office/drawing/2014/main" id="{D854988B-56AC-08CD-B670-5EEB5189E82E}"/>
              </a:ext>
            </a:extLst>
          </p:cNvPr>
          <p:cNvSpPr>
            <a:spLocks noChangeArrowheads="1"/>
          </p:cNvSpPr>
          <p:nvPr/>
        </p:nvSpPr>
        <p:spPr bwMode="auto">
          <a:xfrm>
            <a:off x="728514" y="5174755"/>
            <a:ext cx="10867430" cy="675680"/>
          </a:xfrm>
          <a:prstGeom prst="rect">
            <a:avLst/>
          </a:prstGeom>
          <a:solidFill>
            <a:srgbClr val="729FCF"/>
          </a:solidFill>
          <a:ln w="9360">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buFontTx/>
              <a:buNone/>
            </a:pPr>
            <a:r>
              <a:rPr lang="pt-BR" altLang="pt-BR" sz="2438" b="1" dirty="0">
                <a:solidFill>
                  <a:srgbClr val="FFFFFF"/>
                </a:solidFill>
              </a:rPr>
              <a:t>Indicadores 4, 5, 6 e 7</a:t>
            </a:r>
          </a:p>
          <a:p>
            <a:pPr algn="ctr">
              <a:lnSpc>
                <a:spcPct val="100000"/>
              </a:lnSpc>
              <a:spcBef>
                <a:spcPct val="0"/>
              </a:spcBef>
              <a:buClrTx/>
              <a:buFontTx/>
              <a:buNone/>
            </a:pPr>
            <a:r>
              <a:rPr lang="pt-BR" altLang="pt-BR" sz="2438" b="1" dirty="0">
                <a:solidFill>
                  <a:srgbClr val="FFFFFF"/>
                </a:solidFill>
              </a:rPr>
              <a:t>Aquisição de produção isenta ou exportação – Apenas SENAR</a:t>
            </a:r>
          </a:p>
        </p:txBody>
      </p:sp>
      <p:sp>
        <p:nvSpPr>
          <p:cNvPr id="194567" name="Rectangle 6">
            <a:extLst>
              <a:ext uri="{FF2B5EF4-FFF2-40B4-BE49-F238E27FC236}">
                <a16:creationId xmlns:a16="http://schemas.microsoft.com/office/drawing/2014/main" id="{420166F8-9D73-80FA-2E3F-607E2247474C}"/>
              </a:ext>
            </a:extLst>
          </p:cNvPr>
          <p:cNvSpPr>
            <a:spLocks noChangeArrowheads="1"/>
          </p:cNvSpPr>
          <p:nvPr/>
        </p:nvSpPr>
        <p:spPr bwMode="auto">
          <a:xfrm>
            <a:off x="728514" y="99715"/>
            <a:ext cx="10800457" cy="565547"/>
          </a:xfrm>
          <a:prstGeom prst="rect">
            <a:avLst/>
          </a:prstGeom>
          <a:noFill/>
          <a:ln w="9360">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68850"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spcBef>
                <a:spcPct val="0"/>
              </a:spcBef>
              <a:buClrTx/>
              <a:buFontTx/>
              <a:buNone/>
            </a:pPr>
            <a:r>
              <a:rPr lang="pt-BR" altLang="pt-BR" sz="3000" b="1" dirty="0">
                <a:solidFill>
                  <a:srgbClr val="280099"/>
                </a:solidFill>
                <a:latin typeface="Arial" panose="020B0604020202020204" pitchFamily="34" charset="0"/>
              </a:rPr>
              <a:t>R-2055 – Aquisição de Produção Rural</a:t>
            </a:r>
          </a:p>
        </p:txBody>
      </p:sp>
      <p:sp>
        <p:nvSpPr>
          <p:cNvPr id="8" name="CaixaDeTexto 7">
            <a:extLst>
              <a:ext uri="{FF2B5EF4-FFF2-40B4-BE49-F238E27FC236}">
                <a16:creationId xmlns:a16="http://schemas.microsoft.com/office/drawing/2014/main" id="{F7FB4DEF-A71C-4345-FAFC-42241F96FB46}"/>
              </a:ext>
            </a:extLst>
          </p:cNvPr>
          <p:cNvSpPr txBox="1">
            <a:spLocks noChangeArrowheads="1"/>
          </p:cNvSpPr>
          <p:nvPr/>
        </p:nvSpPr>
        <p:spPr bwMode="auto">
          <a:xfrm>
            <a:off x="728514" y="5999346"/>
            <a:ext cx="10877847"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pt-BR" sz="2400" b="1" dirty="0">
                <a:solidFill>
                  <a:srgbClr val="002060"/>
                </a:solidFill>
              </a:rPr>
              <a:t>IMPORTANTE: CONSIDERAR A OPÇÃO PELA TRIBUTAÇÃO PELA FOLHA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716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716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additive="repl">
                                        <p:cTn id="14" dur="4" fill="hold">
                                          <p:stCondLst>
                                            <p:cond delay="0"/>
                                          </p:stCondLst>
                                        </p:cTn>
                                        <p:tgtEl>
                                          <p:spTgt spid="71682"/>
                                        </p:tgtEl>
                                        <p:attrNameLst>
                                          <p:attrName>style.visibility</p:attrName>
                                        </p:attrNameLst>
                                      </p:cBhvr>
                                      <p:to>
                                        <p:strVal val="visible"/>
                                      </p:to>
                                    </p:set>
                                    <p:animEffect transition="in" filter="wipe(down)">
                                      <p:cBhvr additive="repl">
                                        <p:cTn id="15" dur="2000"/>
                                        <p:tgtEl>
                                          <p:spTgt spid="7168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fill="hold" nodeType="clickEffect">
                                  <p:stCondLst>
                                    <p:cond delay="0"/>
                                  </p:stCondLst>
                                  <p:childTnLst>
                                    <p:set>
                                      <p:cBhvr additive="repl">
                                        <p:cTn id="19" dur="1" fill="hold">
                                          <p:stCondLst>
                                            <p:cond delay="0"/>
                                          </p:stCondLst>
                                        </p:cTn>
                                        <p:tgtEl>
                                          <p:spTgt spid="7168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4">
            <a:extLst>
              <a:ext uri="{FF2B5EF4-FFF2-40B4-BE49-F238E27FC236}">
                <a16:creationId xmlns:a16="http://schemas.microsoft.com/office/drawing/2014/main" id="{91CF8682-451F-240F-C3AE-DD1B39C478D3}"/>
              </a:ext>
            </a:extLst>
          </p:cNvPr>
          <p:cNvPicPr>
            <a:picLocks noChangeAspect="1"/>
          </p:cNvPicPr>
          <p:nvPr/>
        </p:nvPicPr>
        <p:blipFill>
          <a:blip r:embed="rId2"/>
          <a:stretch>
            <a:fillRect/>
          </a:stretch>
        </p:blipFill>
        <p:spPr>
          <a:xfrm>
            <a:off x="0" y="1395715"/>
            <a:ext cx="12192000" cy="5262563"/>
          </a:xfrm>
          <a:prstGeom prst="rect">
            <a:avLst/>
          </a:prstGeom>
        </p:spPr>
      </p:pic>
      <p:sp>
        <p:nvSpPr>
          <p:cNvPr id="4" name="CaixaDeTexto 3">
            <a:extLst>
              <a:ext uri="{FF2B5EF4-FFF2-40B4-BE49-F238E27FC236}">
                <a16:creationId xmlns:a16="http://schemas.microsoft.com/office/drawing/2014/main" id="{1DC518B2-66B0-7949-87DA-9B63BF415F99}"/>
              </a:ext>
            </a:extLst>
          </p:cNvPr>
          <p:cNvSpPr txBox="1"/>
          <p:nvPr/>
        </p:nvSpPr>
        <p:spPr>
          <a:xfrm>
            <a:off x="851338" y="199721"/>
            <a:ext cx="9984828" cy="954107"/>
          </a:xfrm>
          <a:prstGeom prst="rect">
            <a:avLst/>
          </a:prstGeom>
          <a:noFill/>
        </p:spPr>
        <p:txBody>
          <a:bodyPr wrap="square">
            <a:spAutoFit/>
          </a:bodyPr>
          <a:lstStyle/>
          <a:p>
            <a:pPr algn="ctr"/>
            <a:r>
              <a:rPr lang="pt-BR" sz="2800" b="1" dirty="0">
                <a:solidFill>
                  <a:srgbClr val="002060"/>
                </a:solidFill>
                <a:latin typeface="Arial" panose="020B0604020202020204" pitchFamily="34" charset="0"/>
                <a:cs typeface="Arial" panose="020B0604020202020204" pitchFamily="34" charset="0"/>
              </a:rPr>
              <a:t>EFD-</a:t>
            </a:r>
            <a:r>
              <a:rPr lang="pt-BR" sz="2800" b="1" dirty="0" err="1">
                <a:solidFill>
                  <a:srgbClr val="002060"/>
                </a:solidFill>
                <a:latin typeface="Arial" panose="020B0604020202020204" pitchFamily="34" charset="0"/>
                <a:cs typeface="Arial" panose="020B0604020202020204" pitchFamily="34" charset="0"/>
              </a:rPr>
              <a:t>Reinf</a:t>
            </a:r>
            <a:endParaRPr lang="pt-BR" sz="2800" b="1" dirty="0">
              <a:solidFill>
                <a:srgbClr val="002060"/>
              </a:solidFill>
              <a:latin typeface="Arial" panose="020B0604020202020204" pitchFamily="34" charset="0"/>
              <a:cs typeface="Arial" panose="020B0604020202020204" pitchFamily="34" charset="0"/>
            </a:endParaRPr>
          </a:p>
          <a:p>
            <a:pPr algn="ctr"/>
            <a:r>
              <a:rPr lang="pt-BR" sz="2800" b="1" dirty="0">
                <a:solidFill>
                  <a:srgbClr val="002060"/>
                </a:solidFill>
                <a:latin typeface="Arial" panose="020B0604020202020204" pitchFamily="34" charset="0"/>
                <a:cs typeface="Arial" panose="020B0604020202020204" pitchFamily="34" charset="0"/>
              </a:rPr>
              <a:t>Fechamento - Família 2000 – Evento R-2099</a:t>
            </a:r>
            <a:endParaRPr lang="pt-BR" sz="2800" b="1" dirty="0"/>
          </a:p>
        </p:txBody>
      </p:sp>
    </p:spTree>
    <p:extLst>
      <p:ext uri="{BB962C8B-B14F-4D97-AF65-F5344CB8AC3E}">
        <p14:creationId xmlns:p14="http://schemas.microsoft.com/office/powerpoint/2010/main" val="948564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98657B-FA05-75D0-8B15-C3A276B014BC}"/>
              </a:ext>
            </a:extLst>
          </p:cNvPr>
          <p:cNvSpPr>
            <a:spLocks noGrp="1"/>
          </p:cNvSpPr>
          <p:nvPr>
            <p:ph type="title"/>
          </p:nvPr>
        </p:nvSpPr>
        <p:spPr>
          <a:xfrm>
            <a:off x="531453" y="2406195"/>
            <a:ext cx="10625229" cy="2663106"/>
          </a:xfrm>
        </p:spPr>
        <p:txBody>
          <a:bodyPr>
            <a:noAutofit/>
          </a:bodyPr>
          <a:lstStyle/>
          <a:p>
            <a:pPr algn="ctr"/>
            <a:r>
              <a:rPr lang="pt-BR" sz="4800" dirty="0">
                <a:solidFill>
                  <a:srgbClr val="002060"/>
                </a:solidFill>
                <a:latin typeface="Arial" panose="020B0604020202020204" pitchFamily="34" charset="0"/>
                <a:cs typeface="Arial" panose="020B0604020202020204" pitchFamily="34" charset="0"/>
              </a:rPr>
              <a:t>Família 4000</a:t>
            </a:r>
          </a:p>
        </p:txBody>
      </p:sp>
      <p:sp>
        <p:nvSpPr>
          <p:cNvPr id="3" name="Espaço Reservado para Conteúdo 2">
            <a:extLst>
              <a:ext uri="{FF2B5EF4-FFF2-40B4-BE49-F238E27FC236}">
                <a16:creationId xmlns:a16="http://schemas.microsoft.com/office/drawing/2014/main" id="{521AA090-C8C0-8972-8E90-A0A5E170D642}"/>
              </a:ext>
            </a:extLst>
          </p:cNvPr>
          <p:cNvSpPr>
            <a:spLocks noGrp="1"/>
          </p:cNvSpPr>
          <p:nvPr>
            <p:ph idx="1"/>
          </p:nvPr>
        </p:nvSpPr>
        <p:spPr>
          <a:xfrm>
            <a:off x="531453" y="3896483"/>
            <a:ext cx="10620855" cy="4546363"/>
          </a:xfrm>
        </p:spPr>
        <p:txBody>
          <a:bodyPr>
            <a:noAutofit/>
          </a:bodyPr>
          <a:lstStyle/>
          <a:p>
            <a:pPr marL="0" lvl="0" indent="0" algn="just">
              <a:lnSpc>
                <a:spcPts val="1400"/>
              </a:lnSpc>
              <a:buNone/>
            </a:pPr>
            <a:endParaRPr lang="pt-BR" sz="2400" dirty="0">
              <a:solidFill>
                <a:srgbClr val="000000"/>
              </a:solidFill>
              <a:latin typeface="Arial" panose="020B0604020202020204" pitchFamily="34" charset="0"/>
              <a:ea typeface="Times New Roman" panose="02020603050405020304" pitchFamily="18" charset="0"/>
            </a:endParaRPr>
          </a:p>
          <a:p>
            <a:pPr lvl="0" algn="just">
              <a:lnSpc>
                <a:spcPts val="1400"/>
              </a:lnSpc>
              <a:buFontTx/>
              <a:buChar char="-"/>
            </a:pPr>
            <a:endParaRPr lang="pt-BR" sz="2400" dirty="0">
              <a:solidFill>
                <a:srgbClr val="000000"/>
              </a:solidFill>
              <a:effectLst/>
              <a:latin typeface="Arial" panose="020B0604020202020204" pitchFamily="34" charset="0"/>
              <a:ea typeface="Times New Roman" panose="02020603050405020304" pitchFamily="18" charset="0"/>
            </a:endParaRPr>
          </a:p>
          <a:p>
            <a:pPr marL="0" lvl="0" indent="0" algn="just">
              <a:lnSpc>
                <a:spcPts val="1400"/>
              </a:lnSpc>
              <a:buNone/>
            </a:pPr>
            <a:endParaRPr lang="pt-BR" sz="1800" dirty="0">
              <a:solidFill>
                <a:srgbClr val="000000"/>
              </a:solidFill>
              <a:latin typeface="Arial" panose="020B0604020202020204" pitchFamily="34" charset="0"/>
            </a:endParaRPr>
          </a:p>
        </p:txBody>
      </p:sp>
      <p:pic>
        <p:nvPicPr>
          <p:cNvPr id="4" name="Picture 4">
            <a:extLst>
              <a:ext uri="{FF2B5EF4-FFF2-40B4-BE49-F238E27FC236}">
                <a16:creationId xmlns:a16="http://schemas.microsoft.com/office/drawing/2014/main" id="{51C4C60C-7FA0-E414-4224-091903CFF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696" y="1260081"/>
            <a:ext cx="8597347" cy="12608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82092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21AA090-C8C0-8972-8E90-A0A5E170D642}"/>
              </a:ext>
            </a:extLst>
          </p:cNvPr>
          <p:cNvSpPr>
            <a:spLocks noGrp="1"/>
          </p:cNvSpPr>
          <p:nvPr>
            <p:ph idx="1"/>
          </p:nvPr>
        </p:nvSpPr>
        <p:spPr>
          <a:xfrm>
            <a:off x="531453" y="3896483"/>
            <a:ext cx="10620855" cy="4546363"/>
          </a:xfrm>
        </p:spPr>
        <p:txBody>
          <a:bodyPr>
            <a:noAutofit/>
          </a:bodyPr>
          <a:lstStyle/>
          <a:p>
            <a:pPr marL="0" lvl="0" indent="0" algn="just">
              <a:lnSpc>
                <a:spcPts val="1400"/>
              </a:lnSpc>
              <a:buNone/>
            </a:pPr>
            <a:endParaRPr lang="pt-BR" sz="2400" dirty="0">
              <a:solidFill>
                <a:srgbClr val="000000"/>
              </a:solidFill>
              <a:latin typeface="Arial" panose="020B0604020202020204" pitchFamily="34" charset="0"/>
              <a:ea typeface="Times New Roman" panose="02020603050405020304" pitchFamily="18" charset="0"/>
            </a:endParaRPr>
          </a:p>
          <a:p>
            <a:pPr lvl="0" algn="just">
              <a:lnSpc>
                <a:spcPts val="1400"/>
              </a:lnSpc>
              <a:buFontTx/>
              <a:buChar char="-"/>
            </a:pPr>
            <a:endParaRPr lang="pt-BR" sz="2400" dirty="0">
              <a:solidFill>
                <a:srgbClr val="000000"/>
              </a:solidFill>
              <a:effectLst/>
              <a:latin typeface="Arial" panose="020B0604020202020204" pitchFamily="34" charset="0"/>
              <a:ea typeface="Times New Roman" panose="02020603050405020304" pitchFamily="18" charset="0"/>
            </a:endParaRPr>
          </a:p>
          <a:p>
            <a:pPr marL="0" lvl="0" indent="0" algn="just">
              <a:lnSpc>
                <a:spcPts val="1400"/>
              </a:lnSpc>
              <a:buNone/>
            </a:pPr>
            <a:endParaRPr lang="pt-BR" sz="1800" dirty="0">
              <a:solidFill>
                <a:srgbClr val="000000"/>
              </a:solidFill>
              <a:latin typeface="Arial" panose="020B0604020202020204" pitchFamily="34" charset="0"/>
            </a:endParaRPr>
          </a:p>
        </p:txBody>
      </p:sp>
      <p:sp>
        <p:nvSpPr>
          <p:cNvPr id="5" name="CaixaDeTexto 4">
            <a:extLst>
              <a:ext uri="{FF2B5EF4-FFF2-40B4-BE49-F238E27FC236}">
                <a16:creationId xmlns:a16="http://schemas.microsoft.com/office/drawing/2014/main" id="{5B041CAF-A84D-5BB7-8110-9A1A2943A779}"/>
              </a:ext>
            </a:extLst>
          </p:cNvPr>
          <p:cNvSpPr txBox="1"/>
          <p:nvPr/>
        </p:nvSpPr>
        <p:spPr>
          <a:xfrm>
            <a:off x="285306" y="1164134"/>
            <a:ext cx="11621386" cy="5324535"/>
          </a:xfrm>
          <a:prstGeom prst="rect">
            <a:avLst/>
          </a:prstGeom>
          <a:noFill/>
        </p:spPr>
        <p:txBody>
          <a:bodyPr wrap="square">
            <a:spAutoFit/>
          </a:bodyPr>
          <a:lstStyle/>
          <a:p>
            <a:r>
              <a:rPr lang="pt-BR" sz="2800" dirty="0">
                <a:solidFill>
                  <a:srgbClr val="000099"/>
                </a:solidFill>
                <a:effectLst/>
                <a:latin typeface="Arial" panose="020B0604020202020204" pitchFamily="34" charset="0"/>
                <a:ea typeface="Times New Roman" panose="02020603050405020304" pitchFamily="18" charset="0"/>
              </a:rPr>
              <a:t> </a:t>
            </a:r>
            <a:endParaRPr lang="pt-BR" sz="2800" dirty="0">
              <a:solidFill>
                <a:srgbClr val="000099"/>
              </a:solidFill>
              <a:effectLst/>
              <a:latin typeface="Times New Roman" panose="02020603050405020304" pitchFamily="18" charset="0"/>
              <a:ea typeface="Times New Roman" panose="02020603050405020304" pitchFamily="18" charset="0"/>
            </a:endParaRPr>
          </a:p>
          <a:p>
            <a:r>
              <a:rPr lang="pt-BR" sz="2400" dirty="0">
                <a:solidFill>
                  <a:srgbClr val="000099"/>
                </a:solidFill>
                <a:effectLst/>
                <a:latin typeface="Arial" panose="020B0604020202020204" pitchFamily="34" charset="0"/>
                <a:ea typeface="Times New Roman" panose="02020603050405020304" pitchFamily="18" charset="0"/>
              </a:rPr>
              <a:t>As retenções efetuadas deverão ser escrituradas na EFD-</a:t>
            </a:r>
            <a:r>
              <a:rPr lang="pt-BR" sz="2400" dirty="0" err="1">
                <a:solidFill>
                  <a:srgbClr val="000099"/>
                </a:solidFill>
                <a:effectLst/>
                <a:latin typeface="Arial" panose="020B0604020202020204" pitchFamily="34" charset="0"/>
                <a:ea typeface="Times New Roman" panose="02020603050405020304" pitchFamily="18" charset="0"/>
              </a:rPr>
              <a:t>Reinf</a:t>
            </a:r>
            <a:r>
              <a:rPr lang="pt-BR" sz="2400" dirty="0">
                <a:solidFill>
                  <a:srgbClr val="000099"/>
                </a:solidFill>
                <a:effectLst/>
                <a:latin typeface="Arial" panose="020B0604020202020204" pitchFamily="34" charset="0"/>
                <a:ea typeface="Times New Roman" panose="02020603050405020304" pitchFamily="18" charset="0"/>
              </a:rPr>
              <a:t> a partir de 09/2023. </a:t>
            </a:r>
          </a:p>
          <a:p>
            <a:pPr algn="ctr"/>
            <a:r>
              <a:rPr lang="pt-BR" sz="2400" dirty="0">
                <a:solidFill>
                  <a:srgbClr val="000099"/>
                </a:solidFill>
                <a:latin typeface="Arial" panose="020B0604020202020204" pitchFamily="34" charset="0"/>
              </a:rPr>
              <a:t>IN 2.043/21</a:t>
            </a:r>
          </a:p>
          <a:p>
            <a:pPr algn="ctr"/>
            <a:r>
              <a:rPr lang="pt-BR" sz="2400" dirty="0">
                <a:solidFill>
                  <a:srgbClr val="000099"/>
                </a:solidFill>
                <a:latin typeface="Arial" panose="020B0604020202020204" pitchFamily="34" charset="0"/>
              </a:rPr>
              <a:t>Art. 5 (...)</a:t>
            </a:r>
          </a:p>
          <a:p>
            <a:pPr algn="ctr"/>
            <a:r>
              <a:rPr lang="pt-BR" sz="2400" dirty="0">
                <a:solidFill>
                  <a:srgbClr val="000099"/>
                </a:solidFill>
                <a:latin typeface="Arial" panose="020B0604020202020204" pitchFamily="34" charset="0"/>
              </a:rPr>
              <a:t>VI - para os sujeitos passivos a que se refere o inciso VIII do caput do art. 3º, a partir das 8 (oito) horas de 21 de setembro de 2023, </a:t>
            </a:r>
            <a:r>
              <a:rPr lang="pt-BR" sz="2400" b="1" u="sng" dirty="0">
                <a:solidFill>
                  <a:srgbClr val="000099"/>
                </a:solidFill>
                <a:latin typeface="Arial" panose="020B0604020202020204" pitchFamily="34" charset="0"/>
              </a:rPr>
              <a:t>em relação aos fatos geradores ocorridos a partir de 1º de setembro de 2023</a:t>
            </a:r>
            <a:r>
              <a:rPr lang="pt-BR" sz="2400" dirty="0">
                <a:solidFill>
                  <a:srgbClr val="000099"/>
                </a:solidFill>
                <a:latin typeface="Arial" panose="020B0604020202020204" pitchFamily="34" charset="0"/>
              </a:rPr>
              <a:t>. </a:t>
            </a:r>
          </a:p>
          <a:p>
            <a:pPr algn="ctr"/>
            <a:endParaRPr lang="pt-BR" sz="2400" dirty="0">
              <a:solidFill>
                <a:srgbClr val="000099"/>
              </a:solidFill>
              <a:latin typeface="Arial" panose="020B0604020202020204" pitchFamily="34" charset="0"/>
            </a:endParaRPr>
          </a:p>
          <a:p>
            <a:pPr algn="ctr"/>
            <a:r>
              <a:rPr lang="pt-BR" sz="2400" dirty="0">
                <a:solidFill>
                  <a:srgbClr val="000099"/>
                </a:solidFill>
                <a:latin typeface="Arial" panose="020B0604020202020204" pitchFamily="34" charset="0"/>
              </a:rPr>
              <a:t>Art. 3 (...)</a:t>
            </a:r>
          </a:p>
          <a:p>
            <a:pPr algn="ctr"/>
            <a:r>
              <a:rPr lang="pt-BR" sz="2400" dirty="0">
                <a:solidFill>
                  <a:srgbClr val="000099"/>
                </a:solidFill>
                <a:latin typeface="Arial" panose="020B0604020202020204" pitchFamily="34" charset="0"/>
              </a:rPr>
              <a:t>VIII - as pessoas físicas e jurídicas relacionadas no art. 2º da Instrução Normativa RFB nº 1.990...</a:t>
            </a:r>
          </a:p>
          <a:p>
            <a:pPr algn="ctr"/>
            <a:endParaRPr lang="pt-BR" sz="2400" dirty="0">
              <a:solidFill>
                <a:srgbClr val="000099"/>
              </a:solidFill>
              <a:latin typeface="Arial" panose="020B0604020202020204" pitchFamily="34" charset="0"/>
            </a:endParaRPr>
          </a:p>
          <a:p>
            <a:pPr algn="ctr"/>
            <a:r>
              <a:rPr lang="pt-BR" sz="2400" dirty="0">
                <a:solidFill>
                  <a:srgbClr val="000099"/>
                </a:solidFill>
                <a:latin typeface="Arial" panose="020B0604020202020204" pitchFamily="34" charset="0"/>
              </a:rPr>
              <a:t>IN 1.990/20</a:t>
            </a:r>
          </a:p>
          <a:p>
            <a:pPr algn="ctr"/>
            <a:r>
              <a:rPr lang="pt-BR" sz="2400" dirty="0">
                <a:solidFill>
                  <a:srgbClr val="000099"/>
                </a:solidFill>
                <a:latin typeface="Arial" panose="020B0604020202020204" pitchFamily="34" charset="0"/>
              </a:rPr>
              <a:t>Art. 2º Deverão apresentar a </a:t>
            </a:r>
            <a:r>
              <a:rPr lang="pt-BR" sz="2400" dirty="0" err="1">
                <a:solidFill>
                  <a:srgbClr val="000099"/>
                </a:solidFill>
                <a:latin typeface="Arial" panose="020B0604020202020204" pitchFamily="34" charset="0"/>
              </a:rPr>
              <a:t>Dirf</a:t>
            </a:r>
            <a:r>
              <a:rPr lang="pt-BR" sz="2400" dirty="0">
                <a:solidFill>
                  <a:srgbClr val="000099"/>
                </a:solidFill>
                <a:latin typeface="Arial" panose="020B0604020202020204" pitchFamily="34" charset="0"/>
              </a:rPr>
              <a:t>: (...)</a:t>
            </a:r>
          </a:p>
        </p:txBody>
      </p:sp>
      <p:pic>
        <p:nvPicPr>
          <p:cNvPr id="7" name="Picture 4">
            <a:extLst>
              <a:ext uri="{FF2B5EF4-FFF2-40B4-BE49-F238E27FC236}">
                <a16:creationId xmlns:a16="http://schemas.microsoft.com/office/drawing/2014/main" id="{16A1934F-548E-41DA-D286-BEB9CDA43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978" y="-45848"/>
            <a:ext cx="4248043" cy="12608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78630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21AA090-C8C0-8972-8E90-A0A5E170D642}"/>
              </a:ext>
            </a:extLst>
          </p:cNvPr>
          <p:cNvSpPr>
            <a:spLocks noGrp="1"/>
          </p:cNvSpPr>
          <p:nvPr>
            <p:ph idx="1"/>
          </p:nvPr>
        </p:nvSpPr>
        <p:spPr>
          <a:xfrm>
            <a:off x="531453" y="3896483"/>
            <a:ext cx="10620855" cy="4546363"/>
          </a:xfrm>
        </p:spPr>
        <p:txBody>
          <a:bodyPr>
            <a:noAutofit/>
          </a:bodyPr>
          <a:lstStyle/>
          <a:p>
            <a:pPr marL="0" lvl="0" indent="0" algn="just">
              <a:lnSpc>
                <a:spcPts val="1400"/>
              </a:lnSpc>
              <a:buNone/>
            </a:pPr>
            <a:endParaRPr lang="pt-BR" sz="2400" dirty="0">
              <a:solidFill>
                <a:srgbClr val="000000"/>
              </a:solidFill>
              <a:latin typeface="Arial" panose="020B0604020202020204" pitchFamily="34" charset="0"/>
              <a:ea typeface="Times New Roman" panose="02020603050405020304" pitchFamily="18" charset="0"/>
            </a:endParaRPr>
          </a:p>
          <a:p>
            <a:pPr lvl="0" algn="just">
              <a:lnSpc>
                <a:spcPts val="1400"/>
              </a:lnSpc>
              <a:buFontTx/>
              <a:buChar char="-"/>
            </a:pPr>
            <a:endParaRPr lang="pt-BR" sz="2400" dirty="0">
              <a:solidFill>
                <a:srgbClr val="000000"/>
              </a:solidFill>
              <a:effectLst/>
              <a:latin typeface="Arial" panose="020B0604020202020204" pitchFamily="34" charset="0"/>
              <a:ea typeface="Times New Roman" panose="02020603050405020304" pitchFamily="18" charset="0"/>
            </a:endParaRPr>
          </a:p>
          <a:p>
            <a:pPr marL="0" lvl="0" indent="0" algn="just">
              <a:lnSpc>
                <a:spcPts val="1400"/>
              </a:lnSpc>
              <a:buNone/>
            </a:pPr>
            <a:endParaRPr lang="pt-BR" sz="1800" dirty="0">
              <a:solidFill>
                <a:srgbClr val="000000"/>
              </a:solidFill>
              <a:latin typeface="Arial" panose="020B0604020202020204" pitchFamily="34" charset="0"/>
            </a:endParaRPr>
          </a:p>
        </p:txBody>
      </p:sp>
      <p:sp>
        <p:nvSpPr>
          <p:cNvPr id="5" name="CaixaDeTexto 4">
            <a:extLst>
              <a:ext uri="{FF2B5EF4-FFF2-40B4-BE49-F238E27FC236}">
                <a16:creationId xmlns:a16="http://schemas.microsoft.com/office/drawing/2014/main" id="{5B041CAF-A84D-5BB7-8110-9A1A2943A779}"/>
              </a:ext>
            </a:extLst>
          </p:cNvPr>
          <p:cNvSpPr txBox="1"/>
          <p:nvPr/>
        </p:nvSpPr>
        <p:spPr>
          <a:xfrm>
            <a:off x="285307" y="1666776"/>
            <a:ext cx="11621386" cy="4216539"/>
          </a:xfrm>
          <a:prstGeom prst="rect">
            <a:avLst/>
          </a:prstGeom>
          <a:noFill/>
        </p:spPr>
        <p:txBody>
          <a:bodyPr wrap="square">
            <a:spAutoFit/>
          </a:bodyPr>
          <a:lstStyle/>
          <a:p>
            <a:r>
              <a:rPr lang="pt-BR" sz="2800" dirty="0">
                <a:solidFill>
                  <a:srgbClr val="000099"/>
                </a:solidFill>
                <a:effectLst/>
                <a:latin typeface="Arial" panose="020B0604020202020204" pitchFamily="34" charset="0"/>
                <a:ea typeface="Times New Roman" panose="02020603050405020304" pitchFamily="18" charset="0"/>
              </a:rPr>
              <a:t> </a:t>
            </a:r>
            <a:endParaRPr lang="pt-BR" sz="2800" dirty="0">
              <a:solidFill>
                <a:srgbClr val="000099"/>
              </a:solidFill>
              <a:effectLst/>
              <a:latin typeface="Times New Roman" panose="02020603050405020304" pitchFamily="18" charset="0"/>
              <a:ea typeface="Times New Roman" panose="02020603050405020304" pitchFamily="18" charset="0"/>
            </a:endParaRPr>
          </a:p>
          <a:p>
            <a:r>
              <a:rPr lang="pt-BR" sz="2400" dirty="0">
                <a:solidFill>
                  <a:srgbClr val="000099"/>
                </a:solidFill>
                <a:effectLst/>
                <a:latin typeface="Arial" panose="020B0604020202020204" pitchFamily="34" charset="0"/>
                <a:ea typeface="Times New Roman" panose="02020603050405020304" pitchFamily="18" charset="0"/>
              </a:rPr>
              <a:t>Leiautes da “</a:t>
            </a:r>
            <a:r>
              <a:rPr lang="pt-BR" sz="2400" dirty="0" err="1">
                <a:solidFill>
                  <a:srgbClr val="000099"/>
                </a:solidFill>
                <a:effectLst/>
                <a:latin typeface="Arial" panose="020B0604020202020204" pitchFamily="34" charset="0"/>
                <a:ea typeface="Times New Roman" panose="02020603050405020304" pitchFamily="18" charset="0"/>
              </a:rPr>
              <a:t>Familia</a:t>
            </a:r>
            <a:r>
              <a:rPr lang="pt-BR" sz="2400" dirty="0">
                <a:solidFill>
                  <a:srgbClr val="000099"/>
                </a:solidFill>
                <a:effectLst/>
                <a:latin typeface="Arial" panose="020B0604020202020204" pitchFamily="34" charset="0"/>
                <a:ea typeface="Times New Roman" panose="02020603050405020304" pitchFamily="18" charset="0"/>
              </a:rPr>
              <a:t> 4000”.</a:t>
            </a:r>
          </a:p>
          <a:p>
            <a:endParaRPr lang="pt-BR" sz="2400" dirty="0">
              <a:solidFill>
                <a:srgbClr val="000099"/>
              </a:solidFill>
              <a:effectLst/>
              <a:latin typeface="Arial" panose="020B0604020202020204" pitchFamily="34" charset="0"/>
              <a:ea typeface="Times New Roman" panose="02020603050405020304" pitchFamily="18" charset="0"/>
            </a:endParaRPr>
          </a:p>
          <a:p>
            <a:pPr algn="just"/>
            <a:r>
              <a:rPr lang="pt-BR" sz="2400" dirty="0">
                <a:solidFill>
                  <a:srgbClr val="000099"/>
                </a:solidFill>
                <a:latin typeface="Arial" panose="020B0604020202020204" pitchFamily="34" charset="0"/>
              </a:rPr>
              <a:t>Os eventos da série R-4000 devem ser utilizados pelo contribuinte para prestar suas informações relativas a retenções na fonte de imposto sobre a renda e proventos renda, CSLL, Pis/Pasep e </a:t>
            </a:r>
            <a:r>
              <a:rPr lang="pt-BR" sz="2400" dirty="0" err="1">
                <a:solidFill>
                  <a:srgbClr val="000099"/>
                </a:solidFill>
                <a:latin typeface="Arial" panose="020B0604020202020204" pitchFamily="34" charset="0"/>
              </a:rPr>
              <a:t>Cofins</a:t>
            </a:r>
            <a:r>
              <a:rPr lang="pt-BR" sz="2400" dirty="0">
                <a:solidFill>
                  <a:srgbClr val="000099"/>
                </a:solidFill>
                <a:latin typeface="Arial" panose="020B0604020202020204" pitchFamily="34" charset="0"/>
              </a:rPr>
              <a:t>, </a:t>
            </a:r>
            <a:r>
              <a:rPr lang="pt-BR" sz="2400" b="1" u="sng" dirty="0">
                <a:solidFill>
                  <a:srgbClr val="000099"/>
                </a:solidFill>
                <a:latin typeface="Arial" panose="020B0604020202020204" pitchFamily="34" charset="0"/>
              </a:rPr>
              <a:t>cujos principais objetivos são a alimentação da DCTFWeb e dos sistemas de malha fiscal da Receita Federal</a:t>
            </a:r>
            <a:r>
              <a:rPr lang="pt-BR" sz="2400" dirty="0">
                <a:solidFill>
                  <a:srgbClr val="000099"/>
                </a:solidFill>
                <a:latin typeface="Arial" panose="020B0604020202020204" pitchFamily="34" charset="0"/>
              </a:rPr>
              <a:t>.</a:t>
            </a:r>
          </a:p>
          <a:p>
            <a:pPr algn="just"/>
            <a:endParaRPr lang="pt-BR" sz="2400" dirty="0">
              <a:solidFill>
                <a:srgbClr val="000099"/>
              </a:solidFill>
              <a:latin typeface="Arial" panose="020B0604020202020204" pitchFamily="34" charset="0"/>
            </a:endParaRPr>
          </a:p>
          <a:p>
            <a:pPr algn="just"/>
            <a:r>
              <a:rPr lang="pt-BR" sz="2400" dirty="0">
                <a:solidFill>
                  <a:srgbClr val="000099"/>
                </a:solidFill>
                <a:latin typeface="Arial" panose="020B0604020202020204" pitchFamily="34" charset="0"/>
              </a:rPr>
              <a:t>As informações prestadas nos eventos da série R-4000 (R-4010, R-4020, R-4040 e R-4080) </a:t>
            </a:r>
            <a:r>
              <a:rPr lang="pt-BR" sz="2400" b="1" u="sng" dirty="0">
                <a:solidFill>
                  <a:srgbClr val="000099"/>
                </a:solidFill>
                <a:latin typeface="Arial" panose="020B0604020202020204" pitchFamily="34" charset="0"/>
              </a:rPr>
              <a:t>são independentes </a:t>
            </a:r>
            <a:r>
              <a:rPr lang="pt-BR" sz="2400" dirty="0">
                <a:solidFill>
                  <a:srgbClr val="000099"/>
                </a:solidFill>
                <a:latin typeface="Arial" panose="020B0604020202020204" pitchFamily="34" charset="0"/>
              </a:rPr>
              <a:t>das informações prestadas nos eventos da série R-2000 (R-2010 a R-2060).</a:t>
            </a:r>
            <a:endParaRPr lang="pt-BR" sz="2000" dirty="0">
              <a:solidFill>
                <a:srgbClr val="000099"/>
              </a:solidFill>
              <a:latin typeface="Arial" panose="020B0604020202020204" pitchFamily="34" charset="0"/>
            </a:endParaRPr>
          </a:p>
        </p:txBody>
      </p:sp>
      <p:pic>
        <p:nvPicPr>
          <p:cNvPr id="7" name="Picture 4">
            <a:extLst>
              <a:ext uri="{FF2B5EF4-FFF2-40B4-BE49-F238E27FC236}">
                <a16:creationId xmlns:a16="http://schemas.microsoft.com/office/drawing/2014/main" id="{2F69EC60-35D3-6A5D-0434-7EB4B11F6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1958" y="158307"/>
            <a:ext cx="4248043" cy="12608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50021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21AA090-C8C0-8972-8E90-A0A5E170D642}"/>
              </a:ext>
            </a:extLst>
          </p:cNvPr>
          <p:cNvSpPr>
            <a:spLocks noGrp="1"/>
          </p:cNvSpPr>
          <p:nvPr>
            <p:ph idx="1"/>
          </p:nvPr>
        </p:nvSpPr>
        <p:spPr>
          <a:xfrm>
            <a:off x="531453" y="3896483"/>
            <a:ext cx="10620855" cy="4546363"/>
          </a:xfrm>
        </p:spPr>
        <p:txBody>
          <a:bodyPr>
            <a:noAutofit/>
          </a:bodyPr>
          <a:lstStyle/>
          <a:p>
            <a:pPr marL="0" lvl="0" indent="0" algn="just">
              <a:lnSpc>
                <a:spcPts val="1400"/>
              </a:lnSpc>
              <a:buNone/>
            </a:pPr>
            <a:endParaRPr lang="pt-BR" sz="2400" dirty="0">
              <a:solidFill>
                <a:srgbClr val="000000"/>
              </a:solidFill>
              <a:latin typeface="Arial" panose="020B0604020202020204" pitchFamily="34" charset="0"/>
              <a:ea typeface="Times New Roman" panose="02020603050405020304" pitchFamily="18" charset="0"/>
            </a:endParaRPr>
          </a:p>
          <a:p>
            <a:pPr lvl="0" algn="just">
              <a:lnSpc>
                <a:spcPts val="1400"/>
              </a:lnSpc>
              <a:buFontTx/>
              <a:buChar char="-"/>
            </a:pPr>
            <a:endParaRPr lang="pt-BR" sz="2400" dirty="0">
              <a:solidFill>
                <a:srgbClr val="000000"/>
              </a:solidFill>
              <a:effectLst/>
              <a:latin typeface="Arial" panose="020B0604020202020204" pitchFamily="34" charset="0"/>
              <a:ea typeface="Times New Roman" panose="02020603050405020304" pitchFamily="18" charset="0"/>
            </a:endParaRPr>
          </a:p>
          <a:p>
            <a:pPr marL="0" lvl="0" indent="0" algn="just">
              <a:lnSpc>
                <a:spcPts val="1400"/>
              </a:lnSpc>
              <a:buNone/>
            </a:pPr>
            <a:endParaRPr lang="pt-BR" sz="1800" dirty="0">
              <a:solidFill>
                <a:srgbClr val="000000"/>
              </a:solidFill>
              <a:latin typeface="Arial" panose="020B0604020202020204" pitchFamily="34" charset="0"/>
            </a:endParaRPr>
          </a:p>
        </p:txBody>
      </p:sp>
      <p:sp>
        <p:nvSpPr>
          <p:cNvPr id="5" name="CaixaDeTexto 4">
            <a:extLst>
              <a:ext uri="{FF2B5EF4-FFF2-40B4-BE49-F238E27FC236}">
                <a16:creationId xmlns:a16="http://schemas.microsoft.com/office/drawing/2014/main" id="{5B041CAF-A84D-5BB7-8110-9A1A2943A779}"/>
              </a:ext>
            </a:extLst>
          </p:cNvPr>
          <p:cNvSpPr txBox="1"/>
          <p:nvPr/>
        </p:nvSpPr>
        <p:spPr>
          <a:xfrm>
            <a:off x="163032" y="1102578"/>
            <a:ext cx="11865935" cy="5324535"/>
          </a:xfrm>
          <a:prstGeom prst="rect">
            <a:avLst/>
          </a:prstGeom>
          <a:noFill/>
        </p:spPr>
        <p:txBody>
          <a:bodyPr wrap="square">
            <a:spAutoFit/>
          </a:bodyPr>
          <a:lstStyle/>
          <a:p>
            <a:r>
              <a:rPr lang="pt-BR" sz="2800" dirty="0">
                <a:solidFill>
                  <a:srgbClr val="000099"/>
                </a:solidFill>
                <a:effectLst/>
                <a:latin typeface="Arial" panose="020B0604020202020204" pitchFamily="34" charset="0"/>
                <a:ea typeface="Times New Roman" panose="02020603050405020304" pitchFamily="18" charset="0"/>
              </a:rPr>
              <a:t> </a:t>
            </a:r>
            <a:endParaRPr lang="pt-BR" sz="2800" dirty="0">
              <a:solidFill>
                <a:srgbClr val="000099"/>
              </a:solidFill>
              <a:effectLst/>
              <a:latin typeface="Times New Roman" panose="02020603050405020304" pitchFamily="18" charset="0"/>
              <a:ea typeface="Times New Roman" panose="02020603050405020304" pitchFamily="18" charset="0"/>
            </a:endParaRPr>
          </a:p>
          <a:p>
            <a:pPr algn="ctr"/>
            <a:r>
              <a:rPr lang="pt-BR" sz="2400" dirty="0">
                <a:solidFill>
                  <a:srgbClr val="000099"/>
                </a:solidFill>
                <a:effectLst/>
                <a:latin typeface="Arial" panose="020B0604020202020204" pitchFamily="34" charset="0"/>
                <a:ea typeface="Times New Roman" panose="02020603050405020304" pitchFamily="18" charset="0"/>
              </a:rPr>
              <a:t>Independência entre as “Famílias 2000 e 4000”.</a:t>
            </a:r>
          </a:p>
          <a:p>
            <a:endParaRPr lang="pt-BR" sz="2400" dirty="0">
              <a:solidFill>
                <a:srgbClr val="000099"/>
              </a:solidFill>
              <a:effectLst/>
              <a:latin typeface="Arial" panose="020B0604020202020204" pitchFamily="34" charset="0"/>
              <a:ea typeface="Times New Roman" panose="02020603050405020304" pitchFamily="18" charset="0"/>
            </a:endParaRPr>
          </a:p>
          <a:p>
            <a:pPr algn="just"/>
            <a:r>
              <a:rPr lang="pt-BR" sz="2400" dirty="0">
                <a:solidFill>
                  <a:srgbClr val="000099"/>
                </a:solidFill>
                <a:latin typeface="Arial" panose="020B0604020202020204" pitchFamily="34" charset="0"/>
              </a:rPr>
              <a:t>Podem ocorrer situações em que uma mesma operação possa gerar informações em algum dos eventos da série R-2000 em um determinado período de apuração e possa gerar também informações em algum dos eventos da série R-4000 </a:t>
            </a:r>
            <a:r>
              <a:rPr lang="pt-BR" sz="2400" b="1" u="sng" dirty="0">
                <a:solidFill>
                  <a:srgbClr val="000099"/>
                </a:solidFill>
                <a:latin typeface="Arial" panose="020B0604020202020204" pitchFamily="34" charset="0"/>
              </a:rPr>
              <a:t>no mesmo ou em outro período de apuração.</a:t>
            </a:r>
          </a:p>
          <a:p>
            <a:pPr algn="just"/>
            <a:endParaRPr lang="pt-BR" sz="2400" b="1" u="sng" dirty="0">
              <a:solidFill>
                <a:srgbClr val="000099"/>
              </a:solidFill>
              <a:latin typeface="Arial" panose="020B0604020202020204" pitchFamily="34" charset="0"/>
            </a:endParaRPr>
          </a:p>
          <a:p>
            <a:pPr algn="ctr"/>
            <a:r>
              <a:rPr lang="pt-BR" sz="2400" dirty="0">
                <a:solidFill>
                  <a:srgbClr val="000099"/>
                </a:solidFill>
                <a:latin typeface="Arial" panose="020B0604020202020204" pitchFamily="34" charset="0"/>
              </a:rPr>
              <a:t>Exemplo </a:t>
            </a:r>
          </a:p>
          <a:p>
            <a:pPr algn="ctr"/>
            <a:r>
              <a:rPr lang="pt-BR" sz="2400" dirty="0">
                <a:solidFill>
                  <a:srgbClr val="000099"/>
                </a:solidFill>
                <a:latin typeface="Arial" panose="020B0604020202020204" pitchFamily="34" charset="0"/>
              </a:rPr>
              <a:t>Serviço de Cessão de mão de obra. Nota Fiscal emitida em 03/2023 e paga em 04/2023.</a:t>
            </a:r>
          </a:p>
          <a:p>
            <a:pPr algn="ctr"/>
            <a:r>
              <a:rPr lang="pt-BR" sz="2400" dirty="0">
                <a:solidFill>
                  <a:srgbClr val="000099"/>
                </a:solidFill>
                <a:latin typeface="Arial" panose="020B0604020202020204" pitchFamily="34" charset="0"/>
              </a:rPr>
              <a:t>Evento R-2010 – 03/2023</a:t>
            </a:r>
          </a:p>
          <a:p>
            <a:pPr algn="ctr"/>
            <a:r>
              <a:rPr lang="pt-BR" sz="2400" dirty="0">
                <a:solidFill>
                  <a:srgbClr val="000099"/>
                </a:solidFill>
                <a:latin typeface="Arial" panose="020B0604020202020204" pitchFamily="34" charset="0"/>
              </a:rPr>
              <a:t>Evento R-4020 – 04/2023</a:t>
            </a:r>
          </a:p>
          <a:p>
            <a:pPr algn="just"/>
            <a:endParaRPr lang="pt-BR" sz="2400" dirty="0">
              <a:solidFill>
                <a:srgbClr val="000099"/>
              </a:solidFill>
              <a:latin typeface="Arial" panose="020B0604020202020204" pitchFamily="34" charset="0"/>
            </a:endParaRPr>
          </a:p>
        </p:txBody>
      </p:sp>
      <p:pic>
        <p:nvPicPr>
          <p:cNvPr id="7" name="Picture 4">
            <a:extLst>
              <a:ext uri="{FF2B5EF4-FFF2-40B4-BE49-F238E27FC236}">
                <a16:creationId xmlns:a16="http://schemas.microsoft.com/office/drawing/2014/main" id="{C5283C3B-CF78-C7CD-06C4-8800CFC43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977" y="114300"/>
            <a:ext cx="4248043" cy="12608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18271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21AA090-C8C0-8972-8E90-A0A5E170D642}"/>
              </a:ext>
            </a:extLst>
          </p:cNvPr>
          <p:cNvSpPr>
            <a:spLocks noGrp="1"/>
          </p:cNvSpPr>
          <p:nvPr>
            <p:ph idx="1"/>
          </p:nvPr>
        </p:nvSpPr>
        <p:spPr>
          <a:xfrm>
            <a:off x="531453" y="3896483"/>
            <a:ext cx="10620855" cy="4546363"/>
          </a:xfrm>
        </p:spPr>
        <p:txBody>
          <a:bodyPr>
            <a:noAutofit/>
          </a:bodyPr>
          <a:lstStyle/>
          <a:p>
            <a:pPr marL="0" lvl="0" indent="0" algn="just">
              <a:lnSpc>
                <a:spcPts val="1400"/>
              </a:lnSpc>
              <a:buNone/>
            </a:pPr>
            <a:endParaRPr lang="pt-BR" sz="2400" dirty="0">
              <a:solidFill>
                <a:srgbClr val="000000"/>
              </a:solidFill>
              <a:latin typeface="Arial" panose="020B0604020202020204" pitchFamily="34" charset="0"/>
              <a:ea typeface="Times New Roman" panose="02020603050405020304" pitchFamily="18" charset="0"/>
            </a:endParaRPr>
          </a:p>
          <a:p>
            <a:pPr lvl="0" algn="just">
              <a:lnSpc>
                <a:spcPts val="1400"/>
              </a:lnSpc>
              <a:buFontTx/>
              <a:buChar char="-"/>
            </a:pPr>
            <a:endParaRPr lang="pt-BR" sz="2400" dirty="0">
              <a:solidFill>
                <a:srgbClr val="000000"/>
              </a:solidFill>
              <a:effectLst/>
              <a:latin typeface="Arial" panose="020B0604020202020204" pitchFamily="34" charset="0"/>
              <a:ea typeface="Times New Roman" panose="02020603050405020304" pitchFamily="18" charset="0"/>
            </a:endParaRPr>
          </a:p>
          <a:p>
            <a:pPr marL="0" lvl="0" indent="0" algn="just">
              <a:lnSpc>
                <a:spcPts val="1400"/>
              </a:lnSpc>
              <a:buNone/>
            </a:pPr>
            <a:endParaRPr lang="pt-BR" sz="1800" dirty="0">
              <a:solidFill>
                <a:srgbClr val="000000"/>
              </a:solidFill>
              <a:latin typeface="Arial" panose="020B0604020202020204" pitchFamily="34" charset="0"/>
            </a:endParaRPr>
          </a:p>
        </p:txBody>
      </p:sp>
      <p:sp>
        <p:nvSpPr>
          <p:cNvPr id="5" name="CaixaDeTexto 4">
            <a:extLst>
              <a:ext uri="{FF2B5EF4-FFF2-40B4-BE49-F238E27FC236}">
                <a16:creationId xmlns:a16="http://schemas.microsoft.com/office/drawing/2014/main" id="{5B041CAF-A84D-5BB7-8110-9A1A2943A779}"/>
              </a:ext>
            </a:extLst>
          </p:cNvPr>
          <p:cNvSpPr txBox="1"/>
          <p:nvPr/>
        </p:nvSpPr>
        <p:spPr>
          <a:xfrm>
            <a:off x="163032" y="1102578"/>
            <a:ext cx="11865935" cy="5324535"/>
          </a:xfrm>
          <a:prstGeom prst="rect">
            <a:avLst/>
          </a:prstGeom>
          <a:noFill/>
        </p:spPr>
        <p:txBody>
          <a:bodyPr wrap="square">
            <a:spAutoFit/>
          </a:bodyPr>
          <a:lstStyle/>
          <a:p>
            <a:r>
              <a:rPr lang="pt-BR" sz="2800" dirty="0">
                <a:solidFill>
                  <a:srgbClr val="000099"/>
                </a:solidFill>
                <a:effectLst/>
                <a:latin typeface="Arial" panose="020B0604020202020204" pitchFamily="34" charset="0"/>
                <a:ea typeface="Times New Roman" panose="02020603050405020304" pitchFamily="18" charset="0"/>
              </a:rPr>
              <a:t> </a:t>
            </a:r>
            <a:endParaRPr lang="pt-BR" sz="2800" dirty="0">
              <a:solidFill>
                <a:srgbClr val="000099"/>
              </a:solidFill>
              <a:effectLst/>
              <a:latin typeface="Times New Roman" panose="02020603050405020304" pitchFamily="18" charset="0"/>
              <a:ea typeface="Times New Roman" panose="02020603050405020304" pitchFamily="18" charset="0"/>
            </a:endParaRPr>
          </a:p>
          <a:p>
            <a:pPr algn="ctr"/>
            <a:r>
              <a:rPr lang="pt-BR" sz="2400" dirty="0">
                <a:solidFill>
                  <a:srgbClr val="000099"/>
                </a:solidFill>
                <a:effectLst/>
                <a:latin typeface="Arial" panose="020B0604020202020204" pitchFamily="34" charset="0"/>
                <a:ea typeface="Times New Roman" panose="02020603050405020304" pitchFamily="18" charset="0"/>
              </a:rPr>
              <a:t>Eventos da Família 4000.</a:t>
            </a:r>
          </a:p>
          <a:p>
            <a:endParaRPr lang="pt-BR" sz="2400" dirty="0">
              <a:solidFill>
                <a:srgbClr val="000099"/>
              </a:solidFill>
              <a:effectLst/>
              <a:latin typeface="Arial" panose="020B0604020202020204" pitchFamily="34" charset="0"/>
              <a:ea typeface="Times New Roman" panose="02020603050405020304" pitchFamily="18" charset="0"/>
            </a:endParaRPr>
          </a:p>
          <a:p>
            <a:pPr algn="just"/>
            <a:r>
              <a:rPr lang="pt-BR" sz="2400" dirty="0">
                <a:solidFill>
                  <a:srgbClr val="000099"/>
                </a:solidFill>
                <a:latin typeface="Arial" panose="020B0604020202020204" pitchFamily="34" charset="0"/>
              </a:rPr>
              <a:t>R-4010 – Pagamentos/créditos a beneficiário pessoa física.</a:t>
            </a:r>
          </a:p>
          <a:p>
            <a:r>
              <a:rPr lang="pt-BR" sz="2400" dirty="0">
                <a:solidFill>
                  <a:srgbClr val="000099"/>
                </a:solidFill>
                <a:latin typeface="Arial" panose="020B0604020202020204" pitchFamily="34" charset="0"/>
              </a:rPr>
              <a:t>R-4020 – Pagamentos/créditos a beneficiário pessoa jurídica. </a:t>
            </a:r>
            <a:br>
              <a:rPr lang="pt-BR" sz="2400" dirty="0">
                <a:solidFill>
                  <a:srgbClr val="000099"/>
                </a:solidFill>
                <a:latin typeface="Arial" panose="020B0604020202020204" pitchFamily="34" charset="0"/>
              </a:rPr>
            </a:br>
            <a:r>
              <a:rPr lang="pt-BR" sz="2400" dirty="0">
                <a:solidFill>
                  <a:srgbClr val="000099"/>
                </a:solidFill>
                <a:latin typeface="Arial" panose="020B0604020202020204" pitchFamily="34" charset="0"/>
              </a:rPr>
              <a:t>R-4040 – Pagamentos/créditos a beneficiários não identificados.</a:t>
            </a:r>
            <a:br>
              <a:rPr lang="pt-BR" sz="2400" dirty="0">
                <a:solidFill>
                  <a:srgbClr val="000099"/>
                </a:solidFill>
                <a:latin typeface="Arial" panose="020B0604020202020204" pitchFamily="34" charset="0"/>
              </a:rPr>
            </a:br>
            <a:r>
              <a:rPr lang="pt-BR" sz="2400" dirty="0">
                <a:solidFill>
                  <a:srgbClr val="000099"/>
                </a:solidFill>
                <a:latin typeface="Arial" panose="020B0604020202020204" pitchFamily="34" charset="0"/>
              </a:rPr>
              <a:t>R-4080 – Retenção no recebimento.</a:t>
            </a:r>
            <a:br>
              <a:rPr lang="pt-BR" sz="2400" dirty="0">
                <a:solidFill>
                  <a:srgbClr val="000099"/>
                </a:solidFill>
                <a:latin typeface="Arial" panose="020B0604020202020204" pitchFamily="34" charset="0"/>
              </a:rPr>
            </a:br>
            <a:r>
              <a:rPr lang="pt-BR" sz="2400" dirty="0">
                <a:solidFill>
                  <a:srgbClr val="000099"/>
                </a:solidFill>
                <a:latin typeface="Arial" panose="020B0604020202020204" pitchFamily="34" charset="0"/>
              </a:rPr>
              <a:t>R-4099 – Fechamento/reabertura dos eventos da série R-4000.</a:t>
            </a:r>
          </a:p>
          <a:p>
            <a:endParaRPr lang="pt-BR" sz="2400" dirty="0">
              <a:solidFill>
                <a:srgbClr val="000099"/>
              </a:solidFill>
              <a:latin typeface="Arial" panose="020B0604020202020204" pitchFamily="34" charset="0"/>
            </a:endParaRPr>
          </a:p>
          <a:p>
            <a:pPr algn="ctr"/>
            <a:r>
              <a:rPr lang="pt-BR" sz="2400" dirty="0">
                <a:solidFill>
                  <a:srgbClr val="000099"/>
                </a:solidFill>
                <a:latin typeface="Arial" panose="020B0604020202020204" pitchFamily="34" charset="0"/>
              </a:rPr>
              <a:t>R-4099 – INTEGRAÇÃO COM A DCTFWEB.</a:t>
            </a:r>
          </a:p>
          <a:p>
            <a:pPr algn="ctr"/>
            <a:endParaRPr lang="pt-BR" sz="2400" dirty="0">
              <a:solidFill>
                <a:srgbClr val="000099"/>
              </a:solidFill>
              <a:latin typeface="Arial" panose="020B0604020202020204" pitchFamily="34" charset="0"/>
            </a:endParaRPr>
          </a:p>
          <a:p>
            <a:pPr algn="ctr"/>
            <a:r>
              <a:rPr lang="pt-BR" sz="2400" dirty="0">
                <a:solidFill>
                  <a:srgbClr val="000099"/>
                </a:solidFill>
                <a:latin typeface="Arial" panose="020B0604020202020204" pitchFamily="34" charset="0"/>
              </a:rPr>
              <a:t> </a:t>
            </a:r>
            <a:br>
              <a:rPr lang="pt-BR" sz="2400" dirty="0"/>
            </a:br>
            <a:r>
              <a:rPr lang="pt-BR" sz="2400" dirty="0"/>
              <a:t> </a:t>
            </a:r>
            <a:br>
              <a:rPr lang="pt-BR" sz="2400" dirty="0"/>
            </a:br>
            <a:endParaRPr lang="pt-BR" sz="2400" dirty="0">
              <a:solidFill>
                <a:srgbClr val="000099"/>
              </a:solidFill>
              <a:latin typeface="Arial" panose="020B0604020202020204" pitchFamily="34" charset="0"/>
            </a:endParaRPr>
          </a:p>
        </p:txBody>
      </p:sp>
      <p:pic>
        <p:nvPicPr>
          <p:cNvPr id="4" name="Picture 4">
            <a:extLst>
              <a:ext uri="{FF2B5EF4-FFF2-40B4-BE49-F238E27FC236}">
                <a16:creationId xmlns:a16="http://schemas.microsoft.com/office/drawing/2014/main" id="{9688BE92-A29D-1895-45ED-5BA882D6F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977" y="5512101"/>
            <a:ext cx="4248043" cy="12608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a:extLst>
              <a:ext uri="{FF2B5EF4-FFF2-40B4-BE49-F238E27FC236}">
                <a16:creationId xmlns:a16="http://schemas.microsoft.com/office/drawing/2014/main" id="{255B6877-A99A-0663-7A13-92703331A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458" y="126331"/>
            <a:ext cx="4248043" cy="12608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5915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21AA090-C8C0-8972-8E90-A0A5E170D642}"/>
              </a:ext>
            </a:extLst>
          </p:cNvPr>
          <p:cNvSpPr>
            <a:spLocks noGrp="1"/>
          </p:cNvSpPr>
          <p:nvPr>
            <p:ph idx="1"/>
          </p:nvPr>
        </p:nvSpPr>
        <p:spPr>
          <a:xfrm>
            <a:off x="531453" y="3896483"/>
            <a:ext cx="10620855" cy="4546363"/>
          </a:xfrm>
        </p:spPr>
        <p:txBody>
          <a:bodyPr>
            <a:noAutofit/>
          </a:bodyPr>
          <a:lstStyle/>
          <a:p>
            <a:pPr marL="0" lvl="0" indent="0" algn="just">
              <a:lnSpc>
                <a:spcPts val="1400"/>
              </a:lnSpc>
              <a:buNone/>
            </a:pPr>
            <a:endParaRPr lang="pt-BR" sz="2400" dirty="0">
              <a:solidFill>
                <a:srgbClr val="000000"/>
              </a:solidFill>
              <a:latin typeface="Arial" panose="020B0604020202020204" pitchFamily="34" charset="0"/>
              <a:ea typeface="Times New Roman" panose="02020603050405020304" pitchFamily="18" charset="0"/>
            </a:endParaRPr>
          </a:p>
          <a:p>
            <a:pPr lvl="0" algn="just">
              <a:lnSpc>
                <a:spcPts val="1400"/>
              </a:lnSpc>
              <a:buFontTx/>
              <a:buChar char="-"/>
            </a:pPr>
            <a:endParaRPr lang="pt-BR" sz="2400" dirty="0">
              <a:solidFill>
                <a:srgbClr val="000000"/>
              </a:solidFill>
              <a:effectLst/>
              <a:latin typeface="Arial" panose="020B0604020202020204" pitchFamily="34" charset="0"/>
              <a:ea typeface="Times New Roman" panose="02020603050405020304" pitchFamily="18" charset="0"/>
            </a:endParaRPr>
          </a:p>
          <a:p>
            <a:pPr marL="0" lvl="0" indent="0" algn="just">
              <a:lnSpc>
                <a:spcPts val="1400"/>
              </a:lnSpc>
              <a:buNone/>
            </a:pPr>
            <a:endParaRPr lang="pt-BR" sz="1800" dirty="0">
              <a:solidFill>
                <a:srgbClr val="000000"/>
              </a:solidFill>
              <a:latin typeface="Arial" panose="020B0604020202020204" pitchFamily="34" charset="0"/>
            </a:endParaRPr>
          </a:p>
        </p:txBody>
      </p:sp>
      <p:pic>
        <p:nvPicPr>
          <p:cNvPr id="4" name="Picture 4">
            <a:extLst>
              <a:ext uri="{FF2B5EF4-FFF2-40B4-BE49-F238E27FC236}">
                <a16:creationId xmlns:a16="http://schemas.microsoft.com/office/drawing/2014/main" id="{9688BE92-A29D-1895-45ED-5BA882D6F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077" y="0"/>
            <a:ext cx="4248043" cy="12608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Imagem 8">
            <a:extLst>
              <a:ext uri="{FF2B5EF4-FFF2-40B4-BE49-F238E27FC236}">
                <a16:creationId xmlns:a16="http://schemas.microsoft.com/office/drawing/2014/main" id="{5AC19DE6-A19E-51A1-92DD-FA65218A9F8F}"/>
              </a:ext>
            </a:extLst>
          </p:cNvPr>
          <p:cNvPicPr>
            <a:picLocks noChangeAspect="1"/>
          </p:cNvPicPr>
          <p:nvPr/>
        </p:nvPicPr>
        <p:blipFill>
          <a:blip r:embed="rId3"/>
          <a:stretch>
            <a:fillRect/>
          </a:stretch>
        </p:blipFill>
        <p:spPr>
          <a:xfrm>
            <a:off x="0" y="1657832"/>
            <a:ext cx="12192000" cy="5091735"/>
          </a:xfrm>
          <a:prstGeom prst="rect">
            <a:avLst/>
          </a:prstGeom>
        </p:spPr>
      </p:pic>
    </p:spTree>
    <p:extLst>
      <p:ext uri="{BB962C8B-B14F-4D97-AF65-F5344CB8AC3E}">
        <p14:creationId xmlns:p14="http://schemas.microsoft.com/office/powerpoint/2010/main" val="232564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A9E3B316-8FD9-FA7A-588E-0D310D5CC675}"/>
              </a:ext>
            </a:extLst>
          </p:cNvPr>
          <p:cNvSpPr txBox="1"/>
          <p:nvPr/>
        </p:nvSpPr>
        <p:spPr>
          <a:xfrm>
            <a:off x="720695" y="347679"/>
            <a:ext cx="10869284" cy="1200329"/>
          </a:xfrm>
          <a:prstGeom prst="rect">
            <a:avLst/>
          </a:prstGeom>
          <a:noFill/>
        </p:spPr>
        <p:txBody>
          <a:bodyPr wrap="square">
            <a:spAutoFit/>
          </a:bodyPr>
          <a:lstStyle/>
          <a:p>
            <a:pPr algn="ctr"/>
            <a:r>
              <a:rPr lang="pt-BR" sz="3600" b="1" dirty="0">
                <a:solidFill>
                  <a:schemeClr val="accent5">
                    <a:lumMod val="50000"/>
                  </a:schemeClr>
                </a:solidFill>
                <a:latin typeface="Arial" panose="020B0604020202020204" pitchFamily="34" charset="0"/>
                <a:cs typeface="Arial" panose="020B0604020202020204" pitchFamily="34" charset="0"/>
              </a:rPr>
              <a:t>Obrigatoriedade da DCTFWeb</a:t>
            </a:r>
          </a:p>
          <a:p>
            <a:pPr algn="ctr"/>
            <a:r>
              <a:rPr lang="pt-BR" sz="3600" b="1" dirty="0">
                <a:solidFill>
                  <a:schemeClr val="accent5">
                    <a:lumMod val="50000"/>
                  </a:schemeClr>
                </a:solidFill>
                <a:latin typeface="Arial" panose="020B0604020202020204" pitchFamily="34" charset="0"/>
                <a:cs typeface="Arial" panose="020B0604020202020204" pitchFamily="34" charset="0"/>
              </a:rPr>
              <a:t>Fim da obrigatoriedade da GFIP</a:t>
            </a:r>
            <a:endParaRPr lang="pt-BR" sz="3600" dirty="0"/>
          </a:p>
        </p:txBody>
      </p:sp>
      <p:pic>
        <p:nvPicPr>
          <p:cNvPr id="5" name="Picture 5">
            <a:extLst>
              <a:ext uri="{FF2B5EF4-FFF2-40B4-BE49-F238E27FC236}">
                <a16:creationId xmlns:a16="http://schemas.microsoft.com/office/drawing/2014/main" id="{284BB73A-927D-F021-3766-D367A7932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442" y="2182165"/>
            <a:ext cx="5605558" cy="10537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6">
            <a:extLst>
              <a:ext uri="{FF2B5EF4-FFF2-40B4-BE49-F238E27FC236}">
                <a16:creationId xmlns:a16="http://schemas.microsoft.com/office/drawing/2014/main" id="{8949BBE9-5B33-7CF3-17EF-CF602E99A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182165"/>
            <a:ext cx="5605558" cy="10537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Seta: para a Direita 10">
            <a:extLst>
              <a:ext uri="{FF2B5EF4-FFF2-40B4-BE49-F238E27FC236}">
                <a16:creationId xmlns:a16="http://schemas.microsoft.com/office/drawing/2014/main" id="{4AD35B8A-C5C7-9CD2-1C35-63E60A7F9C04}"/>
              </a:ext>
            </a:extLst>
          </p:cNvPr>
          <p:cNvSpPr/>
          <p:nvPr/>
        </p:nvSpPr>
        <p:spPr>
          <a:xfrm>
            <a:off x="6096000" y="4131825"/>
            <a:ext cx="5210086" cy="1995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t>Recolhimento em DARF</a:t>
            </a:r>
          </a:p>
          <a:p>
            <a:pPr algn="ctr"/>
            <a:r>
              <a:rPr lang="pt-BR" sz="2800" b="1" dirty="0"/>
              <a:t>A partir de 10/2022</a:t>
            </a:r>
          </a:p>
        </p:txBody>
      </p:sp>
      <p:sp>
        <p:nvSpPr>
          <p:cNvPr id="12" name="Seta: para a Esquerda 11">
            <a:extLst>
              <a:ext uri="{FF2B5EF4-FFF2-40B4-BE49-F238E27FC236}">
                <a16:creationId xmlns:a16="http://schemas.microsoft.com/office/drawing/2014/main" id="{C8BE403B-6538-D72A-AD73-DC522447FC3D}"/>
              </a:ext>
            </a:extLst>
          </p:cNvPr>
          <p:cNvSpPr/>
          <p:nvPr/>
        </p:nvSpPr>
        <p:spPr>
          <a:xfrm>
            <a:off x="720695" y="4131826"/>
            <a:ext cx="5375305" cy="1995508"/>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t>Recolhimento em GPS</a:t>
            </a:r>
          </a:p>
          <a:p>
            <a:pPr algn="ctr"/>
            <a:r>
              <a:rPr lang="pt-BR" sz="2800" b="1" dirty="0"/>
              <a:t>Até 09/2022</a:t>
            </a:r>
          </a:p>
        </p:txBody>
      </p:sp>
      <p:cxnSp>
        <p:nvCxnSpPr>
          <p:cNvPr id="14" name="Conector reto 13">
            <a:extLst>
              <a:ext uri="{FF2B5EF4-FFF2-40B4-BE49-F238E27FC236}">
                <a16:creationId xmlns:a16="http://schemas.microsoft.com/office/drawing/2014/main" id="{176EDEAA-50CF-F38A-79A5-BCC296324B85}"/>
              </a:ext>
            </a:extLst>
          </p:cNvPr>
          <p:cNvCxnSpPr/>
          <p:nvPr/>
        </p:nvCxnSpPr>
        <p:spPr>
          <a:xfrm>
            <a:off x="6096000" y="2182165"/>
            <a:ext cx="0" cy="344951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aixaDeTexto 15">
            <a:extLst>
              <a:ext uri="{FF2B5EF4-FFF2-40B4-BE49-F238E27FC236}">
                <a16:creationId xmlns:a16="http://schemas.microsoft.com/office/drawing/2014/main" id="{AC521049-9F3D-CB52-8C04-DA502157FC8B}"/>
              </a:ext>
            </a:extLst>
          </p:cNvPr>
          <p:cNvSpPr txBox="1"/>
          <p:nvPr/>
        </p:nvSpPr>
        <p:spPr>
          <a:xfrm>
            <a:off x="6095999" y="6005830"/>
            <a:ext cx="2365757" cy="261610"/>
          </a:xfrm>
          <a:prstGeom prst="rect">
            <a:avLst/>
          </a:prstGeom>
          <a:noFill/>
        </p:spPr>
        <p:txBody>
          <a:bodyPr wrap="square">
            <a:spAutoFit/>
          </a:bodyPr>
          <a:lstStyle/>
          <a:p>
            <a:r>
              <a:rPr lang="pt-BR" sz="1100" b="1" dirty="0">
                <a:solidFill>
                  <a:schemeClr val="accent5">
                    <a:lumMod val="50000"/>
                  </a:schemeClr>
                </a:solidFill>
                <a:latin typeface="Arial" panose="020B0604020202020204" pitchFamily="34" charset="0"/>
                <a:cs typeface="Arial" panose="020B0604020202020204" pitchFamily="34" charset="0"/>
              </a:rPr>
              <a:t>Obs.: FGTS - GFIP</a:t>
            </a:r>
            <a:endParaRPr lang="pt-BR" sz="1100" dirty="0"/>
          </a:p>
        </p:txBody>
      </p:sp>
    </p:spTree>
    <p:extLst>
      <p:ext uri="{BB962C8B-B14F-4D97-AF65-F5344CB8AC3E}">
        <p14:creationId xmlns:p14="http://schemas.microsoft.com/office/powerpoint/2010/main" val="2371146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21AA090-C8C0-8972-8E90-A0A5E170D642}"/>
              </a:ext>
            </a:extLst>
          </p:cNvPr>
          <p:cNvSpPr>
            <a:spLocks noGrp="1"/>
          </p:cNvSpPr>
          <p:nvPr>
            <p:ph idx="1"/>
          </p:nvPr>
        </p:nvSpPr>
        <p:spPr>
          <a:xfrm>
            <a:off x="531453" y="3896483"/>
            <a:ext cx="10620855" cy="4546363"/>
          </a:xfrm>
        </p:spPr>
        <p:txBody>
          <a:bodyPr>
            <a:noAutofit/>
          </a:bodyPr>
          <a:lstStyle/>
          <a:p>
            <a:pPr marL="0" lvl="0" indent="0" algn="just">
              <a:lnSpc>
                <a:spcPts val="1400"/>
              </a:lnSpc>
              <a:buNone/>
            </a:pPr>
            <a:endParaRPr lang="pt-BR" sz="2400" dirty="0">
              <a:solidFill>
                <a:srgbClr val="000000"/>
              </a:solidFill>
              <a:latin typeface="Arial" panose="020B0604020202020204" pitchFamily="34" charset="0"/>
              <a:ea typeface="Times New Roman" panose="02020603050405020304" pitchFamily="18" charset="0"/>
            </a:endParaRPr>
          </a:p>
          <a:p>
            <a:pPr lvl="0" algn="just">
              <a:lnSpc>
                <a:spcPts val="1400"/>
              </a:lnSpc>
              <a:buFontTx/>
              <a:buChar char="-"/>
            </a:pPr>
            <a:endParaRPr lang="pt-BR" sz="2400" dirty="0">
              <a:solidFill>
                <a:srgbClr val="000000"/>
              </a:solidFill>
              <a:effectLst/>
              <a:latin typeface="Arial" panose="020B0604020202020204" pitchFamily="34" charset="0"/>
              <a:ea typeface="Times New Roman" panose="02020603050405020304" pitchFamily="18" charset="0"/>
            </a:endParaRPr>
          </a:p>
          <a:p>
            <a:pPr marL="0" lvl="0" indent="0" algn="just">
              <a:lnSpc>
                <a:spcPts val="1400"/>
              </a:lnSpc>
              <a:buNone/>
            </a:pPr>
            <a:endParaRPr lang="pt-BR" sz="1800" dirty="0">
              <a:solidFill>
                <a:srgbClr val="000000"/>
              </a:solidFill>
              <a:latin typeface="Arial" panose="020B0604020202020204" pitchFamily="34" charset="0"/>
            </a:endParaRPr>
          </a:p>
        </p:txBody>
      </p:sp>
      <p:pic>
        <p:nvPicPr>
          <p:cNvPr id="4" name="Picture 4">
            <a:extLst>
              <a:ext uri="{FF2B5EF4-FFF2-40B4-BE49-F238E27FC236}">
                <a16:creationId xmlns:a16="http://schemas.microsoft.com/office/drawing/2014/main" id="{9688BE92-A29D-1895-45ED-5BA882D6F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077" y="0"/>
            <a:ext cx="4248043" cy="12608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Imagem 5">
            <a:extLst>
              <a:ext uri="{FF2B5EF4-FFF2-40B4-BE49-F238E27FC236}">
                <a16:creationId xmlns:a16="http://schemas.microsoft.com/office/drawing/2014/main" id="{414C9CA8-E82E-F9A8-B89D-F24B80C8655F}"/>
              </a:ext>
            </a:extLst>
          </p:cNvPr>
          <p:cNvPicPr>
            <a:picLocks noChangeAspect="1"/>
          </p:cNvPicPr>
          <p:nvPr/>
        </p:nvPicPr>
        <p:blipFill>
          <a:blip r:embed="rId3"/>
          <a:stretch>
            <a:fillRect/>
          </a:stretch>
        </p:blipFill>
        <p:spPr>
          <a:xfrm>
            <a:off x="165100" y="1418617"/>
            <a:ext cx="11887200" cy="4020766"/>
          </a:xfrm>
          <a:prstGeom prst="rect">
            <a:avLst/>
          </a:prstGeom>
        </p:spPr>
      </p:pic>
    </p:spTree>
    <p:extLst>
      <p:ext uri="{BB962C8B-B14F-4D97-AF65-F5344CB8AC3E}">
        <p14:creationId xmlns:p14="http://schemas.microsoft.com/office/powerpoint/2010/main" val="3303196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21AA090-C8C0-8972-8E90-A0A5E170D642}"/>
              </a:ext>
            </a:extLst>
          </p:cNvPr>
          <p:cNvSpPr>
            <a:spLocks noGrp="1"/>
          </p:cNvSpPr>
          <p:nvPr>
            <p:ph idx="1"/>
          </p:nvPr>
        </p:nvSpPr>
        <p:spPr>
          <a:xfrm>
            <a:off x="531453" y="3896483"/>
            <a:ext cx="10620855" cy="4546363"/>
          </a:xfrm>
        </p:spPr>
        <p:txBody>
          <a:bodyPr>
            <a:noAutofit/>
          </a:bodyPr>
          <a:lstStyle/>
          <a:p>
            <a:pPr marL="0" lvl="0" indent="0" algn="just">
              <a:lnSpc>
                <a:spcPts val="1400"/>
              </a:lnSpc>
              <a:buNone/>
            </a:pPr>
            <a:endParaRPr lang="pt-BR" sz="2400" dirty="0">
              <a:solidFill>
                <a:srgbClr val="000000"/>
              </a:solidFill>
              <a:latin typeface="Arial" panose="020B0604020202020204" pitchFamily="34" charset="0"/>
              <a:ea typeface="Times New Roman" panose="02020603050405020304" pitchFamily="18" charset="0"/>
            </a:endParaRPr>
          </a:p>
          <a:p>
            <a:pPr lvl="0" algn="just">
              <a:lnSpc>
                <a:spcPts val="1400"/>
              </a:lnSpc>
              <a:buFontTx/>
              <a:buChar char="-"/>
            </a:pPr>
            <a:endParaRPr lang="pt-BR" sz="2400" dirty="0">
              <a:solidFill>
                <a:srgbClr val="000000"/>
              </a:solidFill>
              <a:effectLst/>
              <a:latin typeface="Arial" panose="020B0604020202020204" pitchFamily="34" charset="0"/>
              <a:ea typeface="Times New Roman" panose="02020603050405020304" pitchFamily="18" charset="0"/>
            </a:endParaRPr>
          </a:p>
          <a:p>
            <a:pPr marL="0" lvl="0" indent="0" algn="just">
              <a:lnSpc>
                <a:spcPts val="1400"/>
              </a:lnSpc>
              <a:buNone/>
            </a:pPr>
            <a:endParaRPr lang="pt-BR" sz="1800" dirty="0">
              <a:solidFill>
                <a:srgbClr val="000000"/>
              </a:solidFill>
              <a:latin typeface="Arial" panose="020B0604020202020204" pitchFamily="34" charset="0"/>
            </a:endParaRPr>
          </a:p>
        </p:txBody>
      </p:sp>
      <p:pic>
        <p:nvPicPr>
          <p:cNvPr id="4" name="Picture 4">
            <a:extLst>
              <a:ext uri="{FF2B5EF4-FFF2-40B4-BE49-F238E27FC236}">
                <a16:creationId xmlns:a16="http://schemas.microsoft.com/office/drawing/2014/main" id="{9688BE92-A29D-1895-45ED-5BA882D6F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077" y="0"/>
            <a:ext cx="4248043" cy="12608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Imagem 4">
            <a:extLst>
              <a:ext uri="{FF2B5EF4-FFF2-40B4-BE49-F238E27FC236}">
                <a16:creationId xmlns:a16="http://schemas.microsoft.com/office/drawing/2014/main" id="{91415F17-7D7C-52E2-4395-C29BEB5D9EAE}"/>
              </a:ext>
            </a:extLst>
          </p:cNvPr>
          <p:cNvPicPr>
            <a:picLocks noChangeAspect="1"/>
          </p:cNvPicPr>
          <p:nvPr/>
        </p:nvPicPr>
        <p:blipFill>
          <a:blip r:embed="rId3"/>
          <a:stretch>
            <a:fillRect/>
          </a:stretch>
        </p:blipFill>
        <p:spPr>
          <a:xfrm>
            <a:off x="531453" y="2206518"/>
            <a:ext cx="11546248" cy="2444964"/>
          </a:xfrm>
          <a:prstGeom prst="rect">
            <a:avLst/>
          </a:prstGeom>
        </p:spPr>
      </p:pic>
    </p:spTree>
    <p:extLst>
      <p:ext uri="{BB962C8B-B14F-4D97-AF65-F5344CB8AC3E}">
        <p14:creationId xmlns:p14="http://schemas.microsoft.com/office/powerpoint/2010/main" val="2440361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21AA090-C8C0-8972-8E90-A0A5E170D642}"/>
              </a:ext>
            </a:extLst>
          </p:cNvPr>
          <p:cNvSpPr>
            <a:spLocks noGrp="1"/>
          </p:cNvSpPr>
          <p:nvPr>
            <p:ph idx="1"/>
          </p:nvPr>
        </p:nvSpPr>
        <p:spPr>
          <a:xfrm>
            <a:off x="531453" y="3896483"/>
            <a:ext cx="10620855" cy="4546363"/>
          </a:xfrm>
        </p:spPr>
        <p:txBody>
          <a:bodyPr>
            <a:noAutofit/>
          </a:bodyPr>
          <a:lstStyle/>
          <a:p>
            <a:pPr marL="0" lvl="0" indent="0" algn="just">
              <a:lnSpc>
                <a:spcPts val="1400"/>
              </a:lnSpc>
              <a:buNone/>
            </a:pPr>
            <a:endParaRPr lang="pt-BR" sz="2400" dirty="0">
              <a:solidFill>
                <a:srgbClr val="000000"/>
              </a:solidFill>
              <a:latin typeface="Arial" panose="020B0604020202020204" pitchFamily="34" charset="0"/>
              <a:ea typeface="Times New Roman" panose="02020603050405020304" pitchFamily="18" charset="0"/>
            </a:endParaRPr>
          </a:p>
          <a:p>
            <a:pPr lvl="0" algn="just">
              <a:lnSpc>
                <a:spcPts val="1400"/>
              </a:lnSpc>
              <a:buFontTx/>
              <a:buChar char="-"/>
            </a:pPr>
            <a:endParaRPr lang="pt-BR" sz="2400" dirty="0">
              <a:solidFill>
                <a:srgbClr val="000000"/>
              </a:solidFill>
              <a:effectLst/>
              <a:latin typeface="Arial" panose="020B0604020202020204" pitchFamily="34" charset="0"/>
              <a:ea typeface="Times New Roman" panose="02020603050405020304" pitchFamily="18" charset="0"/>
            </a:endParaRPr>
          </a:p>
          <a:p>
            <a:pPr marL="0" lvl="0" indent="0" algn="just">
              <a:lnSpc>
                <a:spcPts val="1400"/>
              </a:lnSpc>
              <a:buNone/>
            </a:pPr>
            <a:endParaRPr lang="pt-BR" sz="1800" dirty="0">
              <a:solidFill>
                <a:srgbClr val="000000"/>
              </a:solidFill>
              <a:latin typeface="Arial" panose="020B0604020202020204" pitchFamily="34" charset="0"/>
            </a:endParaRPr>
          </a:p>
        </p:txBody>
      </p:sp>
      <p:pic>
        <p:nvPicPr>
          <p:cNvPr id="4" name="Picture 4">
            <a:extLst>
              <a:ext uri="{FF2B5EF4-FFF2-40B4-BE49-F238E27FC236}">
                <a16:creationId xmlns:a16="http://schemas.microsoft.com/office/drawing/2014/main" id="{9688BE92-A29D-1895-45ED-5BA882D6F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077" y="0"/>
            <a:ext cx="4248043" cy="12608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Imagem 5">
            <a:extLst>
              <a:ext uri="{FF2B5EF4-FFF2-40B4-BE49-F238E27FC236}">
                <a16:creationId xmlns:a16="http://schemas.microsoft.com/office/drawing/2014/main" id="{D5B07CA7-B1A9-CE38-A1B2-276F5B2C17A6}"/>
              </a:ext>
            </a:extLst>
          </p:cNvPr>
          <p:cNvPicPr>
            <a:picLocks noChangeAspect="1"/>
          </p:cNvPicPr>
          <p:nvPr/>
        </p:nvPicPr>
        <p:blipFill>
          <a:blip r:embed="rId3"/>
          <a:stretch>
            <a:fillRect/>
          </a:stretch>
        </p:blipFill>
        <p:spPr>
          <a:xfrm>
            <a:off x="317500" y="1817022"/>
            <a:ext cx="11734800" cy="3223955"/>
          </a:xfrm>
          <a:prstGeom prst="rect">
            <a:avLst/>
          </a:prstGeom>
        </p:spPr>
      </p:pic>
    </p:spTree>
    <p:extLst>
      <p:ext uri="{BB962C8B-B14F-4D97-AF65-F5344CB8AC3E}">
        <p14:creationId xmlns:p14="http://schemas.microsoft.com/office/powerpoint/2010/main" val="3934582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21AA090-C8C0-8972-8E90-A0A5E170D642}"/>
              </a:ext>
            </a:extLst>
          </p:cNvPr>
          <p:cNvSpPr>
            <a:spLocks noGrp="1"/>
          </p:cNvSpPr>
          <p:nvPr>
            <p:ph idx="1"/>
          </p:nvPr>
        </p:nvSpPr>
        <p:spPr>
          <a:xfrm>
            <a:off x="531453" y="3896483"/>
            <a:ext cx="10620855" cy="4546363"/>
          </a:xfrm>
        </p:spPr>
        <p:txBody>
          <a:bodyPr>
            <a:noAutofit/>
          </a:bodyPr>
          <a:lstStyle/>
          <a:p>
            <a:pPr marL="0" lvl="0" indent="0" algn="just">
              <a:lnSpc>
                <a:spcPts val="1400"/>
              </a:lnSpc>
              <a:buNone/>
            </a:pPr>
            <a:endParaRPr lang="pt-BR" sz="2400" dirty="0">
              <a:solidFill>
                <a:srgbClr val="000000"/>
              </a:solidFill>
              <a:latin typeface="Arial" panose="020B0604020202020204" pitchFamily="34" charset="0"/>
              <a:ea typeface="Times New Roman" panose="02020603050405020304" pitchFamily="18" charset="0"/>
            </a:endParaRPr>
          </a:p>
          <a:p>
            <a:pPr lvl="0" algn="just">
              <a:lnSpc>
                <a:spcPts val="1400"/>
              </a:lnSpc>
              <a:buFontTx/>
              <a:buChar char="-"/>
            </a:pPr>
            <a:endParaRPr lang="pt-BR" sz="2400" dirty="0">
              <a:solidFill>
                <a:srgbClr val="000000"/>
              </a:solidFill>
              <a:effectLst/>
              <a:latin typeface="Arial" panose="020B0604020202020204" pitchFamily="34" charset="0"/>
              <a:ea typeface="Times New Roman" panose="02020603050405020304" pitchFamily="18" charset="0"/>
            </a:endParaRPr>
          </a:p>
          <a:p>
            <a:pPr marL="0" lvl="0" indent="0" algn="just">
              <a:lnSpc>
                <a:spcPts val="1400"/>
              </a:lnSpc>
              <a:buNone/>
            </a:pPr>
            <a:endParaRPr lang="pt-BR" sz="1800" dirty="0">
              <a:solidFill>
                <a:srgbClr val="000000"/>
              </a:solidFill>
              <a:latin typeface="Arial" panose="020B0604020202020204" pitchFamily="34" charset="0"/>
            </a:endParaRPr>
          </a:p>
        </p:txBody>
      </p:sp>
      <p:pic>
        <p:nvPicPr>
          <p:cNvPr id="4" name="Picture 4">
            <a:extLst>
              <a:ext uri="{FF2B5EF4-FFF2-40B4-BE49-F238E27FC236}">
                <a16:creationId xmlns:a16="http://schemas.microsoft.com/office/drawing/2014/main" id="{9688BE92-A29D-1895-45ED-5BA882D6F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077" y="0"/>
            <a:ext cx="4248043" cy="12608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Imagem 4">
            <a:extLst>
              <a:ext uri="{FF2B5EF4-FFF2-40B4-BE49-F238E27FC236}">
                <a16:creationId xmlns:a16="http://schemas.microsoft.com/office/drawing/2014/main" id="{D41B7771-A05E-3177-3269-5D1CABDA4EB0}"/>
              </a:ext>
            </a:extLst>
          </p:cNvPr>
          <p:cNvPicPr>
            <a:picLocks noChangeAspect="1"/>
          </p:cNvPicPr>
          <p:nvPr/>
        </p:nvPicPr>
        <p:blipFill>
          <a:blip r:embed="rId3"/>
          <a:stretch>
            <a:fillRect/>
          </a:stretch>
        </p:blipFill>
        <p:spPr>
          <a:xfrm>
            <a:off x="114300" y="1419412"/>
            <a:ext cx="11925300" cy="4019176"/>
          </a:xfrm>
          <a:prstGeom prst="rect">
            <a:avLst/>
          </a:prstGeom>
        </p:spPr>
      </p:pic>
    </p:spTree>
    <p:extLst>
      <p:ext uri="{BB962C8B-B14F-4D97-AF65-F5344CB8AC3E}">
        <p14:creationId xmlns:p14="http://schemas.microsoft.com/office/powerpoint/2010/main" val="157543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21AA090-C8C0-8972-8E90-A0A5E170D642}"/>
              </a:ext>
            </a:extLst>
          </p:cNvPr>
          <p:cNvSpPr>
            <a:spLocks noGrp="1"/>
          </p:cNvSpPr>
          <p:nvPr>
            <p:ph idx="1"/>
          </p:nvPr>
        </p:nvSpPr>
        <p:spPr>
          <a:xfrm>
            <a:off x="531453" y="3896483"/>
            <a:ext cx="10620855" cy="4546363"/>
          </a:xfrm>
        </p:spPr>
        <p:txBody>
          <a:bodyPr>
            <a:noAutofit/>
          </a:bodyPr>
          <a:lstStyle/>
          <a:p>
            <a:pPr marL="0" lvl="0" indent="0" algn="just">
              <a:lnSpc>
                <a:spcPts val="1400"/>
              </a:lnSpc>
              <a:buNone/>
            </a:pPr>
            <a:endParaRPr lang="pt-BR" sz="2400" dirty="0">
              <a:solidFill>
                <a:srgbClr val="000000"/>
              </a:solidFill>
              <a:latin typeface="Arial" panose="020B0604020202020204" pitchFamily="34" charset="0"/>
              <a:ea typeface="Times New Roman" panose="02020603050405020304" pitchFamily="18" charset="0"/>
            </a:endParaRPr>
          </a:p>
          <a:p>
            <a:pPr lvl="0" algn="just">
              <a:lnSpc>
                <a:spcPts val="1400"/>
              </a:lnSpc>
              <a:buFontTx/>
              <a:buChar char="-"/>
            </a:pPr>
            <a:endParaRPr lang="pt-BR" sz="2400" dirty="0">
              <a:solidFill>
                <a:srgbClr val="000000"/>
              </a:solidFill>
              <a:effectLst/>
              <a:latin typeface="Arial" panose="020B0604020202020204" pitchFamily="34" charset="0"/>
              <a:ea typeface="Times New Roman" panose="02020603050405020304" pitchFamily="18" charset="0"/>
            </a:endParaRPr>
          </a:p>
          <a:p>
            <a:pPr marL="0" lvl="0" indent="0" algn="just">
              <a:lnSpc>
                <a:spcPts val="1400"/>
              </a:lnSpc>
              <a:buNone/>
            </a:pPr>
            <a:endParaRPr lang="pt-BR" sz="1800" dirty="0">
              <a:solidFill>
                <a:srgbClr val="000000"/>
              </a:solidFill>
              <a:latin typeface="Arial" panose="020B0604020202020204" pitchFamily="34" charset="0"/>
            </a:endParaRPr>
          </a:p>
        </p:txBody>
      </p:sp>
      <p:pic>
        <p:nvPicPr>
          <p:cNvPr id="4" name="Picture 4">
            <a:extLst>
              <a:ext uri="{FF2B5EF4-FFF2-40B4-BE49-F238E27FC236}">
                <a16:creationId xmlns:a16="http://schemas.microsoft.com/office/drawing/2014/main" id="{9688BE92-A29D-1895-45ED-5BA882D6F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077" y="0"/>
            <a:ext cx="4248043" cy="12608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Imagem 5">
            <a:extLst>
              <a:ext uri="{FF2B5EF4-FFF2-40B4-BE49-F238E27FC236}">
                <a16:creationId xmlns:a16="http://schemas.microsoft.com/office/drawing/2014/main" id="{E8C7DA1A-A7DE-50CB-2C05-CDD337A33BB1}"/>
              </a:ext>
            </a:extLst>
          </p:cNvPr>
          <p:cNvPicPr>
            <a:picLocks noChangeAspect="1"/>
          </p:cNvPicPr>
          <p:nvPr/>
        </p:nvPicPr>
        <p:blipFill>
          <a:blip r:embed="rId3"/>
          <a:stretch>
            <a:fillRect/>
          </a:stretch>
        </p:blipFill>
        <p:spPr>
          <a:xfrm>
            <a:off x="304800" y="1303999"/>
            <a:ext cx="11633200" cy="4250001"/>
          </a:xfrm>
          <a:prstGeom prst="rect">
            <a:avLst/>
          </a:prstGeom>
        </p:spPr>
      </p:pic>
    </p:spTree>
    <p:extLst>
      <p:ext uri="{BB962C8B-B14F-4D97-AF65-F5344CB8AC3E}">
        <p14:creationId xmlns:p14="http://schemas.microsoft.com/office/powerpoint/2010/main" val="2404131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21AA090-C8C0-8972-8E90-A0A5E170D642}"/>
              </a:ext>
            </a:extLst>
          </p:cNvPr>
          <p:cNvSpPr>
            <a:spLocks noGrp="1"/>
          </p:cNvSpPr>
          <p:nvPr>
            <p:ph idx="1"/>
          </p:nvPr>
        </p:nvSpPr>
        <p:spPr>
          <a:xfrm>
            <a:off x="531453" y="3896483"/>
            <a:ext cx="10620855" cy="4546363"/>
          </a:xfrm>
        </p:spPr>
        <p:txBody>
          <a:bodyPr>
            <a:noAutofit/>
          </a:bodyPr>
          <a:lstStyle/>
          <a:p>
            <a:pPr marL="0" lvl="0" indent="0" algn="just">
              <a:lnSpc>
                <a:spcPts val="1400"/>
              </a:lnSpc>
              <a:buNone/>
            </a:pPr>
            <a:endParaRPr lang="pt-BR" sz="2400" dirty="0">
              <a:solidFill>
                <a:srgbClr val="000000"/>
              </a:solidFill>
              <a:latin typeface="Arial" panose="020B0604020202020204" pitchFamily="34" charset="0"/>
              <a:ea typeface="Times New Roman" panose="02020603050405020304" pitchFamily="18" charset="0"/>
            </a:endParaRPr>
          </a:p>
          <a:p>
            <a:pPr lvl="0" algn="just">
              <a:lnSpc>
                <a:spcPts val="1400"/>
              </a:lnSpc>
              <a:buFontTx/>
              <a:buChar char="-"/>
            </a:pPr>
            <a:endParaRPr lang="pt-BR" sz="2400" dirty="0">
              <a:solidFill>
                <a:srgbClr val="000000"/>
              </a:solidFill>
              <a:effectLst/>
              <a:latin typeface="Arial" panose="020B0604020202020204" pitchFamily="34" charset="0"/>
              <a:ea typeface="Times New Roman" panose="02020603050405020304" pitchFamily="18" charset="0"/>
            </a:endParaRPr>
          </a:p>
          <a:p>
            <a:pPr marL="0" lvl="0" indent="0" algn="just">
              <a:lnSpc>
                <a:spcPts val="1400"/>
              </a:lnSpc>
              <a:buNone/>
            </a:pPr>
            <a:endParaRPr lang="pt-BR" sz="1800" dirty="0">
              <a:solidFill>
                <a:srgbClr val="000000"/>
              </a:solidFill>
              <a:latin typeface="Arial" panose="020B0604020202020204" pitchFamily="34" charset="0"/>
            </a:endParaRPr>
          </a:p>
        </p:txBody>
      </p:sp>
      <p:pic>
        <p:nvPicPr>
          <p:cNvPr id="4" name="Picture 4">
            <a:extLst>
              <a:ext uri="{FF2B5EF4-FFF2-40B4-BE49-F238E27FC236}">
                <a16:creationId xmlns:a16="http://schemas.microsoft.com/office/drawing/2014/main" id="{9688BE92-A29D-1895-45ED-5BA882D6F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077" y="0"/>
            <a:ext cx="4248043" cy="12608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Imagem 4">
            <a:extLst>
              <a:ext uri="{FF2B5EF4-FFF2-40B4-BE49-F238E27FC236}">
                <a16:creationId xmlns:a16="http://schemas.microsoft.com/office/drawing/2014/main" id="{A8001A5F-E997-FC39-6CFF-4396E6CC65E6}"/>
              </a:ext>
            </a:extLst>
          </p:cNvPr>
          <p:cNvPicPr>
            <a:picLocks noChangeAspect="1"/>
          </p:cNvPicPr>
          <p:nvPr/>
        </p:nvPicPr>
        <p:blipFill>
          <a:blip r:embed="rId3"/>
          <a:stretch>
            <a:fillRect/>
          </a:stretch>
        </p:blipFill>
        <p:spPr>
          <a:xfrm>
            <a:off x="531453" y="1592720"/>
            <a:ext cx="11393848" cy="3672560"/>
          </a:xfrm>
          <a:prstGeom prst="rect">
            <a:avLst/>
          </a:prstGeom>
        </p:spPr>
      </p:pic>
    </p:spTree>
    <p:extLst>
      <p:ext uri="{BB962C8B-B14F-4D97-AF65-F5344CB8AC3E}">
        <p14:creationId xmlns:p14="http://schemas.microsoft.com/office/powerpoint/2010/main" val="2613058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21AA090-C8C0-8972-8E90-A0A5E170D642}"/>
              </a:ext>
            </a:extLst>
          </p:cNvPr>
          <p:cNvSpPr>
            <a:spLocks noGrp="1"/>
          </p:cNvSpPr>
          <p:nvPr>
            <p:ph idx="1"/>
          </p:nvPr>
        </p:nvSpPr>
        <p:spPr>
          <a:xfrm>
            <a:off x="531453" y="3896483"/>
            <a:ext cx="10620855" cy="4546363"/>
          </a:xfrm>
        </p:spPr>
        <p:txBody>
          <a:bodyPr>
            <a:noAutofit/>
          </a:bodyPr>
          <a:lstStyle/>
          <a:p>
            <a:pPr marL="0" lvl="0" indent="0" algn="just">
              <a:lnSpc>
                <a:spcPts val="1400"/>
              </a:lnSpc>
              <a:buNone/>
            </a:pPr>
            <a:endParaRPr lang="pt-BR" sz="2400" dirty="0">
              <a:solidFill>
                <a:srgbClr val="000000"/>
              </a:solidFill>
              <a:latin typeface="Arial" panose="020B0604020202020204" pitchFamily="34" charset="0"/>
              <a:ea typeface="Times New Roman" panose="02020603050405020304" pitchFamily="18" charset="0"/>
            </a:endParaRPr>
          </a:p>
          <a:p>
            <a:pPr lvl="0" algn="just">
              <a:lnSpc>
                <a:spcPts val="1400"/>
              </a:lnSpc>
              <a:buFontTx/>
              <a:buChar char="-"/>
            </a:pPr>
            <a:endParaRPr lang="pt-BR" sz="2400" dirty="0">
              <a:solidFill>
                <a:srgbClr val="000000"/>
              </a:solidFill>
              <a:effectLst/>
              <a:latin typeface="Arial" panose="020B0604020202020204" pitchFamily="34" charset="0"/>
              <a:ea typeface="Times New Roman" panose="02020603050405020304" pitchFamily="18" charset="0"/>
            </a:endParaRPr>
          </a:p>
          <a:p>
            <a:pPr marL="0" lvl="0" indent="0" algn="just">
              <a:lnSpc>
                <a:spcPts val="1400"/>
              </a:lnSpc>
              <a:buNone/>
            </a:pPr>
            <a:endParaRPr lang="pt-BR" sz="1800" dirty="0">
              <a:solidFill>
                <a:srgbClr val="000000"/>
              </a:solidFill>
              <a:latin typeface="Arial" panose="020B0604020202020204" pitchFamily="34" charset="0"/>
            </a:endParaRPr>
          </a:p>
        </p:txBody>
      </p:sp>
      <p:pic>
        <p:nvPicPr>
          <p:cNvPr id="4" name="Picture 4">
            <a:extLst>
              <a:ext uri="{FF2B5EF4-FFF2-40B4-BE49-F238E27FC236}">
                <a16:creationId xmlns:a16="http://schemas.microsoft.com/office/drawing/2014/main" id="{9688BE92-A29D-1895-45ED-5BA882D6F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077" y="0"/>
            <a:ext cx="4248043" cy="12608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Imagem 5">
            <a:extLst>
              <a:ext uri="{FF2B5EF4-FFF2-40B4-BE49-F238E27FC236}">
                <a16:creationId xmlns:a16="http://schemas.microsoft.com/office/drawing/2014/main" id="{767FB76D-757B-9A1C-4A4F-0A24AE81EED2}"/>
              </a:ext>
            </a:extLst>
          </p:cNvPr>
          <p:cNvPicPr>
            <a:picLocks noChangeAspect="1"/>
          </p:cNvPicPr>
          <p:nvPr/>
        </p:nvPicPr>
        <p:blipFill>
          <a:blip r:embed="rId3"/>
          <a:stretch>
            <a:fillRect/>
          </a:stretch>
        </p:blipFill>
        <p:spPr>
          <a:xfrm>
            <a:off x="419100" y="1254512"/>
            <a:ext cx="11518900" cy="4348976"/>
          </a:xfrm>
          <a:prstGeom prst="rect">
            <a:avLst/>
          </a:prstGeom>
        </p:spPr>
      </p:pic>
      <p:pic>
        <p:nvPicPr>
          <p:cNvPr id="2" name="Imagem 1">
            <a:extLst>
              <a:ext uri="{FF2B5EF4-FFF2-40B4-BE49-F238E27FC236}">
                <a16:creationId xmlns:a16="http://schemas.microsoft.com/office/drawing/2014/main" id="{BB51F5F7-2C84-42F3-28B3-FE08A58D09AD}"/>
              </a:ext>
            </a:extLst>
          </p:cNvPr>
          <p:cNvPicPr>
            <a:picLocks noChangeAspect="1"/>
          </p:cNvPicPr>
          <p:nvPr/>
        </p:nvPicPr>
        <p:blipFill>
          <a:blip r:embed="rId4"/>
          <a:stretch>
            <a:fillRect/>
          </a:stretch>
        </p:blipFill>
        <p:spPr>
          <a:xfrm>
            <a:off x="429081" y="1254512"/>
            <a:ext cx="11508920" cy="1053392"/>
          </a:xfrm>
          <a:prstGeom prst="rect">
            <a:avLst/>
          </a:prstGeom>
        </p:spPr>
      </p:pic>
    </p:spTree>
    <p:extLst>
      <p:ext uri="{BB962C8B-B14F-4D97-AF65-F5344CB8AC3E}">
        <p14:creationId xmlns:p14="http://schemas.microsoft.com/office/powerpoint/2010/main" val="1336942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A5C0BF2F-F045-EA51-E7F3-E97959E4E097}"/>
              </a:ext>
            </a:extLst>
          </p:cNvPr>
          <p:cNvPicPr>
            <a:picLocks noChangeAspect="1"/>
          </p:cNvPicPr>
          <p:nvPr/>
        </p:nvPicPr>
        <p:blipFill>
          <a:blip r:embed="rId2"/>
          <a:stretch>
            <a:fillRect/>
          </a:stretch>
        </p:blipFill>
        <p:spPr>
          <a:xfrm>
            <a:off x="0" y="977463"/>
            <a:ext cx="12192000" cy="5444358"/>
          </a:xfrm>
          <a:prstGeom prst="rect">
            <a:avLst/>
          </a:prstGeom>
        </p:spPr>
      </p:pic>
      <p:sp>
        <p:nvSpPr>
          <p:cNvPr id="7" name="CaixaDeTexto 6">
            <a:extLst>
              <a:ext uri="{FF2B5EF4-FFF2-40B4-BE49-F238E27FC236}">
                <a16:creationId xmlns:a16="http://schemas.microsoft.com/office/drawing/2014/main" id="{7DD3658E-6E1B-EC50-41FE-3FAC664A4C29}"/>
              </a:ext>
            </a:extLst>
          </p:cNvPr>
          <p:cNvSpPr txBox="1"/>
          <p:nvPr/>
        </p:nvSpPr>
        <p:spPr>
          <a:xfrm>
            <a:off x="3296478" y="344735"/>
            <a:ext cx="6096000" cy="369332"/>
          </a:xfrm>
          <a:prstGeom prst="rect">
            <a:avLst/>
          </a:prstGeom>
          <a:noFill/>
        </p:spPr>
        <p:txBody>
          <a:bodyPr wrap="square">
            <a:spAutoFit/>
          </a:bodyPr>
          <a:lstStyle/>
          <a:p>
            <a:pPr algn="ctr"/>
            <a:r>
              <a:rPr lang="pt-BR" sz="1800" b="1" dirty="0">
                <a:solidFill>
                  <a:srgbClr val="000099"/>
                </a:solidFill>
                <a:effectLst/>
                <a:latin typeface="Arial" panose="020B0604020202020204" pitchFamily="34" charset="0"/>
                <a:ea typeface="Times New Roman" panose="02020603050405020304" pitchFamily="18" charset="0"/>
              </a:rPr>
              <a:t>Eventos da Família 4000</a:t>
            </a:r>
            <a:endParaRPr lang="pt-BR" b="1" dirty="0"/>
          </a:p>
        </p:txBody>
      </p:sp>
      <p:sp>
        <p:nvSpPr>
          <p:cNvPr id="8" name="Retângulo 7">
            <a:extLst>
              <a:ext uri="{FF2B5EF4-FFF2-40B4-BE49-F238E27FC236}">
                <a16:creationId xmlns:a16="http://schemas.microsoft.com/office/drawing/2014/main" id="{C6FFC6F8-48EB-2B3B-D875-5E1B7DC0F0C8}"/>
              </a:ext>
            </a:extLst>
          </p:cNvPr>
          <p:cNvSpPr/>
          <p:nvPr/>
        </p:nvSpPr>
        <p:spPr>
          <a:xfrm>
            <a:off x="3935896" y="1739348"/>
            <a:ext cx="2335695" cy="26835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40310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7DD3658E-6E1B-EC50-41FE-3FAC664A4C29}"/>
              </a:ext>
            </a:extLst>
          </p:cNvPr>
          <p:cNvSpPr txBox="1"/>
          <p:nvPr/>
        </p:nvSpPr>
        <p:spPr>
          <a:xfrm>
            <a:off x="3296478" y="344735"/>
            <a:ext cx="6096000" cy="369332"/>
          </a:xfrm>
          <a:prstGeom prst="rect">
            <a:avLst/>
          </a:prstGeom>
          <a:noFill/>
        </p:spPr>
        <p:txBody>
          <a:bodyPr wrap="square">
            <a:spAutoFit/>
          </a:bodyPr>
          <a:lstStyle/>
          <a:p>
            <a:pPr algn="ctr"/>
            <a:r>
              <a:rPr lang="pt-BR" sz="1800" b="1" dirty="0">
                <a:solidFill>
                  <a:srgbClr val="000099"/>
                </a:solidFill>
                <a:effectLst/>
                <a:latin typeface="Arial" panose="020B0604020202020204" pitchFamily="34" charset="0"/>
                <a:ea typeface="Times New Roman" panose="02020603050405020304" pitchFamily="18" charset="0"/>
              </a:rPr>
              <a:t>Eventos da Família 4000</a:t>
            </a:r>
            <a:endParaRPr lang="pt-BR" b="1" dirty="0"/>
          </a:p>
        </p:txBody>
      </p:sp>
      <p:pic>
        <p:nvPicPr>
          <p:cNvPr id="3" name="Imagem 2">
            <a:extLst>
              <a:ext uri="{FF2B5EF4-FFF2-40B4-BE49-F238E27FC236}">
                <a16:creationId xmlns:a16="http://schemas.microsoft.com/office/drawing/2014/main" id="{3D937AB5-A589-AC34-68AD-9DDC4CE45156}"/>
              </a:ext>
            </a:extLst>
          </p:cNvPr>
          <p:cNvPicPr>
            <a:picLocks noChangeAspect="1"/>
          </p:cNvPicPr>
          <p:nvPr/>
        </p:nvPicPr>
        <p:blipFill>
          <a:blip r:embed="rId2"/>
          <a:stretch>
            <a:fillRect/>
          </a:stretch>
        </p:blipFill>
        <p:spPr>
          <a:xfrm>
            <a:off x="0" y="1082566"/>
            <a:ext cx="12192000" cy="4992413"/>
          </a:xfrm>
          <a:prstGeom prst="rect">
            <a:avLst/>
          </a:prstGeom>
        </p:spPr>
      </p:pic>
    </p:spTree>
    <p:extLst>
      <p:ext uri="{BB962C8B-B14F-4D97-AF65-F5344CB8AC3E}">
        <p14:creationId xmlns:p14="http://schemas.microsoft.com/office/powerpoint/2010/main" val="1671132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7DD3658E-6E1B-EC50-41FE-3FAC664A4C29}"/>
              </a:ext>
            </a:extLst>
          </p:cNvPr>
          <p:cNvSpPr txBox="1"/>
          <p:nvPr/>
        </p:nvSpPr>
        <p:spPr>
          <a:xfrm>
            <a:off x="3296478" y="344735"/>
            <a:ext cx="6096000" cy="369332"/>
          </a:xfrm>
          <a:prstGeom prst="rect">
            <a:avLst/>
          </a:prstGeom>
          <a:noFill/>
        </p:spPr>
        <p:txBody>
          <a:bodyPr wrap="square">
            <a:spAutoFit/>
          </a:bodyPr>
          <a:lstStyle/>
          <a:p>
            <a:pPr algn="ctr"/>
            <a:r>
              <a:rPr lang="pt-BR" sz="1800" b="1" dirty="0">
                <a:solidFill>
                  <a:srgbClr val="000099"/>
                </a:solidFill>
                <a:effectLst/>
                <a:latin typeface="Arial" panose="020B0604020202020204" pitchFamily="34" charset="0"/>
                <a:ea typeface="Times New Roman" panose="02020603050405020304" pitchFamily="18" charset="0"/>
              </a:rPr>
              <a:t>Eventos da Família 4000</a:t>
            </a:r>
            <a:endParaRPr lang="pt-BR" b="1" dirty="0"/>
          </a:p>
        </p:txBody>
      </p:sp>
      <p:pic>
        <p:nvPicPr>
          <p:cNvPr id="3" name="Imagem 2">
            <a:extLst>
              <a:ext uri="{FF2B5EF4-FFF2-40B4-BE49-F238E27FC236}">
                <a16:creationId xmlns:a16="http://schemas.microsoft.com/office/drawing/2014/main" id="{AB090A1C-61F2-2830-AAEF-6B26B270D6BA}"/>
              </a:ext>
            </a:extLst>
          </p:cNvPr>
          <p:cNvPicPr>
            <a:picLocks noChangeAspect="1"/>
          </p:cNvPicPr>
          <p:nvPr/>
        </p:nvPicPr>
        <p:blipFill>
          <a:blip r:embed="rId2"/>
          <a:stretch>
            <a:fillRect/>
          </a:stretch>
        </p:blipFill>
        <p:spPr>
          <a:xfrm>
            <a:off x="0" y="1021016"/>
            <a:ext cx="12192000" cy="4815968"/>
          </a:xfrm>
          <a:prstGeom prst="rect">
            <a:avLst/>
          </a:prstGeom>
        </p:spPr>
      </p:pic>
      <p:sp>
        <p:nvSpPr>
          <p:cNvPr id="8" name="Retângulo 7">
            <a:extLst>
              <a:ext uri="{FF2B5EF4-FFF2-40B4-BE49-F238E27FC236}">
                <a16:creationId xmlns:a16="http://schemas.microsoft.com/office/drawing/2014/main" id="{C6FFC6F8-48EB-2B3B-D875-5E1B7DC0F0C8}"/>
              </a:ext>
            </a:extLst>
          </p:cNvPr>
          <p:cNvSpPr/>
          <p:nvPr/>
        </p:nvSpPr>
        <p:spPr>
          <a:xfrm>
            <a:off x="157656" y="2222823"/>
            <a:ext cx="6839150" cy="36272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a:extLst>
              <a:ext uri="{FF2B5EF4-FFF2-40B4-BE49-F238E27FC236}">
                <a16:creationId xmlns:a16="http://schemas.microsoft.com/office/drawing/2014/main" id="{90C079DE-F9FB-A7A8-A86D-AE78983C56D9}"/>
              </a:ext>
            </a:extLst>
          </p:cNvPr>
          <p:cNvSpPr/>
          <p:nvPr/>
        </p:nvSpPr>
        <p:spPr>
          <a:xfrm>
            <a:off x="378372" y="4183003"/>
            <a:ext cx="9511862" cy="60971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00426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42D3043-D45C-37BA-02FD-854267E2AE95}"/>
              </a:ext>
            </a:extLst>
          </p:cNvPr>
          <p:cNvSpPr>
            <a:spLocks noChangeArrowheads="1"/>
          </p:cNvSpPr>
          <p:nvPr/>
        </p:nvSpPr>
        <p:spPr bwMode="auto">
          <a:xfrm>
            <a:off x="3797108" y="1883654"/>
            <a:ext cx="4162722" cy="520898"/>
          </a:xfrm>
          <a:prstGeom prst="rect">
            <a:avLst/>
          </a:prstGeom>
          <a:solidFill>
            <a:srgbClr val="336699"/>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buClrTx/>
              <a:buFontTx/>
              <a:buNone/>
            </a:pPr>
            <a:r>
              <a:rPr lang="pt-BR" altLang="pt-BR" sz="3375" b="1" dirty="0">
                <a:solidFill>
                  <a:srgbClr val="FFFFFF"/>
                </a:solidFill>
                <a:latin typeface="Arial" panose="020B0604020202020204" pitchFamily="34" charset="0"/>
              </a:rPr>
              <a:t>DCTFWeb</a:t>
            </a:r>
          </a:p>
        </p:txBody>
      </p:sp>
      <p:sp>
        <p:nvSpPr>
          <p:cNvPr id="7" name="Rectangle 3">
            <a:extLst>
              <a:ext uri="{FF2B5EF4-FFF2-40B4-BE49-F238E27FC236}">
                <a16:creationId xmlns:a16="http://schemas.microsoft.com/office/drawing/2014/main" id="{77BFE424-A65A-14F4-E9F7-9E60A94E83EF}"/>
              </a:ext>
            </a:extLst>
          </p:cNvPr>
          <p:cNvSpPr>
            <a:spLocks noChangeArrowheads="1"/>
          </p:cNvSpPr>
          <p:nvPr/>
        </p:nvSpPr>
        <p:spPr bwMode="auto">
          <a:xfrm>
            <a:off x="1460748" y="945060"/>
            <a:ext cx="9111258" cy="4970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25313" rIns="67500" bIns="2531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9pPr>
          </a:lstStyle>
          <a:p>
            <a:pPr algn="ctr" eaLnBrk="1">
              <a:buClrTx/>
              <a:buFontTx/>
              <a:buNone/>
            </a:pPr>
            <a:r>
              <a:rPr lang="pt-BR" altLang="pt-BR" sz="2438" b="1" dirty="0">
                <a:solidFill>
                  <a:srgbClr val="000080"/>
                </a:solidFill>
                <a:latin typeface="Arial" panose="020B0604020202020204" pitchFamily="34" charset="0"/>
              </a:rPr>
              <a:t>Modelo de Cumprimento da Obrigação Tributária</a:t>
            </a:r>
          </a:p>
        </p:txBody>
      </p:sp>
      <p:sp>
        <p:nvSpPr>
          <p:cNvPr id="8" name="AutoShape 9">
            <a:extLst>
              <a:ext uri="{FF2B5EF4-FFF2-40B4-BE49-F238E27FC236}">
                <a16:creationId xmlns:a16="http://schemas.microsoft.com/office/drawing/2014/main" id="{4B670173-77F3-80C8-21BA-04C72FF33DCE}"/>
              </a:ext>
            </a:extLst>
          </p:cNvPr>
          <p:cNvSpPr>
            <a:spLocks noChangeArrowheads="1"/>
          </p:cNvSpPr>
          <p:nvPr/>
        </p:nvSpPr>
        <p:spPr bwMode="auto">
          <a:xfrm>
            <a:off x="1121245" y="3034415"/>
            <a:ext cx="3576339" cy="1214438"/>
          </a:xfrm>
          <a:prstGeom prst="rightArrowCallout">
            <a:avLst>
              <a:gd name="adj1" fmla="val 25000"/>
              <a:gd name="adj2" fmla="val 25000"/>
              <a:gd name="adj3" fmla="val 48162"/>
              <a:gd name="adj4" fmla="val 66667"/>
            </a:avLst>
          </a:prstGeom>
          <a:solidFill>
            <a:srgbClr val="729FCF"/>
          </a:solidFill>
          <a:ln w="9360"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pt-BR" altLang="pt-BR" sz="2250" b="1" dirty="0">
                <a:solidFill>
                  <a:srgbClr val="FFFFFF"/>
                </a:solidFill>
                <a:latin typeface="Arial" panose="020B0604020202020204" pitchFamily="34" charset="0"/>
              </a:rPr>
              <a:t>ESCRITURAÇÃO</a:t>
            </a:r>
          </a:p>
          <a:p>
            <a:pPr algn="ctr">
              <a:buClrTx/>
              <a:buFontTx/>
              <a:buNone/>
            </a:pPr>
            <a:r>
              <a:rPr lang="pt-BR" altLang="pt-BR" sz="2250" b="1" dirty="0">
                <a:solidFill>
                  <a:srgbClr val="FFFFFF"/>
                </a:solidFill>
                <a:latin typeface="Arial" panose="020B0604020202020204" pitchFamily="34" charset="0"/>
              </a:rPr>
              <a:t>APURAÇÃO</a:t>
            </a:r>
          </a:p>
        </p:txBody>
      </p:sp>
      <p:sp>
        <p:nvSpPr>
          <p:cNvPr id="9" name="AutoShape 10">
            <a:extLst>
              <a:ext uri="{FF2B5EF4-FFF2-40B4-BE49-F238E27FC236}">
                <a16:creationId xmlns:a16="http://schemas.microsoft.com/office/drawing/2014/main" id="{254EC91B-135B-2664-36E6-4C8934107437}"/>
              </a:ext>
            </a:extLst>
          </p:cNvPr>
          <p:cNvSpPr>
            <a:spLocks noChangeArrowheads="1"/>
          </p:cNvSpPr>
          <p:nvPr/>
        </p:nvSpPr>
        <p:spPr bwMode="auto">
          <a:xfrm>
            <a:off x="4697584" y="3099900"/>
            <a:ext cx="2564308" cy="1080492"/>
          </a:xfrm>
          <a:prstGeom prst="leftRightArrow">
            <a:avLst>
              <a:gd name="adj1" fmla="val 50000"/>
              <a:gd name="adj2" fmla="val 46012"/>
            </a:avLst>
          </a:prstGeom>
          <a:solidFill>
            <a:srgbClr val="729FCF"/>
          </a:solidFill>
          <a:ln w="9360"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pt-BR" altLang="pt-BR" sz="2250" b="1">
                <a:solidFill>
                  <a:srgbClr val="FFFFFF"/>
                </a:solidFill>
                <a:latin typeface="Arial" panose="020B0604020202020204" pitchFamily="34" charset="0"/>
              </a:rPr>
              <a:t>DECLARAÇÃO</a:t>
            </a:r>
          </a:p>
        </p:txBody>
      </p:sp>
      <p:sp>
        <p:nvSpPr>
          <p:cNvPr id="10" name="AutoShape 11">
            <a:extLst>
              <a:ext uri="{FF2B5EF4-FFF2-40B4-BE49-F238E27FC236}">
                <a16:creationId xmlns:a16="http://schemas.microsoft.com/office/drawing/2014/main" id="{B68C0DF5-A59B-1DE5-79AB-C03F0DCCB7A5}"/>
              </a:ext>
            </a:extLst>
          </p:cNvPr>
          <p:cNvSpPr>
            <a:spLocks noChangeArrowheads="1"/>
          </p:cNvSpPr>
          <p:nvPr/>
        </p:nvSpPr>
        <p:spPr bwMode="auto">
          <a:xfrm>
            <a:off x="7261892" y="3083483"/>
            <a:ext cx="2835176" cy="1147464"/>
          </a:xfrm>
          <a:prstGeom prst="leftArrowCallout">
            <a:avLst>
              <a:gd name="adj1" fmla="val 25000"/>
              <a:gd name="adj2" fmla="val 25000"/>
              <a:gd name="adj3" fmla="val 41180"/>
              <a:gd name="adj4" fmla="val 66667"/>
            </a:avLst>
          </a:prstGeom>
          <a:solidFill>
            <a:srgbClr val="729FCF"/>
          </a:solidFill>
          <a:ln w="9360"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pt-BR" altLang="pt-BR" sz="2250" b="1" dirty="0">
                <a:solidFill>
                  <a:srgbClr val="FFFFFF"/>
                </a:solidFill>
                <a:latin typeface="Arial" panose="020B0604020202020204" pitchFamily="34" charset="0"/>
              </a:rPr>
              <a:t>PAGAMENTO</a:t>
            </a:r>
          </a:p>
          <a:p>
            <a:pPr algn="ctr">
              <a:buClrTx/>
              <a:buFontTx/>
              <a:buNone/>
            </a:pPr>
            <a:r>
              <a:rPr lang="pt-BR" altLang="pt-BR" sz="2250" b="1" dirty="0">
                <a:solidFill>
                  <a:srgbClr val="FFFFFF"/>
                </a:solidFill>
                <a:latin typeface="Arial" panose="020B0604020202020204" pitchFamily="34" charset="0"/>
              </a:rPr>
              <a:t>DARF</a:t>
            </a:r>
          </a:p>
        </p:txBody>
      </p:sp>
      <p:sp>
        <p:nvSpPr>
          <p:cNvPr id="12" name="CaixaDeTexto 11">
            <a:extLst>
              <a:ext uri="{FF2B5EF4-FFF2-40B4-BE49-F238E27FC236}">
                <a16:creationId xmlns:a16="http://schemas.microsoft.com/office/drawing/2014/main" id="{4C836815-6E59-77AF-897B-11B27E461A9B}"/>
              </a:ext>
            </a:extLst>
          </p:cNvPr>
          <p:cNvSpPr txBox="1"/>
          <p:nvPr/>
        </p:nvSpPr>
        <p:spPr>
          <a:xfrm>
            <a:off x="0" y="4614312"/>
            <a:ext cx="12192000" cy="1938992"/>
          </a:xfrm>
          <a:prstGeom prst="rect">
            <a:avLst/>
          </a:prstGeom>
          <a:noFill/>
        </p:spPr>
        <p:txBody>
          <a:bodyPr wrap="square">
            <a:spAutoFit/>
          </a:bodyPr>
          <a:lstStyle/>
          <a:p>
            <a:pPr algn="ctr"/>
            <a:r>
              <a:rPr lang="pt-BR" altLang="pt-BR" sz="2400" b="1" dirty="0">
                <a:solidFill>
                  <a:srgbClr val="000080"/>
                </a:solidFill>
                <a:latin typeface="Arial" panose="020B0604020202020204" pitchFamily="34" charset="0"/>
              </a:rPr>
              <a:t>Vinculação entre a escrituração e a declaração. </a:t>
            </a:r>
          </a:p>
          <a:p>
            <a:pPr algn="ctr"/>
            <a:endParaRPr lang="pt-BR" altLang="pt-BR" sz="2400" b="1" dirty="0">
              <a:solidFill>
                <a:srgbClr val="000080"/>
              </a:solidFill>
              <a:latin typeface="Arial" panose="020B0604020202020204" pitchFamily="34" charset="0"/>
            </a:endParaRPr>
          </a:p>
          <a:p>
            <a:pPr algn="ctr"/>
            <a:r>
              <a:rPr lang="pt-BR" altLang="pt-BR" sz="2400" b="1" dirty="0">
                <a:solidFill>
                  <a:srgbClr val="000080"/>
                </a:solidFill>
                <a:latin typeface="Arial" panose="020B0604020202020204" pitchFamily="34" charset="0"/>
              </a:rPr>
              <a:t>Todo fechamento da escrituração gera uma nova declaração “em andamento”. </a:t>
            </a:r>
          </a:p>
          <a:p>
            <a:pPr algn="ctr"/>
            <a:r>
              <a:rPr lang="pt-BR" altLang="pt-BR" sz="2400" b="1" dirty="0">
                <a:solidFill>
                  <a:srgbClr val="000080"/>
                </a:solidFill>
                <a:latin typeface="Arial" panose="020B0604020202020204" pitchFamily="34" charset="0"/>
              </a:rPr>
              <a:t>  </a:t>
            </a:r>
          </a:p>
          <a:p>
            <a:pPr algn="ctr"/>
            <a:r>
              <a:rPr lang="pt-BR" altLang="pt-BR" sz="2400" b="1" dirty="0">
                <a:solidFill>
                  <a:srgbClr val="000080"/>
                </a:solidFill>
                <a:latin typeface="Arial" panose="020B0604020202020204" pitchFamily="34" charset="0"/>
              </a:rPr>
              <a:t>DARF emitido na aplicação – Não há erro.</a:t>
            </a:r>
            <a:endParaRPr lang="pt-BR" sz="2400" dirty="0">
              <a:highlight>
                <a:srgbClr val="FFFF00"/>
              </a:highlight>
            </a:endParaRPr>
          </a:p>
        </p:txBody>
      </p:sp>
    </p:spTree>
    <p:extLst>
      <p:ext uri="{BB962C8B-B14F-4D97-AF65-F5344CB8AC3E}">
        <p14:creationId xmlns:p14="http://schemas.microsoft.com/office/powerpoint/2010/main" val="348258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4">
            <a:extLst>
              <a:ext uri="{FF2B5EF4-FFF2-40B4-BE49-F238E27FC236}">
                <a16:creationId xmlns:a16="http://schemas.microsoft.com/office/drawing/2014/main" id="{91CF8682-451F-240F-C3AE-DD1B39C478D3}"/>
              </a:ext>
            </a:extLst>
          </p:cNvPr>
          <p:cNvPicPr>
            <a:picLocks noChangeAspect="1"/>
          </p:cNvPicPr>
          <p:nvPr/>
        </p:nvPicPr>
        <p:blipFill>
          <a:blip r:embed="rId2"/>
          <a:stretch>
            <a:fillRect/>
          </a:stretch>
        </p:blipFill>
        <p:spPr>
          <a:xfrm>
            <a:off x="0" y="1395715"/>
            <a:ext cx="12192000" cy="5262563"/>
          </a:xfrm>
          <a:prstGeom prst="rect">
            <a:avLst/>
          </a:prstGeom>
        </p:spPr>
      </p:pic>
      <p:sp>
        <p:nvSpPr>
          <p:cNvPr id="4" name="CaixaDeTexto 3">
            <a:extLst>
              <a:ext uri="{FF2B5EF4-FFF2-40B4-BE49-F238E27FC236}">
                <a16:creationId xmlns:a16="http://schemas.microsoft.com/office/drawing/2014/main" id="{1DC518B2-66B0-7949-87DA-9B63BF415F99}"/>
              </a:ext>
            </a:extLst>
          </p:cNvPr>
          <p:cNvSpPr txBox="1"/>
          <p:nvPr/>
        </p:nvSpPr>
        <p:spPr>
          <a:xfrm>
            <a:off x="851338" y="199721"/>
            <a:ext cx="9984828" cy="954107"/>
          </a:xfrm>
          <a:prstGeom prst="rect">
            <a:avLst/>
          </a:prstGeom>
          <a:noFill/>
        </p:spPr>
        <p:txBody>
          <a:bodyPr wrap="square">
            <a:spAutoFit/>
          </a:bodyPr>
          <a:lstStyle/>
          <a:p>
            <a:pPr algn="ctr"/>
            <a:r>
              <a:rPr lang="pt-BR" sz="2800" b="1" dirty="0">
                <a:solidFill>
                  <a:srgbClr val="002060"/>
                </a:solidFill>
                <a:latin typeface="Arial" panose="020B0604020202020204" pitchFamily="34" charset="0"/>
                <a:cs typeface="Arial" panose="020B0604020202020204" pitchFamily="34" charset="0"/>
              </a:rPr>
              <a:t>EFD-</a:t>
            </a:r>
            <a:r>
              <a:rPr lang="pt-BR" sz="2800" b="1" dirty="0" err="1">
                <a:solidFill>
                  <a:srgbClr val="002060"/>
                </a:solidFill>
                <a:latin typeface="Arial" panose="020B0604020202020204" pitchFamily="34" charset="0"/>
                <a:cs typeface="Arial" panose="020B0604020202020204" pitchFamily="34" charset="0"/>
              </a:rPr>
              <a:t>Reinf</a:t>
            </a:r>
            <a:endParaRPr lang="pt-BR" sz="2800" b="1" dirty="0">
              <a:solidFill>
                <a:srgbClr val="002060"/>
              </a:solidFill>
              <a:latin typeface="Arial" panose="020B0604020202020204" pitchFamily="34" charset="0"/>
              <a:cs typeface="Arial" panose="020B0604020202020204" pitchFamily="34" charset="0"/>
            </a:endParaRPr>
          </a:p>
          <a:p>
            <a:pPr algn="ctr"/>
            <a:r>
              <a:rPr lang="pt-BR" sz="2800" b="1" dirty="0">
                <a:solidFill>
                  <a:srgbClr val="002060"/>
                </a:solidFill>
                <a:latin typeface="Arial" panose="020B0604020202020204" pitchFamily="34" charset="0"/>
                <a:cs typeface="Arial" panose="020B0604020202020204" pitchFamily="34" charset="0"/>
              </a:rPr>
              <a:t>Fechamento - Família 4000 – Evento R-4099</a:t>
            </a:r>
            <a:endParaRPr lang="pt-BR" sz="2800" b="1" dirty="0"/>
          </a:p>
        </p:txBody>
      </p:sp>
    </p:spTree>
    <p:extLst>
      <p:ext uri="{BB962C8B-B14F-4D97-AF65-F5344CB8AC3E}">
        <p14:creationId xmlns:p14="http://schemas.microsoft.com/office/powerpoint/2010/main" val="3138527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5309" y="3878881"/>
            <a:ext cx="10363200" cy="1309030"/>
          </a:xfrm>
        </p:spPr>
        <p:txBody>
          <a:bodyPr>
            <a:normAutofit fontScale="90000"/>
          </a:bodyPr>
          <a:lstStyle/>
          <a:p>
            <a:pPr algn="ctr"/>
            <a:br>
              <a:rPr lang="pt-BR" sz="3200" b="1" dirty="0">
                <a:solidFill>
                  <a:srgbClr val="280099"/>
                </a:solidFill>
                <a:latin typeface="Arial" panose="020B0604020202020204" pitchFamily="34" charset="0"/>
                <a:ea typeface="Microsoft YaHei" panose="020B0503020204020204" pitchFamily="34" charset="-122"/>
                <a:cs typeface="+mn-cs"/>
              </a:rPr>
            </a:br>
            <a:r>
              <a:rPr lang="pt-BR" sz="3200" b="1" dirty="0">
                <a:solidFill>
                  <a:srgbClr val="280099"/>
                </a:solidFill>
                <a:latin typeface="Arial" panose="020B0604020202020204" pitchFamily="34" charset="0"/>
                <a:ea typeface="Microsoft YaHei" panose="020B0503020204020204" pitchFamily="34" charset="-122"/>
                <a:cs typeface="+mn-cs"/>
              </a:rPr>
              <a:t>S-1210</a:t>
            </a:r>
            <a:br>
              <a:rPr lang="pt-BR" sz="3200" b="1" dirty="0">
                <a:solidFill>
                  <a:srgbClr val="280099"/>
                </a:solidFill>
                <a:latin typeface="Arial" panose="020B0604020202020204" pitchFamily="34" charset="0"/>
                <a:ea typeface="Microsoft YaHei" panose="020B0503020204020204" pitchFamily="34" charset="-122"/>
                <a:cs typeface="+mn-cs"/>
              </a:rPr>
            </a:br>
            <a:r>
              <a:rPr lang="pt-BR" sz="3200" b="1" dirty="0">
                <a:solidFill>
                  <a:srgbClr val="280099"/>
                </a:solidFill>
                <a:latin typeface="Arial" panose="020B0604020202020204" pitchFamily="34" charset="0"/>
                <a:ea typeface="Microsoft YaHei" panose="020B0503020204020204" pitchFamily="34" charset="-122"/>
                <a:cs typeface="+mn-cs"/>
              </a:rPr>
              <a:t>Pagamento de Rendimentos do Trabalho</a:t>
            </a:r>
          </a:p>
        </p:txBody>
      </p:sp>
      <p:pic>
        <p:nvPicPr>
          <p:cNvPr id="3" name="Picture 2">
            <a:extLst>
              <a:ext uri="{FF2B5EF4-FFF2-40B4-BE49-F238E27FC236}">
                <a16:creationId xmlns:a16="http://schemas.microsoft.com/office/drawing/2014/main" id="{2E71D3A0-FA41-F177-CA15-EF79734D6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9960" y="2129598"/>
            <a:ext cx="5473898" cy="6183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CaixaDeTexto 4">
            <a:extLst>
              <a:ext uri="{FF2B5EF4-FFF2-40B4-BE49-F238E27FC236}">
                <a16:creationId xmlns:a16="http://schemas.microsoft.com/office/drawing/2014/main" id="{49932469-885E-27D1-22E7-C0E65115AB70}"/>
              </a:ext>
            </a:extLst>
          </p:cNvPr>
          <p:cNvSpPr txBox="1"/>
          <p:nvPr/>
        </p:nvSpPr>
        <p:spPr>
          <a:xfrm>
            <a:off x="914400" y="413906"/>
            <a:ext cx="10363199" cy="584775"/>
          </a:xfrm>
          <a:prstGeom prst="rect">
            <a:avLst/>
          </a:prstGeom>
          <a:noFill/>
        </p:spPr>
        <p:txBody>
          <a:bodyPr wrap="square">
            <a:spAutoFit/>
          </a:bodyPr>
          <a:lstStyle/>
          <a:p>
            <a:r>
              <a:rPr lang="pt-BR" sz="3200" b="1" dirty="0">
                <a:solidFill>
                  <a:srgbClr val="280099"/>
                </a:solidFill>
                <a:latin typeface="Arial" panose="020B0604020202020204" pitchFamily="34" charset="0"/>
                <a:ea typeface="Microsoft YaHei" panose="020B0503020204020204" pitchFamily="34" charset="-122"/>
                <a:cs typeface="+mn-cs"/>
              </a:rPr>
              <a:t>Imposto de Renda – Rendimentos do Trabalho</a:t>
            </a:r>
            <a:endParaRPr lang="pt-BR" sz="3200" dirty="0"/>
          </a:p>
        </p:txBody>
      </p:sp>
    </p:spTree>
    <p:extLst>
      <p:ext uri="{BB962C8B-B14F-4D97-AF65-F5344CB8AC3E}">
        <p14:creationId xmlns:p14="http://schemas.microsoft.com/office/powerpoint/2010/main" val="438619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D011AA5F-2177-32A2-71D2-09A67D28C60F}"/>
              </a:ext>
            </a:extLst>
          </p:cNvPr>
          <p:cNvPicPr>
            <a:picLocks noChangeAspect="1"/>
          </p:cNvPicPr>
          <p:nvPr/>
        </p:nvPicPr>
        <p:blipFill>
          <a:blip r:embed="rId2"/>
          <a:stretch>
            <a:fillRect/>
          </a:stretch>
        </p:blipFill>
        <p:spPr>
          <a:xfrm>
            <a:off x="546538" y="1145754"/>
            <a:ext cx="11054223" cy="5199962"/>
          </a:xfrm>
          <a:prstGeom prst="rect">
            <a:avLst/>
          </a:prstGeom>
        </p:spPr>
      </p:pic>
      <p:sp>
        <p:nvSpPr>
          <p:cNvPr id="6" name="CaixaDeTexto 5">
            <a:extLst>
              <a:ext uri="{FF2B5EF4-FFF2-40B4-BE49-F238E27FC236}">
                <a16:creationId xmlns:a16="http://schemas.microsoft.com/office/drawing/2014/main" id="{2F990140-DF34-261A-89BF-972051B1CE9B}"/>
              </a:ext>
            </a:extLst>
          </p:cNvPr>
          <p:cNvSpPr txBox="1"/>
          <p:nvPr/>
        </p:nvSpPr>
        <p:spPr>
          <a:xfrm>
            <a:off x="304800" y="1650124"/>
            <a:ext cx="5479055" cy="369332"/>
          </a:xfrm>
          <a:prstGeom prst="rect">
            <a:avLst/>
          </a:prstGeom>
          <a:noFill/>
          <a:ln w="34925">
            <a:solidFill>
              <a:schemeClr val="tx1">
                <a:lumMod val="95000"/>
                <a:lumOff val="5000"/>
              </a:schemeClr>
            </a:solidFill>
          </a:ln>
        </p:spPr>
        <p:txBody>
          <a:bodyPr wrap="square">
            <a:spAutoFit/>
          </a:bodyPr>
          <a:lstStyle/>
          <a:p>
            <a:r>
              <a:rPr lang="pt-BR" dirty="0">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                                        CPF</a:t>
            </a:r>
            <a:endParaRPr lang="pt-BR" dirty="0">
              <a:solidFill>
                <a:srgbClr val="FF0000"/>
              </a:solidFill>
            </a:endParaRPr>
          </a:p>
        </p:txBody>
      </p:sp>
      <p:sp>
        <p:nvSpPr>
          <p:cNvPr id="8" name="CaixaDeTexto 7">
            <a:extLst>
              <a:ext uri="{FF2B5EF4-FFF2-40B4-BE49-F238E27FC236}">
                <a16:creationId xmlns:a16="http://schemas.microsoft.com/office/drawing/2014/main" id="{CCC5622D-F54A-4860-C9CF-0B0512C3B53F}"/>
              </a:ext>
            </a:extLst>
          </p:cNvPr>
          <p:cNvSpPr txBox="1"/>
          <p:nvPr/>
        </p:nvSpPr>
        <p:spPr>
          <a:xfrm>
            <a:off x="304800" y="2168226"/>
            <a:ext cx="5479055" cy="369332"/>
          </a:xfrm>
          <a:prstGeom prst="rect">
            <a:avLst/>
          </a:prstGeom>
          <a:noFill/>
          <a:ln w="34925">
            <a:solidFill>
              <a:schemeClr val="bg2">
                <a:lumMod val="10000"/>
              </a:schemeClr>
            </a:solidFill>
          </a:ln>
        </p:spPr>
        <p:txBody>
          <a:bodyPr wrap="square">
            <a:spAutoFit/>
          </a:bodyPr>
          <a:lstStyle/>
          <a:p>
            <a:r>
              <a:rPr lang="pt-BR" dirty="0">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                      Data do Pagamento</a:t>
            </a:r>
            <a:endParaRPr lang="pt-BR" dirty="0">
              <a:solidFill>
                <a:srgbClr val="FF0000"/>
              </a:solidFill>
            </a:endParaRPr>
          </a:p>
        </p:txBody>
      </p:sp>
      <p:sp>
        <p:nvSpPr>
          <p:cNvPr id="9" name="CaixaDeTexto 8">
            <a:extLst>
              <a:ext uri="{FF2B5EF4-FFF2-40B4-BE49-F238E27FC236}">
                <a16:creationId xmlns:a16="http://schemas.microsoft.com/office/drawing/2014/main" id="{5AC42780-A401-5803-829F-5A14E8E1C4F9}"/>
              </a:ext>
            </a:extLst>
          </p:cNvPr>
          <p:cNvSpPr txBox="1"/>
          <p:nvPr/>
        </p:nvSpPr>
        <p:spPr>
          <a:xfrm>
            <a:off x="304800" y="2630266"/>
            <a:ext cx="5479055" cy="369332"/>
          </a:xfrm>
          <a:prstGeom prst="rect">
            <a:avLst/>
          </a:prstGeom>
          <a:noFill/>
          <a:ln w="34925">
            <a:solidFill>
              <a:schemeClr val="bg2">
                <a:lumMod val="10000"/>
              </a:schemeClr>
            </a:solidFill>
          </a:ln>
        </p:spPr>
        <p:txBody>
          <a:bodyPr wrap="square">
            <a:spAutoFit/>
          </a:bodyPr>
          <a:lstStyle/>
          <a:p>
            <a:r>
              <a:rPr lang="pt-BR" dirty="0">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                       Tipo de Pagamento</a:t>
            </a:r>
            <a:endParaRPr lang="pt-BR" dirty="0">
              <a:solidFill>
                <a:srgbClr val="FF0000"/>
              </a:solidFill>
            </a:endParaRPr>
          </a:p>
        </p:txBody>
      </p:sp>
      <p:sp>
        <p:nvSpPr>
          <p:cNvPr id="10" name="CaixaDeTexto 9">
            <a:extLst>
              <a:ext uri="{FF2B5EF4-FFF2-40B4-BE49-F238E27FC236}">
                <a16:creationId xmlns:a16="http://schemas.microsoft.com/office/drawing/2014/main" id="{9E41DC83-B4E9-D0B3-AA98-16F724204084}"/>
              </a:ext>
            </a:extLst>
          </p:cNvPr>
          <p:cNvSpPr txBox="1"/>
          <p:nvPr/>
        </p:nvSpPr>
        <p:spPr>
          <a:xfrm>
            <a:off x="304800" y="3577393"/>
            <a:ext cx="5479055" cy="369332"/>
          </a:xfrm>
          <a:prstGeom prst="rect">
            <a:avLst/>
          </a:prstGeom>
          <a:noFill/>
          <a:ln w="34925">
            <a:solidFill>
              <a:schemeClr val="bg2">
                <a:lumMod val="10000"/>
              </a:schemeClr>
            </a:solidFill>
          </a:ln>
        </p:spPr>
        <p:txBody>
          <a:bodyPr wrap="square">
            <a:spAutoFit/>
          </a:bodyPr>
          <a:lstStyle/>
          <a:p>
            <a:r>
              <a:rPr lang="pt-BR" dirty="0">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                     Período de referencia</a:t>
            </a:r>
            <a:endParaRPr lang="pt-BR" dirty="0">
              <a:solidFill>
                <a:srgbClr val="FF0000"/>
              </a:solidFill>
            </a:endParaRPr>
          </a:p>
        </p:txBody>
      </p:sp>
      <p:sp>
        <p:nvSpPr>
          <p:cNvPr id="11" name="CaixaDeTexto 10">
            <a:extLst>
              <a:ext uri="{FF2B5EF4-FFF2-40B4-BE49-F238E27FC236}">
                <a16:creationId xmlns:a16="http://schemas.microsoft.com/office/drawing/2014/main" id="{5E32A72E-F868-799F-2975-2AD73E8FA27F}"/>
              </a:ext>
            </a:extLst>
          </p:cNvPr>
          <p:cNvSpPr txBox="1"/>
          <p:nvPr/>
        </p:nvSpPr>
        <p:spPr>
          <a:xfrm>
            <a:off x="304800" y="4732984"/>
            <a:ext cx="5479055" cy="369332"/>
          </a:xfrm>
          <a:prstGeom prst="rect">
            <a:avLst/>
          </a:prstGeom>
          <a:noFill/>
          <a:ln w="34925">
            <a:solidFill>
              <a:schemeClr val="bg2">
                <a:lumMod val="10000"/>
              </a:schemeClr>
            </a:solidFill>
          </a:ln>
        </p:spPr>
        <p:txBody>
          <a:bodyPr wrap="square">
            <a:spAutoFit/>
          </a:bodyPr>
          <a:lstStyle/>
          <a:p>
            <a:r>
              <a:rPr lang="pt-BR" dirty="0">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                           Demonstrativo</a:t>
            </a:r>
            <a:endParaRPr lang="pt-BR" dirty="0">
              <a:solidFill>
                <a:srgbClr val="FF0000"/>
              </a:solidFill>
            </a:endParaRPr>
          </a:p>
        </p:txBody>
      </p:sp>
      <p:sp>
        <p:nvSpPr>
          <p:cNvPr id="3" name="CaixaDeTexto 2">
            <a:extLst>
              <a:ext uri="{FF2B5EF4-FFF2-40B4-BE49-F238E27FC236}">
                <a16:creationId xmlns:a16="http://schemas.microsoft.com/office/drawing/2014/main" id="{404AF721-9949-C3C0-E99C-C4EB6A7835F1}"/>
              </a:ext>
            </a:extLst>
          </p:cNvPr>
          <p:cNvSpPr txBox="1"/>
          <p:nvPr/>
        </p:nvSpPr>
        <p:spPr>
          <a:xfrm>
            <a:off x="546538" y="-87054"/>
            <a:ext cx="10962290" cy="523220"/>
          </a:xfrm>
          <a:prstGeom prst="rect">
            <a:avLst/>
          </a:prstGeom>
          <a:noFill/>
        </p:spPr>
        <p:txBody>
          <a:bodyPr wrap="square">
            <a:spAutoFit/>
          </a:bodyPr>
          <a:lstStyle/>
          <a:p>
            <a:pPr algn="ctr"/>
            <a:r>
              <a:rPr lang="pt-BR" sz="2800" b="1" dirty="0">
                <a:solidFill>
                  <a:srgbClr val="280099"/>
                </a:solidFill>
                <a:latin typeface="Arial" panose="020B0604020202020204" pitchFamily="34" charset="0"/>
                <a:ea typeface="Microsoft YaHei" panose="020B0503020204020204" pitchFamily="34" charset="-122"/>
                <a:cs typeface="+mn-cs"/>
              </a:rPr>
              <a:t>S-1210 - Pagamento de Rendimentos do Trabalho</a:t>
            </a:r>
            <a:endParaRPr lang="pt-BR" sz="2800" dirty="0"/>
          </a:p>
        </p:txBody>
      </p:sp>
    </p:spTree>
    <p:extLst>
      <p:ext uri="{BB962C8B-B14F-4D97-AF65-F5344CB8AC3E}">
        <p14:creationId xmlns:p14="http://schemas.microsoft.com/office/powerpoint/2010/main" val="4197859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a:extLst>
              <a:ext uri="{FF2B5EF4-FFF2-40B4-BE49-F238E27FC236}">
                <a16:creationId xmlns:a16="http://schemas.microsoft.com/office/drawing/2014/main" id="{C0564394-5D64-B304-9F51-94ED6A424BB1}"/>
              </a:ext>
            </a:extLst>
          </p:cNvPr>
          <p:cNvSpPr>
            <a:spLocks noChangeArrowheads="1"/>
          </p:cNvSpPr>
          <p:nvPr/>
        </p:nvSpPr>
        <p:spPr bwMode="auto">
          <a:xfrm>
            <a:off x="143219" y="859317"/>
            <a:ext cx="1134738" cy="5475382"/>
          </a:xfrm>
          <a:prstGeom prst="rect">
            <a:avLst/>
          </a:prstGeom>
          <a:solidFill>
            <a:schemeClr val="bg2">
              <a:lumMod val="50000"/>
            </a:schemeClr>
          </a:solidFill>
          <a:ln w="9360" cap="flat">
            <a:solidFill>
              <a:schemeClr val="bg1">
                <a:lumMod val="75000"/>
              </a:schemeClr>
            </a:solidFill>
            <a:round/>
            <a:headEnd/>
            <a:tailEnd/>
          </a:ln>
          <a:effectLst/>
        </p:spPr>
        <p:txBody>
          <a:bodyPr wrap="none" lIns="84375" tIns="42188"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pt-BR" altLang="pt-BR" sz="2400" b="1" dirty="0">
                <a:solidFill>
                  <a:srgbClr val="FFFFFF"/>
                </a:solidFill>
              </a:rPr>
              <a:t>S-5002</a:t>
            </a:r>
          </a:p>
        </p:txBody>
      </p:sp>
      <p:sp>
        <p:nvSpPr>
          <p:cNvPr id="64516" name="Rectangle 4">
            <a:extLst>
              <a:ext uri="{FF2B5EF4-FFF2-40B4-BE49-F238E27FC236}">
                <a16:creationId xmlns:a16="http://schemas.microsoft.com/office/drawing/2014/main" id="{F556F5BB-70C1-38DD-85F3-A2BAAABB09E9}"/>
              </a:ext>
            </a:extLst>
          </p:cNvPr>
          <p:cNvSpPr>
            <a:spLocks noChangeArrowheads="1"/>
          </p:cNvSpPr>
          <p:nvPr/>
        </p:nvSpPr>
        <p:spPr bwMode="auto">
          <a:xfrm>
            <a:off x="1487277" y="859317"/>
            <a:ext cx="10561504" cy="2842350"/>
          </a:xfrm>
          <a:prstGeom prst="rect">
            <a:avLst/>
          </a:prstGeom>
          <a:solidFill>
            <a:schemeClr val="bg2">
              <a:lumMod val="90000"/>
            </a:schemeClr>
          </a:solidFill>
          <a:ln w="9360" cap="flat">
            <a:solidFill>
              <a:srgbClr val="3465AF"/>
            </a:solidFill>
            <a:round/>
            <a:headEnd/>
            <a:tailEnd/>
          </a:ln>
          <a:effectLst/>
        </p:spPr>
        <p:txBody>
          <a:bodyPr wrap="none" lIns="84375" tIns="60413"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9pPr>
          </a:lstStyle>
          <a:p>
            <a:pPr algn="ctr">
              <a:lnSpc>
                <a:spcPct val="93000"/>
              </a:lnSpc>
            </a:pPr>
            <a:r>
              <a:rPr lang="pt-BR" altLang="pt-BR" sz="2400" b="1" dirty="0">
                <a:solidFill>
                  <a:srgbClr val="002060"/>
                </a:solidFill>
                <a:latin typeface="Arial" panose="020B0604020202020204" pitchFamily="34" charset="0"/>
              </a:rPr>
              <a:t>Totaliza a base tributável e isenta do trabalhador e  retorna os valores </a:t>
            </a:r>
          </a:p>
          <a:p>
            <a:pPr algn="ctr">
              <a:lnSpc>
                <a:spcPct val="93000"/>
              </a:lnSpc>
            </a:pPr>
            <a:r>
              <a:rPr lang="pt-BR" altLang="pt-BR" sz="2400" b="1" dirty="0">
                <a:solidFill>
                  <a:srgbClr val="002060"/>
                </a:solidFill>
                <a:latin typeface="Arial" panose="020B0604020202020204" pitchFamily="34" charset="0"/>
              </a:rPr>
              <a:t>descontados pela empresa de acordo com o tipo de rendimento:</a:t>
            </a:r>
          </a:p>
          <a:p>
            <a:pPr algn="ctr" eaLnBrk="1">
              <a:lnSpc>
                <a:spcPct val="93000"/>
              </a:lnSpc>
              <a:buClrTx/>
              <a:buFontTx/>
              <a:buNone/>
            </a:pPr>
            <a:endParaRPr lang="pt-BR" altLang="pt-BR" sz="2400" b="1" dirty="0">
              <a:solidFill>
                <a:srgbClr val="002060"/>
              </a:solidFill>
              <a:latin typeface="Arial" panose="020B0604020202020204" pitchFamily="34" charset="0"/>
            </a:endParaRPr>
          </a:p>
          <a:p>
            <a:pPr eaLnBrk="1">
              <a:lnSpc>
                <a:spcPct val="93000"/>
              </a:lnSpc>
              <a:buClrTx/>
              <a:buFontTx/>
              <a:buNone/>
            </a:pPr>
            <a:r>
              <a:rPr lang="pt-BR" altLang="pt-BR" sz="2400" b="1" dirty="0">
                <a:solidFill>
                  <a:srgbClr val="002060"/>
                </a:solidFill>
                <a:latin typeface="Arial" panose="020B0604020202020204" pitchFamily="34" charset="0"/>
              </a:rPr>
              <a:t>										31 – Mensal</a:t>
            </a:r>
          </a:p>
          <a:p>
            <a:pPr eaLnBrk="1">
              <a:lnSpc>
                <a:spcPct val="93000"/>
              </a:lnSpc>
              <a:buClrTx/>
              <a:buFontTx/>
              <a:buNone/>
            </a:pPr>
            <a:r>
              <a:rPr lang="pt-BR" altLang="pt-BR" sz="2400" b="1" dirty="0">
                <a:solidFill>
                  <a:srgbClr val="002060"/>
                </a:solidFill>
                <a:latin typeface="Arial" panose="020B0604020202020204" pitchFamily="34" charset="0"/>
              </a:rPr>
              <a:t>										32 – 13º SALARIO</a:t>
            </a:r>
          </a:p>
          <a:p>
            <a:pPr eaLnBrk="1">
              <a:lnSpc>
                <a:spcPct val="93000"/>
              </a:lnSpc>
              <a:buClrTx/>
              <a:buFontTx/>
              <a:buNone/>
            </a:pPr>
            <a:r>
              <a:rPr lang="pt-BR" altLang="pt-BR" sz="2400" b="1" dirty="0">
                <a:solidFill>
                  <a:srgbClr val="002060"/>
                </a:solidFill>
                <a:latin typeface="Arial" panose="020B0604020202020204" pitchFamily="34" charset="0"/>
              </a:rPr>
              <a:t>										33 – Férias </a:t>
            </a:r>
          </a:p>
          <a:p>
            <a:pPr eaLnBrk="1">
              <a:lnSpc>
                <a:spcPct val="93000"/>
              </a:lnSpc>
              <a:buClrTx/>
              <a:buFontTx/>
              <a:buNone/>
            </a:pPr>
            <a:r>
              <a:rPr lang="pt-BR" altLang="pt-BR" sz="2400" b="1" dirty="0">
                <a:solidFill>
                  <a:srgbClr val="002060"/>
                </a:solidFill>
                <a:latin typeface="Arial" panose="020B0604020202020204" pitchFamily="34" charset="0"/>
              </a:rPr>
              <a:t>										34 – PLR </a:t>
            </a:r>
          </a:p>
          <a:p>
            <a:pPr eaLnBrk="1">
              <a:lnSpc>
                <a:spcPct val="93000"/>
              </a:lnSpc>
              <a:buClrTx/>
              <a:buFontTx/>
              <a:buNone/>
            </a:pPr>
            <a:r>
              <a:rPr lang="pt-BR" altLang="pt-BR" sz="2400" b="1" dirty="0">
                <a:solidFill>
                  <a:srgbClr val="002060"/>
                </a:solidFill>
                <a:latin typeface="Arial" panose="020B0604020202020204" pitchFamily="34" charset="0"/>
              </a:rPr>
              <a:t>										35 – RRA</a:t>
            </a:r>
          </a:p>
        </p:txBody>
      </p:sp>
      <p:sp>
        <p:nvSpPr>
          <p:cNvPr id="64518" name="Rectangle 6">
            <a:extLst>
              <a:ext uri="{FF2B5EF4-FFF2-40B4-BE49-F238E27FC236}">
                <a16:creationId xmlns:a16="http://schemas.microsoft.com/office/drawing/2014/main" id="{11F24CFE-B006-AD7A-4538-0CBFB9A2455E}"/>
              </a:ext>
            </a:extLst>
          </p:cNvPr>
          <p:cNvSpPr>
            <a:spLocks noChangeArrowheads="1"/>
          </p:cNvSpPr>
          <p:nvPr/>
        </p:nvSpPr>
        <p:spPr bwMode="auto">
          <a:xfrm>
            <a:off x="695771" y="-35477"/>
            <a:ext cx="10800458" cy="534887"/>
          </a:xfrm>
          <a:prstGeom prst="rect">
            <a:avLst/>
          </a:prstGeom>
          <a:noFill/>
          <a:ln w="9360"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68850"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buClrTx/>
              <a:buFontTx/>
              <a:buNone/>
            </a:pPr>
            <a:r>
              <a:rPr lang="pt-BR" altLang="pt-BR" sz="3000" b="1" dirty="0">
                <a:solidFill>
                  <a:srgbClr val="280099"/>
                </a:solidFill>
                <a:latin typeface="Arial" panose="020B0604020202020204" pitchFamily="34" charset="0"/>
              </a:rPr>
              <a:t>S-5002 – IRRF do Trabalhador</a:t>
            </a:r>
          </a:p>
        </p:txBody>
      </p:sp>
      <p:sp>
        <p:nvSpPr>
          <p:cNvPr id="3" name="Rectangle 4">
            <a:extLst>
              <a:ext uri="{FF2B5EF4-FFF2-40B4-BE49-F238E27FC236}">
                <a16:creationId xmlns:a16="http://schemas.microsoft.com/office/drawing/2014/main" id="{59FEB7BB-DB1C-98C9-E517-47B9D11D93FA}"/>
              </a:ext>
            </a:extLst>
          </p:cNvPr>
          <p:cNvSpPr>
            <a:spLocks noChangeArrowheads="1"/>
          </p:cNvSpPr>
          <p:nvPr/>
        </p:nvSpPr>
        <p:spPr bwMode="auto">
          <a:xfrm>
            <a:off x="1487277" y="3778786"/>
            <a:ext cx="10561504" cy="2555913"/>
          </a:xfrm>
          <a:prstGeom prst="rect">
            <a:avLst/>
          </a:prstGeom>
          <a:solidFill>
            <a:schemeClr val="bg2">
              <a:lumMod val="90000"/>
            </a:schemeClr>
          </a:solidFill>
          <a:ln w="9360" cap="flat">
            <a:solidFill>
              <a:srgbClr val="3465AF"/>
            </a:solidFill>
            <a:round/>
            <a:headEnd/>
            <a:tailEnd/>
          </a:ln>
          <a:effectLst/>
        </p:spPr>
        <p:txBody>
          <a:bodyPr wrap="none" lIns="84375" tIns="60413"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buClrTx/>
              <a:buFontTx/>
              <a:buNone/>
            </a:pPr>
            <a:endParaRPr lang="pt-BR" altLang="pt-BR" sz="2400" b="1" dirty="0">
              <a:solidFill>
                <a:srgbClr val="002060"/>
              </a:solidFill>
              <a:latin typeface="Arial" panose="020B0604020202020204" pitchFamily="34" charset="0"/>
            </a:endParaRPr>
          </a:p>
          <a:p>
            <a:pPr algn="ctr" eaLnBrk="1">
              <a:lnSpc>
                <a:spcPct val="93000"/>
              </a:lnSpc>
              <a:buClrTx/>
              <a:buFontTx/>
              <a:buNone/>
            </a:pPr>
            <a:r>
              <a:rPr lang="pt-BR" altLang="pt-BR" sz="2400" b="1" dirty="0">
                <a:solidFill>
                  <a:srgbClr val="002060"/>
                </a:solidFill>
                <a:latin typeface="Arial" panose="020B0604020202020204" pitchFamily="34" charset="0"/>
              </a:rPr>
              <a:t>Retorna o IRRF por código de receita</a:t>
            </a:r>
          </a:p>
          <a:p>
            <a:pPr algn="ctr" eaLnBrk="1">
              <a:lnSpc>
                <a:spcPct val="93000"/>
              </a:lnSpc>
              <a:buClrTx/>
              <a:buFontTx/>
              <a:buNone/>
            </a:pPr>
            <a:r>
              <a:rPr lang="pt-BR" altLang="pt-BR" sz="2400" b="1" dirty="0">
                <a:solidFill>
                  <a:srgbClr val="002060"/>
                </a:solidFill>
                <a:latin typeface="Arial" panose="020B0604020202020204" pitchFamily="34" charset="0"/>
              </a:rPr>
              <a:t>0561</a:t>
            </a:r>
          </a:p>
          <a:p>
            <a:pPr algn="ctr" eaLnBrk="1">
              <a:lnSpc>
                <a:spcPct val="93000"/>
              </a:lnSpc>
              <a:buClrTx/>
              <a:buFontTx/>
              <a:buNone/>
            </a:pPr>
            <a:r>
              <a:rPr lang="pt-BR" altLang="pt-BR" sz="2400" b="1" dirty="0">
                <a:solidFill>
                  <a:srgbClr val="002060"/>
                </a:solidFill>
                <a:latin typeface="Arial" panose="020B0604020202020204" pitchFamily="34" charset="0"/>
              </a:rPr>
              <a:t>0588</a:t>
            </a:r>
          </a:p>
          <a:p>
            <a:pPr algn="ctr" eaLnBrk="1">
              <a:lnSpc>
                <a:spcPct val="93000"/>
              </a:lnSpc>
              <a:buClrTx/>
              <a:buFontTx/>
              <a:buNone/>
            </a:pPr>
            <a:r>
              <a:rPr lang="pt-BR" altLang="pt-BR" sz="2400" b="1" dirty="0">
                <a:solidFill>
                  <a:srgbClr val="002060"/>
                </a:solidFill>
                <a:latin typeface="Arial" panose="020B0604020202020204" pitchFamily="34" charset="0"/>
              </a:rPr>
              <a:t>3533</a:t>
            </a:r>
          </a:p>
          <a:p>
            <a:pPr algn="ctr" eaLnBrk="1">
              <a:lnSpc>
                <a:spcPct val="93000"/>
              </a:lnSpc>
              <a:buClrTx/>
              <a:buFontTx/>
              <a:buNone/>
            </a:pPr>
            <a:r>
              <a:rPr lang="pt-BR" altLang="pt-BR" sz="2400" b="1" dirty="0">
                <a:solidFill>
                  <a:srgbClr val="002060"/>
                </a:solidFill>
                <a:latin typeface="Arial" panose="020B0604020202020204" pitchFamily="34" charset="0"/>
              </a:rPr>
              <a:t>3562</a:t>
            </a:r>
          </a:p>
          <a:p>
            <a:pPr algn="ctr" eaLnBrk="1">
              <a:lnSpc>
                <a:spcPct val="93000"/>
              </a:lnSpc>
              <a:buClrTx/>
              <a:buFontTx/>
              <a:buNone/>
            </a:pPr>
            <a:r>
              <a:rPr lang="pt-BR" altLang="pt-BR" sz="2400" b="1" dirty="0">
                <a:solidFill>
                  <a:srgbClr val="002060"/>
                </a:solidFill>
                <a:latin typeface="Arial" panose="020B0604020202020204" pitchFamily="34" charset="0"/>
              </a:rPr>
              <a:t>1889</a:t>
            </a:r>
          </a:p>
          <a:p>
            <a:pPr algn="ctr" eaLnBrk="1">
              <a:lnSpc>
                <a:spcPct val="93000"/>
              </a:lnSpc>
              <a:buClrTx/>
              <a:buFontTx/>
              <a:buNone/>
            </a:pPr>
            <a:r>
              <a:rPr lang="pt-BR" altLang="pt-BR" sz="2400" b="1" dirty="0">
                <a:solidFill>
                  <a:srgbClr val="002060"/>
                </a:solidFill>
                <a:latin typeface="Arial" panose="020B0604020202020204" pitchFamily="34" charset="0"/>
              </a:rPr>
              <a:t>Declarados em DCTFWeb desde o PA 05/2023</a:t>
            </a:r>
          </a:p>
          <a:p>
            <a:pPr algn="ctr" eaLnBrk="1">
              <a:lnSpc>
                <a:spcPct val="93000"/>
              </a:lnSpc>
              <a:buClrTx/>
              <a:buFontTx/>
              <a:buNone/>
            </a:pPr>
            <a:endParaRPr lang="pt-BR" altLang="pt-BR" sz="2400" b="1" dirty="0">
              <a:solidFill>
                <a:srgbClr val="002060"/>
              </a:solidFill>
              <a:latin typeface="Arial" panose="020B0604020202020204" pitchFamily="34" charset="0"/>
            </a:endParaRPr>
          </a:p>
        </p:txBody>
      </p:sp>
    </p:spTree>
    <p:extLst>
      <p:ext uri="{BB962C8B-B14F-4D97-AF65-F5344CB8AC3E}">
        <p14:creationId xmlns:p14="http://schemas.microsoft.com/office/powerpoint/2010/main" val="152717628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645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D398DFB3-4663-D3B5-AB28-E7282EB0E43D}"/>
              </a:ext>
            </a:extLst>
          </p:cNvPr>
          <p:cNvSpPr txBox="1"/>
          <p:nvPr/>
        </p:nvSpPr>
        <p:spPr>
          <a:xfrm>
            <a:off x="2758965" y="640395"/>
            <a:ext cx="7031420" cy="646331"/>
          </a:xfrm>
          <a:prstGeom prst="rect">
            <a:avLst/>
          </a:prstGeom>
          <a:noFill/>
        </p:spPr>
        <p:txBody>
          <a:bodyPr wrap="square">
            <a:spAutoFit/>
          </a:bodyPr>
          <a:lstStyle/>
          <a:p>
            <a:r>
              <a:rPr lang="pt-BR" altLang="pt-BR" sz="3600" b="1" dirty="0">
                <a:solidFill>
                  <a:srgbClr val="002060"/>
                </a:solidFill>
                <a:latin typeface="Arial" panose="020B0604020202020204" pitchFamily="34" charset="0"/>
              </a:rPr>
              <a:t>IRRF – Estados e Municípios</a:t>
            </a:r>
            <a:endParaRPr lang="pt-BR" sz="3600" dirty="0"/>
          </a:p>
        </p:txBody>
      </p:sp>
      <p:sp>
        <p:nvSpPr>
          <p:cNvPr id="6" name="CaixaDeTexto 5">
            <a:extLst>
              <a:ext uri="{FF2B5EF4-FFF2-40B4-BE49-F238E27FC236}">
                <a16:creationId xmlns:a16="http://schemas.microsoft.com/office/drawing/2014/main" id="{F6DAC607-3672-345F-D8FF-B9C9CBC67DDB}"/>
              </a:ext>
            </a:extLst>
          </p:cNvPr>
          <p:cNvSpPr txBox="1"/>
          <p:nvPr/>
        </p:nvSpPr>
        <p:spPr>
          <a:xfrm>
            <a:off x="469900" y="2805882"/>
            <a:ext cx="10972800" cy="1809726"/>
          </a:xfrm>
          <a:prstGeom prst="rect">
            <a:avLst/>
          </a:prstGeom>
          <a:noFill/>
        </p:spPr>
        <p:txBody>
          <a:bodyPr wrap="square">
            <a:spAutoFit/>
          </a:bodyPr>
          <a:lstStyle/>
          <a:p>
            <a:pPr algn="just">
              <a:lnSpc>
                <a:spcPct val="93000"/>
              </a:lnSpc>
            </a:pPr>
            <a:r>
              <a:rPr lang="pt-BR" altLang="pt-BR" sz="4000" b="1" dirty="0">
                <a:solidFill>
                  <a:srgbClr val="002060"/>
                </a:solidFill>
                <a:latin typeface="Arial" panose="020B0604020202020204" pitchFamily="34" charset="0"/>
              </a:rPr>
              <a:t>São exibidos nos totalizadores do </a:t>
            </a:r>
            <a:r>
              <a:rPr lang="pt-BR" altLang="pt-BR" sz="4000" b="1" dirty="0" err="1">
                <a:solidFill>
                  <a:srgbClr val="002060"/>
                </a:solidFill>
                <a:latin typeface="Arial" panose="020B0604020202020204" pitchFamily="34" charset="0"/>
              </a:rPr>
              <a:t>eSocial</a:t>
            </a:r>
            <a:r>
              <a:rPr lang="pt-BR" altLang="pt-BR" sz="4000" b="1" dirty="0">
                <a:solidFill>
                  <a:srgbClr val="002060"/>
                </a:solidFill>
                <a:latin typeface="Arial" panose="020B0604020202020204" pitchFamily="34" charset="0"/>
              </a:rPr>
              <a:t>, mas, não são enviados para a DCTFWeb, pois pertencem aos Estados e Municípios.</a:t>
            </a:r>
            <a:endParaRPr lang="pt-BR" sz="4000" dirty="0"/>
          </a:p>
        </p:txBody>
      </p:sp>
    </p:spTree>
    <p:extLst>
      <p:ext uri="{BB962C8B-B14F-4D97-AF65-F5344CB8AC3E}">
        <p14:creationId xmlns:p14="http://schemas.microsoft.com/office/powerpoint/2010/main" val="253760456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a:extLst>
              <a:ext uri="{FF2B5EF4-FFF2-40B4-BE49-F238E27FC236}">
                <a16:creationId xmlns:a16="http://schemas.microsoft.com/office/drawing/2014/main" id="{F556F5BB-70C1-38DD-85F3-A2BAAABB09E9}"/>
              </a:ext>
            </a:extLst>
          </p:cNvPr>
          <p:cNvSpPr>
            <a:spLocks noChangeArrowheads="1"/>
          </p:cNvSpPr>
          <p:nvPr/>
        </p:nvSpPr>
        <p:spPr bwMode="auto">
          <a:xfrm>
            <a:off x="231228" y="1587500"/>
            <a:ext cx="11676993" cy="1663700"/>
          </a:xfrm>
          <a:prstGeom prst="rect">
            <a:avLst/>
          </a:prstGeom>
          <a:solidFill>
            <a:schemeClr val="bg2">
              <a:lumMod val="90000"/>
            </a:schemeClr>
          </a:solidFill>
          <a:ln w="9360" cap="flat">
            <a:solidFill>
              <a:srgbClr val="3465AF"/>
            </a:solidFill>
            <a:round/>
            <a:headEnd/>
            <a:tailEnd/>
          </a:ln>
          <a:effectLst/>
        </p:spPr>
        <p:txBody>
          <a:bodyPr wrap="none" lIns="84375" tIns="60413"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9pPr>
          </a:lstStyle>
          <a:p>
            <a:pPr algn="ctr">
              <a:lnSpc>
                <a:spcPct val="93000"/>
              </a:lnSpc>
            </a:pPr>
            <a:endParaRPr lang="pt-BR" altLang="pt-BR" sz="3200" b="1" dirty="0">
              <a:solidFill>
                <a:srgbClr val="002060"/>
              </a:solidFill>
              <a:latin typeface="Arial" panose="020B0604020202020204" pitchFamily="34" charset="0"/>
            </a:endParaRPr>
          </a:p>
          <a:p>
            <a:pPr algn="ctr">
              <a:lnSpc>
                <a:spcPct val="93000"/>
              </a:lnSpc>
            </a:pPr>
            <a:r>
              <a:rPr lang="pt-BR" altLang="pt-BR" sz="3200" b="1" dirty="0">
                <a:solidFill>
                  <a:srgbClr val="002060"/>
                </a:solidFill>
                <a:latin typeface="Arial" panose="020B0604020202020204" pitchFamily="34" charset="0"/>
              </a:rPr>
              <a:t>Ajustes no </a:t>
            </a:r>
            <a:r>
              <a:rPr lang="pt-BR" altLang="pt-BR" sz="3200" b="1" dirty="0" err="1">
                <a:solidFill>
                  <a:srgbClr val="002060"/>
                </a:solidFill>
                <a:latin typeface="Arial" panose="020B0604020202020204" pitchFamily="34" charset="0"/>
              </a:rPr>
              <a:t>esocial</a:t>
            </a:r>
            <a:r>
              <a:rPr lang="pt-BR" altLang="pt-BR" sz="3200" b="1" dirty="0">
                <a:solidFill>
                  <a:srgbClr val="002060"/>
                </a:solidFill>
                <a:latin typeface="Arial" panose="020B0604020202020204" pitchFamily="34" charset="0"/>
              </a:rPr>
              <a:t> incluídos na versão 1.2</a:t>
            </a:r>
          </a:p>
          <a:p>
            <a:pPr algn="ctr">
              <a:lnSpc>
                <a:spcPct val="93000"/>
              </a:lnSpc>
            </a:pPr>
            <a:r>
              <a:rPr lang="pt-BR" altLang="pt-BR" sz="3200" b="1" dirty="0">
                <a:solidFill>
                  <a:srgbClr val="002060"/>
                </a:solidFill>
                <a:latin typeface="Arial" panose="020B0604020202020204" pitchFamily="34" charset="0"/>
              </a:rPr>
              <a:t>com implantação prevista para 11/2023</a:t>
            </a:r>
          </a:p>
          <a:p>
            <a:pPr algn="ctr">
              <a:lnSpc>
                <a:spcPct val="93000"/>
              </a:lnSpc>
            </a:pPr>
            <a:endParaRPr lang="pt-BR" altLang="pt-BR" sz="3200" b="1" dirty="0">
              <a:solidFill>
                <a:srgbClr val="002060"/>
              </a:solidFill>
              <a:latin typeface="Arial" panose="020B0604020202020204" pitchFamily="34" charset="0"/>
            </a:endParaRPr>
          </a:p>
        </p:txBody>
      </p:sp>
      <p:sp>
        <p:nvSpPr>
          <p:cNvPr id="64517" name="AutoShape 5">
            <a:extLst>
              <a:ext uri="{FF2B5EF4-FFF2-40B4-BE49-F238E27FC236}">
                <a16:creationId xmlns:a16="http://schemas.microsoft.com/office/drawing/2014/main" id="{F8115B5D-4D30-4908-5E25-47D7ED3A4F3B}"/>
              </a:ext>
            </a:extLst>
          </p:cNvPr>
          <p:cNvSpPr>
            <a:spLocks noChangeArrowheads="1"/>
          </p:cNvSpPr>
          <p:nvPr/>
        </p:nvSpPr>
        <p:spPr bwMode="auto">
          <a:xfrm>
            <a:off x="2337346" y="675680"/>
            <a:ext cx="7289602" cy="422672"/>
          </a:xfrm>
          <a:custGeom>
            <a:avLst/>
            <a:gdLst>
              <a:gd name="G0" fmla="*/ 16667 65535 1"/>
              <a:gd name="G1" fmla="+- 50000 0 16667"/>
              <a:gd name="G2" fmla="?: G1 16667 50000"/>
              <a:gd name="G3" fmla="?: G0 0 G1"/>
              <a:gd name="G4" fmla="+- 1254 0 0"/>
              <a:gd name="G5" fmla="*/ G4 G3 1"/>
              <a:gd name="G6" fmla="*/ G5 1 34464"/>
              <a:gd name="G7" fmla="+- 21601 0 G6"/>
              <a:gd name="G8" fmla="+- 1254 0 G6"/>
              <a:gd name="G9" fmla="*/ G6 29289 1"/>
              <a:gd name="G10" fmla="*/ G9 1 34464"/>
              <a:gd name="G11" fmla="+- 21601 0 G10"/>
              <a:gd name="G12" fmla="+- 1254 0 G10"/>
              <a:gd name="G13" fmla="*/ 1 21601 2"/>
              <a:gd name="G14" fmla="+- 627 0 0"/>
              <a:gd name="G15" fmla="+- 1254 0 0"/>
              <a:gd name="G16" fmla="+- 21601 0 0"/>
              <a:gd name="G17" fmla="+- 180 0 0"/>
              <a:gd name="G18" fmla="+- 90 0 0"/>
              <a:gd name="G19" fmla="+- 270 0 0"/>
              <a:gd name="G20" fmla="+- 90 0 0"/>
              <a:gd name="G21" fmla="+- 1 0 0"/>
              <a:gd name="G22" fmla="+- 90 0 0"/>
              <a:gd name="G23" fmla="+- 90 0 0"/>
              <a:gd name="G24" fmla="+- 90 0 0"/>
            </a:gdLst>
            <a:ahLst/>
            <a:cxnLst>
              <a:cxn ang="0">
                <a:pos x="r" y="vc"/>
              </a:cxn>
              <a:cxn ang="5400000">
                <a:pos x="hc" y="b"/>
              </a:cxn>
              <a:cxn ang="10800000">
                <a:pos x="l" y="vc"/>
              </a:cxn>
              <a:cxn ang="16200000">
                <a:pos x="hc" y="t"/>
              </a:cxn>
            </a:cxnLst>
            <a:rect l="0" t="0" r="0" b="0"/>
            <a:pathLst>
              <a:path>
                <a:moveTo>
                  <a:pt x="0" y="0"/>
                </a:moveTo>
                <a:lnTo>
                  <a:pt x="0" y="0"/>
                </a:lnTo>
                <a:lnTo>
                  <a:pt x="180" y="90"/>
                </a:lnTo>
                <a:lnTo>
                  <a:pt x="21601" y="0"/>
                </a:lnTo>
                <a:lnTo>
                  <a:pt x="0" y="0"/>
                </a:lnTo>
                <a:lnTo>
                  <a:pt x="270" y="90"/>
                </a:lnTo>
                <a:lnTo>
                  <a:pt x="21601" y="1254"/>
                </a:lnTo>
                <a:lnTo>
                  <a:pt x="0" y="0"/>
                </a:lnTo>
                <a:close/>
              </a:path>
            </a:pathLst>
          </a:custGeom>
          <a:solidFill>
            <a:srgbClr val="0066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6325"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buClrTx/>
              <a:buFontTx/>
              <a:buNone/>
            </a:pPr>
            <a:r>
              <a:rPr lang="pt-BR" altLang="pt-BR" sz="3000" b="1">
                <a:solidFill>
                  <a:srgbClr val="FFFFFF"/>
                </a:solidFill>
              </a:rPr>
              <a:t>Retorno do Evento de Remuneração </a:t>
            </a:r>
          </a:p>
        </p:txBody>
      </p:sp>
      <p:sp>
        <p:nvSpPr>
          <p:cNvPr id="64518" name="Rectangle 6">
            <a:extLst>
              <a:ext uri="{FF2B5EF4-FFF2-40B4-BE49-F238E27FC236}">
                <a16:creationId xmlns:a16="http://schemas.microsoft.com/office/drawing/2014/main" id="{11F24CFE-B006-AD7A-4538-0CBFB9A2455E}"/>
              </a:ext>
            </a:extLst>
          </p:cNvPr>
          <p:cNvSpPr>
            <a:spLocks noChangeArrowheads="1"/>
          </p:cNvSpPr>
          <p:nvPr/>
        </p:nvSpPr>
        <p:spPr bwMode="auto">
          <a:xfrm>
            <a:off x="845442" y="316260"/>
            <a:ext cx="10800458" cy="718839"/>
          </a:xfrm>
          <a:prstGeom prst="rect">
            <a:avLst/>
          </a:prstGeom>
          <a:noFill/>
          <a:ln w="9360"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68850"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buClrTx/>
              <a:buFontTx/>
              <a:buNone/>
            </a:pPr>
            <a:r>
              <a:rPr lang="pt-BR" altLang="pt-BR" sz="4800" b="1" dirty="0">
                <a:solidFill>
                  <a:srgbClr val="280099"/>
                </a:solidFill>
                <a:latin typeface="Arial" panose="020B0604020202020204" pitchFamily="34" charset="0"/>
              </a:rPr>
              <a:t>IRRF – Substituição da DIRF</a:t>
            </a:r>
          </a:p>
        </p:txBody>
      </p:sp>
      <p:sp>
        <p:nvSpPr>
          <p:cNvPr id="3" name="Rectangle 4">
            <a:extLst>
              <a:ext uri="{FF2B5EF4-FFF2-40B4-BE49-F238E27FC236}">
                <a16:creationId xmlns:a16="http://schemas.microsoft.com/office/drawing/2014/main" id="{59FEB7BB-DB1C-98C9-E517-47B9D11D93FA}"/>
              </a:ext>
            </a:extLst>
          </p:cNvPr>
          <p:cNvSpPr>
            <a:spLocks noChangeArrowheads="1"/>
          </p:cNvSpPr>
          <p:nvPr/>
        </p:nvSpPr>
        <p:spPr bwMode="auto">
          <a:xfrm>
            <a:off x="231228" y="4178300"/>
            <a:ext cx="11676993" cy="1771350"/>
          </a:xfrm>
          <a:prstGeom prst="rect">
            <a:avLst/>
          </a:prstGeom>
          <a:solidFill>
            <a:schemeClr val="bg2">
              <a:lumMod val="90000"/>
            </a:schemeClr>
          </a:solidFill>
          <a:ln w="9360" cap="flat">
            <a:solidFill>
              <a:srgbClr val="3465AF"/>
            </a:solidFill>
            <a:round/>
            <a:headEnd/>
            <a:tailEnd/>
          </a:ln>
          <a:effectLst/>
        </p:spPr>
        <p:txBody>
          <a:bodyPr wrap="none" lIns="84375" tIns="60413"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buClrTx/>
              <a:buFontTx/>
              <a:buNone/>
            </a:pPr>
            <a:endParaRPr lang="pt-BR" altLang="pt-BR" sz="3200" b="1" dirty="0">
              <a:solidFill>
                <a:srgbClr val="002060"/>
              </a:solidFill>
              <a:latin typeface="Arial" panose="020B0604020202020204" pitchFamily="34" charset="0"/>
            </a:endParaRPr>
          </a:p>
          <a:p>
            <a:pPr algn="ctr" eaLnBrk="1">
              <a:lnSpc>
                <a:spcPct val="93000"/>
              </a:lnSpc>
              <a:buClrTx/>
              <a:buFontTx/>
              <a:buNone/>
            </a:pPr>
            <a:endParaRPr lang="pt-BR" altLang="pt-BR" sz="3200" b="1" dirty="0">
              <a:solidFill>
                <a:srgbClr val="002060"/>
              </a:solidFill>
              <a:latin typeface="Arial" panose="020B0604020202020204" pitchFamily="34" charset="0"/>
            </a:endParaRPr>
          </a:p>
          <a:p>
            <a:pPr algn="ctr">
              <a:lnSpc>
                <a:spcPct val="93000"/>
              </a:lnSpc>
            </a:pPr>
            <a:r>
              <a:rPr lang="pt-BR" altLang="pt-BR" sz="3200" b="1" dirty="0">
                <a:solidFill>
                  <a:srgbClr val="002060"/>
                </a:solidFill>
                <a:latin typeface="Arial" panose="020B0604020202020204" pitchFamily="34" charset="0"/>
              </a:rPr>
              <a:t>Previsão de substituição da DIRF para os fatos geradores </a:t>
            </a:r>
          </a:p>
          <a:p>
            <a:pPr algn="ctr">
              <a:lnSpc>
                <a:spcPct val="93000"/>
              </a:lnSpc>
            </a:pPr>
            <a:r>
              <a:rPr lang="pt-BR" altLang="pt-BR" sz="3200" b="1" dirty="0">
                <a:solidFill>
                  <a:srgbClr val="002060"/>
                </a:solidFill>
                <a:latin typeface="Arial" panose="020B0604020202020204" pitchFamily="34" charset="0"/>
              </a:rPr>
              <a:t>ocorridos a partir de 01/2024</a:t>
            </a:r>
          </a:p>
          <a:p>
            <a:pPr algn="ctr" eaLnBrk="1">
              <a:lnSpc>
                <a:spcPct val="93000"/>
              </a:lnSpc>
              <a:buClrTx/>
              <a:buFontTx/>
              <a:buNone/>
            </a:pPr>
            <a:endParaRPr lang="pt-BR" altLang="pt-BR" sz="3200" b="1" dirty="0">
              <a:solidFill>
                <a:srgbClr val="002060"/>
              </a:solidFill>
              <a:latin typeface="Arial" panose="020B0604020202020204" pitchFamily="34" charset="0"/>
            </a:endParaRPr>
          </a:p>
        </p:txBody>
      </p:sp>
    </p:spTree>
    <p:extLst>
      <p:ext uri="{BB962C8B-B14F-4D97-AF65-F5344CB8AC3E}">
        <p14:creationId xmlns:p14="http://schemas.microsoft.com/office/powerpoint/2010/main" val="73946759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645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4">
            <a:extLst>
              <a:ext uri="{FF2B5EF4-FFF2-40B4-BE49-F238E27FC236}">
                <a16:creationId xmlns:a16="http://schemas.microsoft.com/office/drawing/2014/main" id="{91CF8682-451F-240F-C3AE-DD1B39C478D3}"/>
              </a:ext>
            </a:extLst>
          </p:cNvPr>
          <p:cNvPicPr>
            <a:picLocks noChangeAspect="1"/>
          </p:cNvPicPr>
          <p:nvPr/>
        </p:nvPicPr>
        <p:blipFill>
          <a:blip r:embed="rId2"/>
          <a:stretch>
            <a:fillRect/>
          </a:stretch>
        </p:blipFill>
        <p:spPr>
          <a:xfrm>
            <a:off x="0" y="1395715"/>
            <a:ext cx="12192000" cy="5262563"/>
          </a:xfrm>
          <a:prstGeom prst="rect">
            <a:avLst/>
          </a:prstGeom>
        </p:spPr>
      </p:pic>
      <p:sp>
        <p:nvSpPr>
          <p:cNvPr id="4" name="CaixaDeTexto 3">
            <a:extLst>
              <a:ext uri="{FF2B5EF4-FFF2-40B4-BE49-F238E27FC236}">
                <a16:creationId xmlns:a16="http://schemas.microsoft.com/office/drawing/2014/main" id="{1DC518B2-66B0-7949-87DA-9B63BF415F99}"/>
              </a:ext>
            </a:extLst>
          </p:cNvPr>
          <p:cNvSpPr txBox="1"/>
          <p:nvPr/>
        </p:nvSpPr>
        <p:spPr>
          <a:xfrm>
            <a:off x="851338" y="199721"/>
            <a:ext cx="9984828" cy="954107"/>
          </a:xfrm>
          <a:prstGeom prst="rect">
            <a:avLst/>
          </a:prstGeom>
          <a:noFill/>
        </p:spPr>
        <p:txBody>
          <a:bodyPr wrap="square">
            <a:spAutoFit/>
          </a:bodyPr>
          <a:lstStyle/>
          <a:p>
            <a:pPr algn="ctr"/>
            <a:r>
              <a:rPr lang="pt-BR" sz="2800" b="1" dirty="0" err="1">
                <a:solidFill>
                  <a:srgbClr val="002060"/>
                </a:solidFill>
                <a:latin typeface="Arial" panose="020B0604020202020204" pitchFamily="34" charset="0"/>
                <a:cs typeface="Arial" panose="020B0604020202020204" pitchFamily="34" charset="0"/>
              </a:rPr>
              <a:t>eSocial</a:t>
            </a:r>
            <a:endParaRPr lang="pt-BR" sz="2800" b="1" dirty="0">
              <a:solidFill>
                <a:srgbClr val="002060"/>
              </a:solidFill>
              <a:latin typeface="Arial" panose="020B0604020202020204" pitchFamily="34" charset="0"/>
              <a:cs typeface="Arial" panose="020B0604020202020204" pitchFamily="34" charset="0"/>
            </a:endParaRPr>
          </a:p>
          <a:p>
            <a:pPr algn="ctr"/>
            <a:r>
              <a:rPr lang="pt-BR" sz="2800" b="1" dirty="0">
                <a:solidFill>
                  <a:srgbClr val="002060"/>
                </a:solidFill>
                <a:latin typeface="Arial" panose="020B0604020202020204" pitchFamily="34" charset="0"/>
                <a:cs typeface="Arial" panose="020B0604020202020204" pitchFamily="34" charset="0"/>
              </a:rPr>
              <a:t>Fechamento - Evento S-1299</a:t>
            </a:r>
            <a:endParaRPr lang="pt-BR" sz="2800" b="1" dirty="0"/>
          </a:p>
        </p:txBody>
      </p:sp>
    </p:spTree>
    <p:extLst>
      <p:ext uri="{BB962C8B-B14F-4D97-AF65-F5344CB8AC3E}">
        <p14:creationId xmlns:p14="http://schemas.microsoft.com/office/powerpoint/2010/main" val="2300113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B57CC3F6-7E05-9DDC-51B8-9E7C89D42423}"/>
              </a:ext>
            </a:extLst>
          </p:cNvPr>
          <p:cNvSpPr>
            <a:spLocks noChangeArrowheads="1"/>
          </p:cNvSpPr>
          <p:nvPr/>
        </p:nvSpPr>
        <p:spPr bwMode="auto">
          <a:xfrm>
            <a:off x="706934" y="328603"/>
            <a:ext cx="10778133" cy="522386"/>
          </a:xfrm>
          <a:prstGeom prst="rect">
            <a:avLst/>
          </a:prstGeom>
          <a:noFill/>
          <a:ln w="9360"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72225"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buClrTx/>
              <a:buFontTx/>
              <a:buNone/>
            </a:pPr>
            <a:r>
              <a:rPr lang="pt-BR" altLang="pt-BR" sz="3375" b="1" dirty="0">
                <a:solidFill>
                  <a:srgbClr val="280099"/>
                </a:solidFill>
                <a:latin typeface="Arial" panose="020B0604020202020204" pitchFamily="34" charset="0"/>
              </a:rPr>
              <a:t>DCTFWeb - Geração</a:t>
            </a:r>
          </a:p>
        </p:txBody>
      </p:sp>
      <p:sp>
        <p:nvSpPr>
          <p:cNvPr id="5" name="CaixaDeTexto 4">
            <a:extLst>
              <a:ext uri="{FF2B5EF4-FFF2-40B4-BE49-F238E27FC236}">
                <a16:creationId xmlns:a16="http://schemas.microsoft.com/office/drawing/2014/main" id="{50D9500F-7ACC-54BF-4339-94CCCF41E764}"/>
              </a:ext>
            </a:extLst>
          </p:cNvPr>
          <p:cNvSpPr txBox="1"/>
          <p:nvPr/>
        </p:nvSpPr>
        <p:spPr>
          <a:xfrm>
            <a:off x="280819" y="1266353"/>
            <a:ext cx="5669280" cy="2153410"/>
          </a:xfrm>
          <a:prstGeom prst="rect">
            <a:avLst/>
          </a:prstGeom>
          <a:solidFill>
            <a:schemeClr val="bg2">
              <a:lumMod val="90000"/>
            </a:schemeClr>
          </a:solidFill>
        </p:spPr>
        <p:txBody>
          <a:bodyPr wrap="square">
            <a:spAutoFit/>
          </a:bodyPr>
          <a:lstStyle/>
          <a:p>
            <a:pPr algn="ctr" eaLnBrk="1">
              <a:lnSpc>
                <a:spcPct val="93000"/>
              </a:lnSpc>
              <a:buClrTx/>
              <a:buFontTx/>
              <a:buNone/>
            </a:pPr>
            <a:endParaRPr lang="pt-BR" altLang="pt-BR" sz="1800" b="1" dirty="0">
              <a:solidFill>
                <a:srgbClr val="002060"/>
              </a:solidFill>
              <a:latin typeface="Arial" panose="020B0604020202020204" pitchFamily="34" charset="0"/>
            </a:endParaRPr>
          </a:p>
          <a:p>
            <a:pPr algn="ctr" eaLnBrk="1">
              <a:lnSpc>
                <a:spcPct val="93000"/>
              </a:lnSpc>
              <a:buClrTx/>
              <a:buFontTx/>
              <a:buNone/>
            </a:pPr>
            <a:r>
              <a:rPr lang="pt-BR" altLang="pt-BR" sz="1800" b="1" dirty="0" err="1">
                <a:solidFill>
                  <a:srgbClr val="002060"/>
                </a:solidFill>
                <a:latin typeface="Arial" panose="020B0604020202020204" pitchFamily="34" charset="0"/>
              </a:rPr>
              <a:t>eSocial</a:t>
            </a:r>
            <a:endParaRPr lang="pt-BR" altLang="pt-BR" sz="1800" b="1" dirty="0">
              <a:solidFill>
                <a:srgbClr val="002060"/>
              </a:solidFill>
              <a:latin typeface="Arial" panose="020B0604020202020204" pitchFamily="34" charset="0"/>
            </a:endParaRPr>
          </a:p>
          <a:p>
            <a:pPr algn="ctr" eaLnBrk="1">
              <a:lnSpc>
                <a:spcPct val="93000"/>
              </a:lnSpc>
              <a:buClrTx/>
              <a:buFontTx/>
              <a:buNone/>
            </a:pPr>
            <a:endParaRPr lang="pt-BR" altLang="pt-BR" b="1" dirty="0">
              <a:solidFill>
                <a:srgbClr val="002060"/>
              </a:solidFill>
              <a:latin typeface="Arial" panose="020B0604020202020204" pitchFamily="34" charset="0"/>
            </a:endParaRPr>
          </a:p>
          <a:p>
            <a:pPr eaLnBrk="1">
              <a:lnSpc>
                <a:spcPct val="93000"/>
              </a:lnSpc>
              <a:buClrTx/>
              <a:buFontTx/>
              <a:buNone/>
            </a:pPr>
            <a:r>
              <a:rPr lang="pt-BR" altLang="pt-BR" sz="1800" b="1" dirty="0">
                <a:solidFill>
                  <a:srgbClr val="002060"/>
                </a:solidFill>
                <a:latin typeface="Arial" panose="020B0604020202020204" pitchFamily="34" charset="0"/>
              </a:rPr>
              <a:t>Débitos de CP sobre a Remuneração:</a:t>
            </a:r>
          </a:p>
          <a:p>
            <a:pPr eaLnBrk="1">
              <a:lnSpc>
                <a:spcPct val="93000"/>
              </a:lnSpc>
              <a:buClrTx/>
              <a:buFontTx/>
              <a:buNone/>
            </a:pPr>
            <a:r>
              <a:rPr lang="pt-BR" altLang="pt-BR" b="1" dirty="0">
                <a:solidFill>
                  <a:srgbClr val="002060"/>
                </a:solidFill>
                <a:latin typeface="Arial" panose="020B0604020202020204" pitchFamily="34" charset="0"/>
              </a:rPr>
              <a:t>	Segurado</a:t>
            </a:r>
          </a:p>
          <a:p>
            <a:pPr eaLnBrk="1">
              <a:lnSpc>
                <a:spcPct val="93000"/>
              </a:lnSpc>
              <a:buClrTx/>
              <a:buFontTx/>
              <a:buNone/>
            </a:pPr>
            <a:r>
              <a:rPr lang="pt-BR" altLang="pt-BR" sz="1800" b="1" dirty="0">
                <a:solidFill>
                  <a:srgbClr val="002060"/>
                </a:solidFill>
                <a:latin typeface="Arial" panose="020B0604020202020204" pitchFamily="34" charset="0"/>
              </a:rPr>
              <a:t>	Patronais</a:t>
            </a:r>
          </a:p>
          <a:p>
            <a:pPr eaLnBrk="1">
              <a:lnSpc>
                <a:spcPct val="93000"/>
              </a:lnSpc>
              <a:buClrTx/>
              <a:buFontTx/>
              <a:buNone/>
            </a:pPr>
            <a:r>
              <a:rPr lang="pt-BR" altLang="pt-BR" b="1" dirty="0">
                <a:solidFill>
                  <a:srgbClr val="002060"/>
                </a:solidFill>
                <a:latin typeface="Arial" panose="020B0604020202020204" pitchFamily="34" charset="0"/>
              </a:rPr>
              <a:t>	Outras Entidades e Fundos</a:t>
            </a:r>
            <a:endParaRPr lang="pt-BR" altLang="pt-BR" sz="1800" b="1" dirty="0">
              <a:solidFill>
                <a:srgbClr val="002060"/>
              </a:solidFill>
              <a:latin typeface="Arial" panose="020B0604020202020204" pitchFamily="34" charset="0"/>
            </a:endParaRPr>
          </a:p>
          <a:p>
            <a:pPr eaLnBrk="1">
              <a:lnSpc>
                <a:spcPct val="93000"/>
              </a:lnSpc>
              <a:buClrTx/>
              <a:buFontTx/>
              <a:buNone/>
            </a:pPr>
            <a:r>
              <a:rPr lang="pt-BR" altLang="pt-BR" b="1" dirty="0">
                <a:solidFill>
                  <a:srgbClr val="002060"/>
                </a:solidFill>
                <a:latin typeface="Arial" panose="020B0604020202020204" pitchFamily="34" charset="0"/>
              </a:rPr>
              <a:t>Créditos de Salário-Família e Salário Maternidade</a:t>
            </a:r>
            <a:endParaRPr lang="pt-BR" altLang="pt-BR" sz="1800" b="1" dirty="0">
              <a:solidFill>
                <a:srgbClr val="002060"/>
              </a:solidFill>
              <a:latin typeface="Arial" panose="020B0604020202020204" pitchFamily="34" charset="0"/>
            </a:endParaRPr>
          </a:p>
        </p:txBody>
      </p:sp>
      <p:sp>
        <p:nvSpPr>
          <p:cNvPr id="6" name="CaixaDeTexto 5">
            <a:extLst>
              <a:ext uri="{FF2B5EF4-FFF2-40B4-BE49-F238E27FC236}">
                <a16:creationId xmlns:a16="http://schemas.microsoft.com/office/drawing/2014/main" id="{9901370F-19DA-0EFA-E528-D89843558D62}"/>
              </a:ext>
            </a:extLst>
          </p:cNvPr>
          <p:cNvSpPr txBox="1"/>
          <p:nvPr/>
        </p:nvSpPr>
        <p:spPr>
          <a:xfrm>
            <a:off x="6376819" y="1266353"/>
            <a:ext cx="5557520" cy="2153410"/>
          </a:xfrm>
          <a:prstGeom prst="rect">
            <a:avLst/>
          </a:prstGeom>
          <a:solidFill>
            <a:schemeClr val="bg2">
              <a:lumMod val="90000"/>
            </a:schemeClr>
          </a:solidFill>
        </p:spPr>
        <p:txBody>
          <a:bodyPr wrap="square">
            <a:spAutoFit/>
          </a:bodyPr>
          <a:lstStyle/>
          <a:p>
            <a:pPr algn="ctr" eaLnBrk="1">
              <a:lnSpc>
                <a:spcPct val="93000"/>
              </a:lnSpc>
              <a:buClrTx/>
              <a:buFontTx/>
              <a:buNone/>
            </a:pPr>
            <a:r>
              <a:rPr lang="pt-BR" altLang="pt-BR" sz="1800" b="1" dirty="0">
                <a:solidFill>
                  <a:srgbClr val="002060"/>
                </a:solidFill>
                <a:latin typeface="Arial" panose="020B0604020202020204" pitchFamily="34" charset="0"/>
              </a:rPr>
              <a:t>EFD-</a:t>
            </a:r>
            <a:r>
              <a:rPr lang="pt-BR" altLang="pt-BR" sz="1800" b="1" dirty="0" err="1">
                <a:solidFill>
                  <a:srgbClr val="002060"/>
                </a:solidFill>
                <a:latin typeface="Arial" panose="020B0604020202020204" pitchFamily="34" charset="0"/>
              </a:rPr>
              <a:t>Reinf</a:t>
            </a:r>
            <a:endParaRPr lang="pt-BR" altLang="pt-BR" sz="1800" b="1" dirty="0">
              <a:solidFill>
                <a:srgbClr val="002060"/>
              </a:solidFill>
              <a:latin typeface="Arial" panose="020B0604020202020204" pitchFamily="34" charset="0"/>
            </a:endParaRPr>
          </a:p>
          <a:p>
            <a:pPr algn="ctr" eaLnBrk="1">
              <a:lnSpc>
                <a:spcPct val="93000"/>
              </a:lnSpc>
              <a:buClrTx/>
              <a:buFontTx/>
              <a:buNone/>
            </a:pPr>
            <a:endParaRPr lang="pt-BR" altLang="pt-BR" b="1" dirty="0">
              <a:solidFill>
                <a:srgbClr val="002060"/>
              </a:solidFill>
              <a:latin typeface="Arial" panose="020B0604020202020204" pitchFamily="34" charset="0"/>
            </a:endParaRPr>
          </a:p>
          <a:p>
            <a:pPr eaLnBrk="1">
              <a:lnSpc>
                <a:spcPct val="93000"/>
              </a:lnSpc>
              <a:buClrTx/>
              <a:buFontTx/>
              <a:buNone/>
            </a:pPr>
            <a:r>
              <a:rPr lang="pt-BR" altLang="pt-BR" sz="1800" b="1" dirty="0">
                <a:solidFill>
                  <a:srgbClr val="002060"/>
                </a:solidFill>
                <a:latin typeface="Arial" panose="020B0604020202020204" pitchFamily="34" charset="0"/>
              </a:rPr>
              <a:t>Débitos de Retenção de 11%</a:t>
            </a:r>
          </a:p>
          <a:p>
            <a:pPr eaLnBrk="1">
              <a:lnSpc>
                <a:spcPct val="93000"/>
              </a:lnSpc>
              <a:buClrTx/>
              <a:buFontTx/>
              <a:buNone/>
            </a:pPr>
            <a:r>
              <a:rPr lang="pt-BR" altLang="pt-BR" b="1" dirty="0">
                <a:solidFill>
                  <a:srgbClr val="002060"/>
                </a:solidFill>
                <a:latin typeface="Arial" panose="020B0604020202020204" pitchFamily="34" charset="0"/>
              </a:rPr>
              <a:t>Débitos de Aquisição de Produção Rural</a:t>
            </a:r>
          </a:p>
          <a:p>
            <a:pPr eaLnBrk="1">
              <a:lnSpc>
                <a:spcPct val="93000"/>
              </a:lnSpc>
              <a:buClrTx/>
              <a:buFontTx/>
              <a:buNone/>
            </a:pPr>
            <a:r>
              <a:rPr lang="pt-BR" altLang="pt-BR" b="1" dirty="0">
                <a:solidFill>
                  <a:srgbClr val="002060"/>
                </a:solidFill>
                <a:latin typeface="Arial" panose="020B0604020202020204" pitchFamily="34" charset="0"/>
              </a:rPr>
              <a:t>Débitos de Comercialização de Produção Rural</a:t>
            </a:r>
          </a:p>
          <a:p>
            <a:pPr eaLnBrk="1">
              <a:lnSpc>
                <a:spcPct val="93000"/>
              </a:lnSpc>
              <a:buClrTx/>
              <a:buFontTx/>
              <a:buNone/>
            </a:pPr>
            <a:r>
              <a:rPr lang="pt-BR" altLang="pt-BR" b="1" dirty="0">
                <a:solidFill>
                  <a:srgbClr val="002060"/>
                </a:solidFill>
                <a:latin typeface="Arial" panose="020B0604020202020204" pitchFamily="34" charset="0"/>
              </a:rPr>
              <a:t>Débitos de Patrocínio de Clube de Futebol</a:t>
            </a:r>
          </a:p>
          <a:p>
            <a:pPr eaLnBrk="1">
              <a:lnSpc>
                <a:spcPct val="93000"/>
              </a:lnSpc>
              <a:buClrTx/>
              <a:buFontTx/>
              <a:buNone/>
            </a:pPr>
            <a:r>
              <a:rPr lang="pt-BR" altLang="pt-BR" b="1" dirty="0">
                <a:solidFill>
                  <a:srgbClr val="002060"/>
                </a:solidFill>
                <a:latin typeface="Arial" panose="020B0604020202020204" pitchFamily="34" charset="0"/>
              </a:rPr>
              <a:t>Débitos de CPRB</a:t>
            </a:r>
            <a:endParaRPr lang="pt-BR" altLang="pt-BR" sz="1800" b="1" dirty="0">
              <a:solidFill>
                <a:srgbClr val="002060"/>
              </a:solidFill>
              <a:latin typeface="Arial" panose="020B0604020202020204" pitchFamily="34" charset="0"/>
            </a:endParaRPr>
          </a:p>
          <a:p>
            <a:pPr eaLnBrk="1">
              <a:lnSpc>
                <a:spcPct val="93000"/>
              </a:lnSpc>
              <a:buClrTx/>
              <a:buFontTx/>
              <a:buNone/>
            </a:pPr>
            <a:r>
              <a:rPr lang="pt-BR" altLang="pt-BR" b="1" dirty="0">
                <a:solidFill>
                  <a:srgbClr val="002060"/>
                </a:solidFill>
                <a:latin typeface="Arial" panose="020B0604020202020204" pitchFamily="34" charset="0"/>
              </a:rPr>
              <a:t>Créditos de retenção de 11% sofrida</a:t>
            </a:r>
            <a:endParaRPr lang="pt-BR" altLang="pt-BR" sz="1800" b="1" dirty="0">
              <a:solidFill>
                <a:srgbClr val="002060"/>
              </a:solidFill>
              <a:latin typeface="Arial" panose="020B0604020202020204" pitchFamily="34" charset="0"/>
            </a:endParaRPr>
          </a:p>
        </p:txBody>
      </p:sp>
      <p:pic>
        <p:nvPicPr>
          <p:cNvPr id="7" name="Imagem 6">
            <a:extLst>
              <a:ext uri="{FF2B5EF4-FFF2-40B4-BE49-F238E27FC236}">
                <a16:creationId xmlns:a16="http://schemas.microsoft.com/office/drawing/2014/main" id="{2EACF98D-2EE7-0123-3C1A-CBE6DC3606AC}"/>
              </a:ext>
            </a:extLst>
          </p:cNvPr>
          <p:cNvPicPr>
            <a:picLocks noChangeAspect="1"/>
          </p:cNvPicPr>
          <p:nvPr/>
        </p:nvPicPr>
        <p:blipFill>
          <a:blip r:embed="rId3"/>
          <a:stretch>
            <a:fillRect/>
          </a:stretch>
        </p:blipFill>
        <p:spPr>
          <a:xfrm>
            <a:off x="4018180" y="3742565"/>
            <a:ext cx="4181475" cy="2019300"/>
          </a:xfrm>
          <a:prstGeom prst="rect">
            <a:avLst/>
          </a:prstGeom>
        </p:spPr>
      </p:pic>
      <p:cxnSp>
        <p:nvCxnSpPr>
          <p:cNvPr id="8" name="Conector de Seta Reta 7">
            <a:extLst>
              <a:ext uri="{FF2B5EF4-FFF2-40B4-BE49-F238E27FC236}">
                <a16:creationId xmlns:a16="http://schemas.microsoft.com/office/drawing/2014/main" id="{2A35DC92-B5DB-B6A9-7ECC-AEAC227FA0C5}"/>
              </a:ext>
            </a:extLst>
          </p:cNvPr>
          <p:cNvCxnSpPr>
            <a:cxnSpLocks/>
          </p:cNvCxnSpPr>
          <p:nvPr/>
        </p:nvCxnSpPr>
        <p:spPr>
          <a:xfrm>
            <a:off x="3011863" y="3438238"/>
            <a:ext cx="1056640" cy="109220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de Seta Reta 8">
            <a:extLst>
              <a:ext uri="{FF2B5EF4-FFF2-40B4-BE49-F238E27FC236}">
                <a16:creationId xmlns:a16="http://schemas.microsoft.com/office/drawing/2014/main" id="{4E278A67-7461-C5BF-6153-0F5A7FF18DF5}"/>
              </a:ext>
            </a:extLst>
          </p:cNvPr>
          <p:cNvCxnSpPr>
            <a:cxnSpLocks/>
          </p:cNvCxnSpPr>
          <p:nvPr/>
        </p:nvCxnSpPr>
        <p:spPr>
          <a:xfrm flipH="1">
            <a:off x="8199655" y="3419763"/>
            <a:ext cx="1056640" cy="109220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415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B57CC3F6-7E05-9DDC-51B8-9E7C89D42423}"/>
              </a:ext>
            </a:extLst>
          </p:cNvPr>
          <p:cNvSpPr>
            <a:spLocks noChangeArrowheads="1"/>
          </p:cNvSpPr>
          <p:nvPr/>
        </p:nvSpPr>
        <p:spPr bwMode="auto">
          <a:xfrm>
            <a:off x="706934" y="328603"/>
            <a:ext cx="10778133" cy="522386"/>
          </a:xfrm>
          <a:prstGeom prst="rect">
            <a:avLst/>
          </a:prstGeom>
          <a:noFill/>
          <a:ln w="9360"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72225"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buClrTx/>
              <a:buFontTx/>
              <a:buNone/>
            </a:pPr>
            <a:r>
              <a:rPr lang="pt-BR" altLang="pt-BR" sz="3375" b="1" dirty="0">
                <a:solidFill>
                  <a:srgbClr val="280099"/>
                </a:solidFill>
                <a:latin typeface="Arial" panose="020B0604020202020204" pitchFamily="34" charset="0"/>
              </a:rPr>
              <a:t>DCTFWeb – Códigos de Receita</a:t>
            </a:r>
          </a:p>
        </p:txBody>
      </p:sp>
      <p:sp>
        <p:nvSpPr>
          <p:cNvPr id="5" name="CaixaDeTexto 4">
            <a:extLst>
              <a:ext uri="{FF2B5EF4-FFF2-40B4-BE49-F238E27FC236}">
                <a16:creationId xmlns:a16="http://schemas.microsoft.com/office/drawing/2014/main" id="{50D9500F-7ACC-54BF-4339-94CCCF41E764}"/>
              </a:ext>
            </a:extLst>
          </p:cNvPr>
          <p:cNvSpPr txBox="1"/>
          <p:nvPr/>
        </p:nvSpPr>
        <p:spPr>
          <a:xfrm>
            <a:off x="280818" y="1266353"/>
            <a:ext cx="5926017" cy="2668679"/>
          </a:xfrm>
          <a:prstGeom prst="rect">
            <a:avLst/>
          </a:prstGeom>
          <a:solidFill>
            <a:schemeClr val="bg2">
              <a:lumMod val="90000"/>
            </a:schemeClr>
          </a:solidFill>
        </p:spPr>
        <p:txBody>
          <a:bodyPr wrap="square">
            <a:spAutoFit/>
          </a:bodyPr>
          <a:lstStyle/>
          <a:p>
            <a:pPr algn="ctr" eaLnBrk="1">
              <a:lnSpc>
                <a:spcPct val="93000"/>
              </a:lnSpc>
              <a:buClrTx/>
              <a:buFontTx/>
              <a:buNone/>
            </a:pPr>
            <a:endParaRPr lang="pt-BR" altLang="pt-BR" sz="1800" b="1" dirty="0">
              <a:solidFill>
                <a:srgbClr val="002060"/>
              </a:solidFill>
              <a:latin typeface="Arial" panose="020B0604020202020204" pitchFamily="34" charset="0"/>
            </a:endParaRPr>
          </a:p>
          <a:p>
            <a:pPr algn="ctr" eaLnBrk="1">
              <a:lnSpc>
                <a:spcPct val="93000"/>
              </a:lnSpc>
              <a:buClrTx/>
              <a:buFontTx/>
              <a:buNone/>
            </a:pPr>
            <a:r>
              <a:rPr lang="pt-BR" altLang="pt-BR" sz="1800" b="1" dirty="0" err="1">
                <a:solidFill>
                  <a:srgbClr val="002060"/>
                </a:solidFill>
                <a:latin typeface="Arial" panose="020B0604020202020204" pitchFamily="34" charset="0"/>
              </a:rPr>
              <a:t>eSocial</a:t>
            </a:r>
            <a:r>
              <a:rPr lang="pt-BR" altLang="pt-BR" sz="1800" b="1" dirty="0">
                <a:solidFill>
                  <a:srgbClr val="002060"/>
                </a:solidFill>
                <a:latin typeface="Arial" panose="020B0604020202020204" pitchFamily="34" charset="0"/>
              </a:rPr>
              <a:t> – Códigos de Receita</a:t>
            </a:r>
          </a:p>
          <a:p>
            <a:pPr algn="ctr" eaLnBrk="1">
              <a:lnSpc>
                <a:spcPct val="93000"/>
              </a:lnSpc>
              <a:buClrTx/>
              <a:buFontTx/>
              <a:buNone/>
            </a:pPr>
            <a:endParaRPr lang="pt-BR" altLang="pt-BR" b="1" dirty="0">
              <a:solidFill>
                <a:srgbClr val="002060"/>
              </a:solidFill>
              <a:latin typeface="Arial" panose="020B0604020202020204" pitchFamily="34" charset="0"/>
            </a:endParaRPr>
          </a:p>
          <a:p>
            <a:pPr eaLnBrk="1">
              <a:lnSpc>
                <a:spcPct val="93000"/>
              </a:lnSpc>
              <a:buClrTx/>
              <a:buFontTx/>
              <a:buNone/>
            </a:pPr>
            <a:r>
              <a:rPr lang="pt-BR" altLang="pt-BR" sz="1800" b="1" dirty="0">
                <a:solidFill>
                  <a:srgbClr val="002060"/>
                </a:solidFill>
                <a:latin typeface="Arial" panose="020B0604020202020204" pitchFamily="34" charset="0"/>
              </a:rPr>
              <a:t>108201 – Desconto Segurado Empregado</a:t>
            </a:r>
          </a:p>
          <a:p>
            <a:pPr eaLnBrk="1">
              <a:lnSpc>
                <a:spcPct val="93000"/>
              </a:lnSpc>
              <a:buClrTx/>
              <a:buFontTx/>
              <a:buNone/>
            </a:pPr>
            <a:r>
              <a:rPr lang="pt-BR" altLang="pt-BR" b="1" dirty="0">
                <a:solidFill>
                  <a:srgbClr val="002060"/>
                </a:solidFill>
                <a:latin typeface="Arial" panose="020B0604020202020204" pitchFamily="34" charset="0"/>
              </a:rPr>
              <a:t>109901 – Desconto Segurado Contribuinte Individual</a:t>
            </a:r>
          </a:p>
          <a:p>
            <a:pPr eaLnBrk="1">
              <a:lnSpc>
                <a:spcPct val="93000"/>
              </a:lnSpc>
              <a:buClrTx/>
              <a:buFontTx/>
              <a:buNone/>
            </a:pPr>
            <a:r>
              <a:rPr lang="pt-BR" altLang="pt-BR" b="1" dirty="0">
                <a:solidFill>
                  <a:srgbClr val="002060"/>
                </a:solidFill>
                <a:latin typeface="Arial" panose="020B0604020202020204" pitchFamily="34" charset="0"/>
              </a:rPr>
              <a:t>113801 – Patronal – Seg. Empregado</a:t>
            </a:r>
          </a:p>
          <a:p>
            <a:pPr eaLnBrk="1">
              <a:lnSpc>
                <a:spcPct val="93000"/>
              </a:lnSpc>
              <a:buClrTx/>
              <a:buFontTx/>
              <a:buNone/>
            </a:pPr>
            <a:r>
              <a:rPr lang="pt-BR" altLang="pt-BR" b="1" dirty="0">
                <a:solidFill>
                  <a:srgbClr val="002060"/>
                </a:solidFill>
                <a:latin typeface="Arial" panose="020B0604020202020204" pitchFamily="34" charset="0"/>
              </a:rPr>
              <a:t>113804 – Patronal – Seg. CI</a:t>
            </a:r>
          </a:p>
          <a:p>
            <a:pPr eaLnBrk="1">
              <a:lnSpc>
                <a:spcPct val="93000"/>
              </a:lnSpc>
              <a:buClrTx/>
              <a:buFontTx/>
              <a:buNone/>
            </a:pPr>
            <a:r>
              <a:rPr lang="pt-BR" altLang="pt-BR" b="1" dirty="0">
                <a:solidFill>
                  <a:srgbClr val="002060"/>
                </a:solidFill>
                <a:latin typeface="Arial" panose="020B0604020202020204" pitchFamily="34" charset="0"/>
              </a:rPr>
              <a:t>164601 - GILRAT</a:t>
            </a:r>
          </a:p>
          <a:p>
            <a:pPr eaLnBrk="1">
              <a:lnSpc>
                <a:spcPct val="93000"/>
              </a:lnSpc>
              <a:buClrTx/>
              <a:buFontTx/>
              <a:buNone/>
            </a:pPr>
            <a:endParaRPr lang="pt-BR" altLang="pt-BR" sz="1800" b="1" dirty="0">
              <a:solidFill>
                <a:srgbClr val="002060"/>
              </a:solidFill>
              <a:latin typeface="Arial" panose="020B0604020202020204" pitchFamily="34" charset="0"/>
            </a:endParaRPr>
          </a:p>
          <a:p>
            <a:pPr eaLnBrk="1">
              <a:lnSpc>
                <a:spcPct val="93000"/>
              </a:lnSpc>
              <a:buClrTx/>
              <a:buFontTx/>
              <a:buNone/>
            </a:pPr>
            <a:r>
              <a:rPr lang="pt-BR" altLang="pt-BR" b="1" dirty="0">
                <a:solidFill>
                  <a:srgbClr val="002060"/>
                </a:solidFill>
                <a:latin typeface="Arial" panose="020B0604020202020204" pitchFamily="34" charset="0"/>
              </a:rPr>
              <a:t>Créditos de </a:t>
            </a:r>
            <a:r>
              <a:rPr lang="pt-BR" altLang="pt-BR" b="1" dirty="0" err="1">
                <a:solidFill>
                  <a:srgbClr val="002060"/>
                </a:solidFill>
                <a:latin typeface="Arial" panose="020B0604020202020204" pitchFamily="34" charset="0"/>
              </a:rPr>
              <a:t>Salário-Familia</a:t>
            </a:r>
            <a:r>
              <a:rPr lang="pt-BR" altLang="pt-BR" b="1" dirty="0">
                <a:solidFill>
                  <a:srgbClr val="002060"/>
                </a:solidFill>
                <a:latin typeface="Arial" panose="020B0604020202020204" pitchFamily="34" charset="0"/>
              </a:rPr>
              <a:t> e Salário Maternidade</a:t>
            </a:r>
            <a:endParaRPr lang="pt-BR" altLang="pt-BR" sz="1800" b="1" dirty="0">
              <a:solidFill>
                <a:srgbClr val="002060"/>
              </a:solidFill>
              <a:latin typeface="Arial" panose="020B0604020202020204" pitchFamily="34" charset="0"/>
            </a:endParaRPr>
          </a:p>
        </p:txBody>
      </p:sp>
      <p:sp>
        <p:nvSpPr>
          <p:cNvPr id="6" name="CaixaDeTexto 5">
            <a:extLst>
              <a:ext uri="{FF2B5EF4-FFF2-40B4-BE49-F238E27FC236}">
                <a16:creationId xmlns:a16="http://schemas.microsoft.com/office/drawing/2014/main" id="{9901370F-19DA-0EFA-E528-D89843558D62}"/>
              </a:ext>
            </a:extLst>
          </p:cNvPr>
          <p:cNvSpPr txBox="1"/>
          <p:nvPr/>
        </p:nvSpPr>
        <p:spPr>
          <a:xfrm>
            <a:off x="6376819" y="1266353"/>
            <a:ext cx="5344126" cy="2668679"/>
          </a:xfrm>
          <a:prstGeom prst="rect">
            <a:avLst/>
          </a:prstGeom>
          <a:solidFill>
            <a:schemeClr val="bg2">
              <a:lumMod val="90000"/>
            </a:schemeClr>
          </a:solidFill>
        </p:spPr>
        <p:txBody>
          <a:bodyPr wrap="square">
            <a:spAutoFit/>
          </a:bodyPr>
          <a:lstStyle/>
          <a:p>
            <a:pPr algn="ctr" eaLnBrk="1">
              <a:lnSpc>
                <a:spcPct val="93000"/>
              </a:lnSpc>
              <a:buClrTx/>
              <a:buFontTx/>
              <a:buNone/>
            </a:pPr>
            <a:endParaRPr lang="pt-BR" altLang="pt-BR" sz="1800" b="1" dirty="0">
              <a:solidFill>
                <a:srgbClr val="002060"/>
              </a:solidFill>
              <a:latin typeface="Arial" panose="020B0604020202020204" pitchFamily="34" charset="0"/>
            </a:endParaRPr>
          </a:p>
          <a:p>
            <a:pPr algn="ctr" eaLnBrk="1">
              <a:lnSpc>
                <a:spcPct val="93000"/>
              </a:lnSpc>
              <a:buClrTx/>
              <a:buFontTx/>
              <a:buNone/>
            </a:pPr>
            <a:r>
              <a:rPr lang="pt-BR" altLang="pt-BR" sz="1800" b="1" dirty="0">
                <a:solidFill>
                  <a:srgbClr val="002060"/>
                </a:solidFill>
                <a:latin typeface="Arial" panose="020B0604020202020204" pitchFamily="34" charset="0"/>
              </a:rPr>
              <a:t>EFD-</a:t>
            </a:r>
            <a:r>
              <a:rPr lang="pt-BR" altLang="pt-BR" sz="1800" b="1" dirty="0" err="1">
                <a:solidFill>
                  <a:srgbClr val="002060"/>
                </a:solidFill>
                <a:latin typeface="Arial" panose="020B0604020202020204" pitchFamily="34" charset="0"/>
              </a:rPr>
              <a:t>Reinf</a:t>
            </a:r>
            <a:r>
              <a:rPr lang="pt-BR" altLang="pt-BR" sz="1800" b="1" dirty="0">
                <a:solidFill>
                  <a:srgbClr val="002060"/>
                </a:solidFill>
                <a:latin typeface="Arial" panose="020B0604020202020204" pitchFamily="34" charset="0"/>
              </a:rPr>
              <a:t> – Códigos de Receita</a:t>
            </a:r>
          </a:p>
          <a:p>
            <a:pPr algn="ctr" eaLnBrk="1">
              <a:lnSpc>
                <a:spcPct val="93000"/>
              </a:lnSpc>
              <a:buClrTx/>
              <a:buFontTx/>
              <a:buNone/>
            </a:pPr>
            <a:endParaRPr lang="pt-BR" altLang="pt-BR" b="1" dirty="0">
              <a:solidFill>
                <a:srgbClr val="002060"/>
              </a:solidFill>
              <a:latin typeface="Arial" panose="020B0604020202020204" pitchFamily="34" charset="0"/>
            </a:endParaRPr>
          </a:p>
          <a:p>
            <a:pPr eaLnBrk="1">
              <a:lnSpc>
                <a:spcPct val="93000"/>
              </a:lnSpc>
              <a:buClrTx/>
              <a:buFontTx/>
              <a:buNone/>
            </a:pPr>
            <a:endParaRPr lang="pt-BR" altLang="pt-BR" sz="1800" b="1" dirty="0">
              <a:solidFill>
                <a:srgbClr val="002060"/>
              </a:solidFill>
              <a:latin typeface="Arial" panose="020B0604020202020204" pitchFamily="34" charset="0"/>
            </a:endParaRPr>
          </a:p>
          <a:p>
            <a:pPr eaLnBrk="1">
              <a:lnSpc>
                <a:spcPct val="93000"/>
              </a:lnSpc>
              <a:buClrTx/>
              <a:buFontTx/>
              <a:buNone/>
            </a:pPr>
            <a:r>
              <a:rPr lang="pt-BR" altLang="pt-BR" sz="1800" b="1" dirty="0">
                <a:solidFill>
                  <a:srgbClr val="002060"/>
                </a:solidFill>
                <a:latin typeface="Arial" panose="020B0604020202020204" pitchFamily="34" charset="0"/>
              </a:rPr>
              <a:t>116201 - Retenção de 11% ou 3,5%</a:t>
            </a:r>
          </a:p>
          <a:p>
            <a:pPr eaLnBrk="1">
              <a:lnSpc>
                <a:spcPct val="93000"/>
              </a:lnSpc>
              <a:buClrTx/>
              <a:buFontTx/>
              <a:buNone/>
            </a:pPr>
            <a:r>
              <a:rPr lang="pt-BR" altLang="pt-BR" b="1" dirty="0">
                <a:solidFill>
                  <a:srgbClr val="002060"/>
                </a:solidFill>
                <a:latin typeface="Arial" panose="020B0604020202020204" pitchFamily="34" charset="0"/>
              </a:rPr>
              <a:t>114106 – Retenção serviços especiais</a:t>
            </a:r>
          </a:p>
          <a:p>
            <a:pPr eaLnBrk="1">
              <a:lnSpc>
                <a:spcPct val="93000"/>
              </a:lnSpc>
              <a:buClrTx/>
              <a:buFontTx/>
              <a:buNone/>
            </a:pPr>
            <a:r>
              <a:rPr lang="pt-BR" altLang="pt-BR" b="1" dirty="0">
                <a:solidFill>
                  <a:srgbClr val="002060"/>
                </a:solidFill>
                <a:latin typeface="Arial" panose="020B0604020202020204" pitchFamily="34" charset="0"/>
              </a:rPr>
              <a:t>165601 – Aquisição Produção Rural - Patronal</a:t>
            </a:r>
          </a:p>
          <a:p>
            <a:pPr eaLnBrk="1">
              <a:lnSpc>
                <a:spcPct val="93000"/>
              </a:lnSpc>
              <a:buClrTx/>
              <a:buFontTx/>
              <a:buNone/>
            </a:pPr>
            <a:r>
              <a:rPr lang="pt-BR" altLang="pt-BR" b="1" dirty="0">
                <a:solidFill>
                  <a:srgbClr val="002060"/>
                </a:solidFill>
                <a:latin typeface="Arial" panose="020B0604020202020204" pitchFamily="34" charset="0"/>
              </a:rPr>
              <a:t>164603 – Aquisição Produção Rural – RAT</a:t>
            </a:r>
          </a:p>
          <a:p>
            <a:pPr>
              <a:lnSpc>
                <a:spcPct val="93000"/>
              </a:lnSpc>
            </a:pPr>
            <a:r>
              <a:rPr lang="pt-BR" altLang="pt-BR" b="1" dirty="0">
                <a:solidFill>
                  <a:srgbClr val="002060"/>
                </a:solidFill>
                <a:latin typeface="Arial" panose="020B0604020202020204" pitchFamily="34" charset="0"/>
              </a:rPr>
              <a:t>121306 – Aquisição Produção Rural – SENAR</a:t>
            </a:r>
          </a:p>
          <a:p>
            <a:pPr eaLnBrk="1">
              <a:lnSpc>
                <a:spcPct val="93000"/>
              </a:lnSpc>
              <a:buClrTx/>
              <a:buFontTx/>
              <a:buNone/>
            </a:pPr>
            <a:endParaRPr lang="pt-BR" altLang="pt-BR" b="1" dirty="0">
              <a:solidFill>
                <a:srgbClr val="002060"/>
              </a:solidFill>
              <a:latin typeface="Arial" panose="020B0604020202020204" pitchFamily="34" charset="0"/>
            </a:endParaRPr>
          </a:p>
        </p:txBody>
      </p:sp>
      <p:pic>
        <p:nvPicPr>
          <p:cNvPr id="7" name="Imagem 6">
            <a:extLst>
              <a:ext uri="{FF2B5EF4-FFF2-40B4-BE49-F238E27FC236}">
                <a16:creationId xmlns:a16="http://schemas.microsoft.com/office/drawing/2014/main" id="{2EACF98D-2EE7-0123-3C1A-CBE6DC3606AC}"/>
              </a:ext>
            </a:extLst>
          </p:cNvPr>
          <p:cNvPicPr>
            <a:picLocks noChangeAspect="1"/>
          </p:cNvPicPr>
          <p:nvPr/>
        </p:nvPicPr>
        <p:blipFill>
          <a:blip r:embed="rId3"/>
          <a:stretch>
            <a:fillRect/>
          </a:stretch>
        </p:blipFill>
        <p:spPr>
          <a:xfrm>
            <a:off x="4018180" y="4165599"/>
            <a:ext cx="4181475" cy="1596265"/>
          </a:xfrm>
          <a:prstGeom prst="rect">
            <a:avLst/>
          </a:prstGeom>
        </p:spPr>
      </p:pic>
      <p:cxnSp>
        <p:nvCxnSpPr>
          <p:cNvPr id="8" name="Conector de Seta Reta 7">
            <a:extLst>
              <a:ext uri="{FF2B5EF4-FFF2-40B4-BE49-F238E27FC236}">
                <a16:creationId xmlns:a16="http://schemas.microsoft.com/office/drawing/2014/main" id="{2A35DC92-B5DB-B6A9-7ECC-AEAC227FA0C5}"/>
              </a:ext>
            </a:extLst>
          </p:cNvPr>
          <p:cNvCxnSpPr>
            <a:cxnSpLocks/>
          </p:cNvCxnSpPr>
          <p:nvPr/>
        </p:nvCxnSpPr>
        <p:spPr>
          <a:xfrm>
            <a:off x="3024018" y="4000381"/>
            <a:ext cx="1056640" cy="109220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de Seta Reta 8">
            <a:extLst>
              <a:ext uri="{FF2B5EF4-FFF2-40B4-BE49-F238E27FC236}">
                <a16:creationId xmlns:a16="http://schemas.microsoft.com/office/drawing/2014/main" id="{4E278A67-7461-C5BF-6153-0F5A7FF18DF5}"/>
              </a:ext>
            </a:extLst>
          </p:cNvPr>
          <p:cNvCxnSpPr>
            <a:cxnSpLocks/>
          </p:cNvCxnSpPr>
          <p:nvPr/>
        </p:nvCxnSpPr>
        <p:spPr>
          <a:xfrm flipH="1">
            <a:off x="8199655" y="4000381"/>
            <a:ext cx="1056640" cy="109220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557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B6896B9-CE34-6F95-2D52-8AB4E67FC92A}"/>
              </a:ext>
            </a:extLst>
          </p:cNvPr>
          <p:cNvPicPr>
            <a:picLocks noChangeAspect="1"/>
          </p:cNvPicPr>
          <p:nvPr/>
        </p:nvPicPr>
        <p:blipFill>
          <a:blip r:embed="rId3"/>
          <a:stretch>
            <a:fillRect/>
          </a:stretch>
        </p:blipFill>
        <p:spPr>
          <a:xfrm>
            <a:off x="1497878" y="701965"/>
            <a:ext cx="9344025" cy="4716070"/>
          </a:xfrm>
          <a:prstGeom prst="rect">
            <a:avLst/>
          </a:prstGeom>
        </p:spPr>
      </p:pic>
      <p:sp>
        <p:nvSpPr>
          <p:cNvPr id="6" name="CaixaDeTexto 5">
            <a:extLst>
              <a:ext uri="{FF2B5EF4-FFF2-40B4-BE49-F238E27FC236}">
                <a16:creationId xmlns:a16="http://schemas.microsoft.com/office/drawing/2014/main" id="{88281B5B-682C-28F6-7055-724A5748FD20}"/>
              </a:ext>
            </a:extLst>
          </p:cNvPr>
          <p:cNvSpPr txBox="1"/>
          <p:nvPr/>
        </p:nvSpPr>
        <p:spPr>
          <a:xfrm>
            <a:off x="1052945" y="282554"/>
            <a:ext cx="10086109" cy="349968"/>
          </a:xfrm>
          <a:prstGeom prst="rect">
            <a:avLst/>
          </a:prstGeom>
          <a:noFill/>
        </p:spPr>
        <p:txBody>
          <a:bodyPr wrap="square">
            <a:spAutoFit/>
          </a:bodyPr>
          <a:lstStyle/>
          <a:p>
            <a:pPr algn="ctr" eaLnBrk="1">
              <a:lnSpc>
                <a:spcPct val="93000"/>
              </a:lnSpc>
              <a:buClrTx/>
              <a:buFontTx/>
              <a:buNone/>
            </a:pPr>
            <a:r>
              <a:rPr lang="pt-BR" altLang="pt-BR" sz="1800" b="1" dirty="0">
                <a:solidFill>
                  <a:srgbClr val="280099"/>
                </a:solidFill>
                <a:latin typeface="Arial" panose="020B0604020202020204" pitchFamily="34" charset="0"/>
              </a:rPr>
              <a:t>DCTFWeb – Códigos de Receita X Comprovante de Declaração do SEFIP</a:t>
            </a:r>
          </a:p>
        </p:txBody>
      </p:sp>
      <p:sp>
        <p:nvSpPr>
          <p:cNvPr id="7" name="Text Box 3">
            <a:extLst>
              <a:ext uri="{FF2B5EF4-FFF2-40B4-BE49-F238E27FC236}">
                <a16:creationId xmlns:a16="http://schemas.microsoft.com/office/drawing/2014/main" id="{CC2B3852-8DBE-A358-49A5-5BC1931B4450}"/>
              </a:ext>
            </a:extLst>
          </p:cNvPr>
          <p:cNvSpPr txBox="1">
            <a:spLocks noChangeArrowheads="1"/>
          </p:cNvSpPr>
          <p:nvPr/>
        </p:nvSpPr>
        <p:spPr bwMode="auto">
          <a:xfrm>
            <a:off x="4204531" y="2666288"/>
            <a:ext cx="693073" cy="1575174"/>
          </a:xfrm>
          <a:prstGeom prst="rect">
            <a:avLst/>
          </a:prstGeom>
          <a:noFill/>
          <a:ln w="36000" cap="flat">
            <a:solidFill>
              <a:srgbClr val="3465A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1250" tIns="70875" rIns="101250" bIns="5906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eaLnBrk="1">
              <a:lnSpc>
                <a:spcPct val="93000"/>
              </a:lnSpc>
              <a:buClrTx/>
              <a:buFontTx/>
              <a:buNone/>
            </a:pPr>
            <a:r>
              <a:rPr lang="pt-BR" altLang="pt-BR" sz="900" b="1" dirty="0">
                <a:solidFill>
                  <a:srgbClr val="FF3333"/>
                </a:solidFill>
                <a:latin typeface="Arial" panose="020B0604020202020204" pitchFamily="34" charset="0"/>
              </a:rPr>
              <a:t>108201</a:t>
            </a:r>
          </a:p>
          <a:p>
            <a:pPr eaLnBrk="1">
              <a:lnSpc>
                <a:spcPct val="93000"/>
              </a:lnSpc>
              <a:buClrTx/>
              <a:buFontTx/>
              <a:buNone/>
            </a:pPr>
            <a:r>
              <a:rPr lang="pt-BR" altLang="pt-BR" sz="900" b="1" dirty="0">
                <a:solidFill>
                  <a:srgbClr val="FF3333"/>
                </a:solidFill>
                <a:latin typeface="Arial" panose="020B0604020202020204" pitchFamily="34" charset="0"/>
              </a:rPr>
              <a:t>109901</a:t>
            </a:r>
          </a:p>
          <a:p>
            <a:pPr eaLnBrk="1">
              <a:lnSpc>
                <a:spcPct val="93000"/>
              </a:lnSpc>
              <a:buClrTx/>
              <a:buFontTx/>
              <a:buNone/>
            </a:pPr>
            <a:endParaRPr lang="pt-BR" altLang="pt-BR" sz="900" b="1" dirty="0">
              <a:solidFill>
                <a:srgbClr val="FF3333"/>
              </a:solidFill>
              <a:latin typeface="Arial" panose="020B0604020202020204" pitchFamily="34" charset="0"/>
            </a:endParaRPr>
          </a:p>
          <a:p>
            <a:pPr eaLnBrk="1">
              <a:lnSpc>
                <a:spcPct val="93000"/>
              </a:lnSpc>
              <a:buClrTx/>
              <a:buFontTx/>
              <a:buNone/>
            </a:pPr>
            <a:r>
              <a:rPr lang="pt-BR" altLang="pt-BR" sz="900" b="1" dirty="0">
                <a:solidFill>
                  <a:srgbClr val="FF3333"/>
                </a:solidFill>
                <a:latin typeface="Arial" panose="020B0604020202020204" pitchFamily="34" charset="0"/>
              </a:rPr>
              <a:t>113801</a:t>
            </a:r>
          </a:p>
          <a:p>
            <a:pPr eaLnBrk="1">
              <a:lnSpc>
                <a:spcPct val="93000"/>
              </a:lnSpc>
              <a:buClrTx/>
              <a:buFontTx/>
              <a:buNone/>
            </a:pPr>
            <a:r>
              <a:rPr lang="pt-BR" altLang="pt-BR" sz="900" b="1" dirty="0">
                <a:solidFill>
                  <a:srgbClr val="FF3333"/>
                </a:solidFill>
                <a:latin typeface="Arial" panose="020B0604020202020204" pitchFamily="34" charset="0"/>
              </a:rPr>
              <a:t>113804</a:t>
            </a:r>
          </a:p>
          <a:p>
            <a:pPr eaLnBrk="1">
              <a:lnSpc>
                <a:spcPct val="93000"/>
              </a:lnSpc>
              <a:buClrTx/>
              <a:buFontTx/>
              <a:buNone/>
            </a:pPr>
            <a:r>
              <a:rPr lang="pt-BR" altLang="pt-BR" sz="900" b="1" dirty="0">
                <a:solidFill>
                  <a:srgbClr val="FF3333"/>
                </a:solidFill>
                <a:latin typeface="Arial" panose="020B0604020202020204" pitchFamily="34" charset="0"/>
              </a:rPr>
              <a:t>164601</a:t>
            </a:r>
          </a:p>
          <a:p>
            <a:pPr eaLnBrk="1">
              <a:lnSpc>
                <a:spcPct val="93000"/>
              </a:lnSpc>
              <a:buClrTx/>
              <a:buFontTx/>
              <a:buNone/>
            </a:pPr>
            <a:r>
              <a:rPr lang="pt-BR" altLang="pt-BR" sz="900" b="1" dirty="0">
                <a:solidFill>
                  <a:srgbClr val="FF3333"/>
                </a:solidFill>
                <a:latin typeface="Arial" panose="020B0604020202020204" pitchFamily="34" charset="0"/>
              </a:rPr>
              <a:t>114105</a:t>
            </a:r>
          </a:p>
        </p:txBody>
      </p:sp>
      <p:sp>
        <p:nvSpPr>
          <p:cNvPr id="9" name="CaixaDeTexto 8">
            <a:extLst>
              <a:ext uri="{FF2B5EF4-FFF2-40B4-BE49-F238E27FC236}">
                <a16:creationId xmlns:a16="http://schemas.microsoft.com/office/drawing/2014/main" id="{F72240B5-5666-193E-030E-F6D6D9DCE691}"/>
              </a:ext>
            </a:extLst>
          </p:cNvPr>
          <p:cNvSpPr txBox="1"/>
          <p:nvPr/>
        </p:nvSpPr>
        <p:spPr>
          <a:xfrm>
            <a:off x="1326960" y="5627858"/>
            <a:ext cx="9893667" cy="338554"/>
          </a:xfrm>
          <a:prstGeom prst="rect">
            <a:avLst/>
          </a:prstGeom>
          <a:noFill/>
        </p:spPr>
        <p:txBody>
          <a:bodyPr wrap="square">
            <a:spAutoFit/>
          </a:bodyPr>
          <a:lstStyle/>
          <a:p>
            <a:r>
              <a:rPr lang="pt-BR" altLang="pt-BR" sz="1600" b="1" dirty="0">
                <a:solidFill>
                  <a:srgbClr val="FF0000"/>
                </a:solidFill>
                <a:latin typeface="Arial" panose="020B0604020202020204" pitchFamily="34" charset="0"/>
              </a:rPr>
              <a:t>Obs.: A retenção efetuada pelo tomador não era declarada em GFIP (CR 116201 e 114106)</a:t>
            </a:r>
            <a:endParaRPr lang="pt-BR" sz="1600" dirty="0">
              <a:solidFill>
                <a:srgbClr val="FF0000"/>
              </a:solidFill>
            </a:endParaRPr>
          </a:p>
        </p:txBody>
      </p:sp>
    </p:spTree>
    <p:extLst>
      <p:ext uri="{BB962C8B-B14F-4D97-AF65-F5344CB8AC3E}">
        <p14:creationId xmlns:p14="http://schemas.microsoft.com/office/powerpoint/2010/main" val="8971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42D3043-D45C-37BA-02FD-854267E2AE95}"/>
              </a:ext>
            </a:extLst>
          </p:cNvPr>
          <p:cNvSpPr>
            <a:spLocks noChangeArrowheads="1"/>
          </p:cNvSpPr>
          <p:nvPr/>
        </p:nvSpPr>
        <p:spPr bwMode="auto">
          <a:xfrm>
            <a:off x="3797108" y="1883654"/>
            <a:ext cx="4162722" cy="520898"/>
          </a:xfrm>
          <a:prstGeom prst="rect">
            <a:avLst/>
          </a:prstGeom>
          <a:solidFill>
            <a:srgbClr val="336699"/>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buClrTx/>
              <a:buFontTx/>
              <a:buNone/>
            </a:pPr>
            <a:r>
              <a:rPr lang="pt-BR" altLang="pt-BR" sz="3375" b="1" dirty="0">
                <a:solidFill>
                  <a:srgbClr val="FFFFFF"/>
                </a:solidFill>
                <a:latin typeface="Arial" panose="020B0604020202020204" pitchFamily="34" charset="0"/>
              </a:rPr>
              <a:t>DCTFWeb</a:t>
            </a:r>
          </a:p>
        </p:txBody>
      </p:sp>
      <p:sp>
        <p:nvSpPr>
          <p:cNvPr id="7" name="Rectangle 3">
            <a:extLst>
              <a:ext uri="{FF2B5EF4-FFF2-40B4-BE49-F238E27FC236}">
                <a16:creationId xmlns:a16="http://schemas.microsoft.com/office/drawing/2014/main" id="{77BFE424-A65A-14F4-E9F7-9E60A94E83EF}"/>
              </a:ext>
            </a:extLst>
          </p:cNvPr>
          <p:cNvSpPr>
            <a:spLocks noChangeArrowheads="1"/>
          </p:cNvSpPr>
          <p:nvPr/>
        </p:nvSpPr>
        <p:spPr bwMode="auto">
          <a:xfrm>
            <a:off x="1438714" y="535949"/>
            <a:ext cx="9111258" cy="87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25313" rIns="67500" bIns="2531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9pPr>
          </a:lstStyle>
          <a:p>
            <a:pPr algn="ctr" eaLnBrk="1">
              <a:buClrTx/>
              <a:buFontTx/>
              <a:buNone/>
            </a:pPr>
            <a:r>
              <a:rPr lang="pt-BR" altLang="pt-BR" sz="2438" b="1" dirty="0">
                <a:solidFill>
                  <a:srgbClr val="000080"/>
                </a:solidFill>
                <a:latin typeface="Arial" panose="020B0604020202020204" pitchFamily="34" charset="0"/>
              </a:rPr>
              <a:t>Modelo de Cumprimento da Obrigação Tributária</a:t>
            </a:r>
          </a:p>
          <a:p>
            <a:pPr algn="ctr" eaLnBrk="1">
              <a:buClrTx/>
              <a:buFontTx/>
              <a:buNone/>
            </a:pPr>
            <a:r>
              <a:rPr lang="pt-BR" altLang="pt-BR" sz="2438" b="1" dirty="0">
                <a:solidFill>
                  <a:srgbClr val="000080"/>
                </a:solidFill>
                <a:latin typeface="Arial" panose="020B0604020202020204" pitchFamily="34" charset="0"/>
              </a:rPr>
              <a:t>Contingência para Recolhimento</a:t>
            </a:r>
          </a:p>
        </p:txBody>
      </p:sp>
      <p:sp>
        <p:nvSpPr>
          <p:cNvPr id="8" name="AutoShape 9">
            <a:extLst>
              <a:ext uri="{FF2B5EF4-FFF2-40B4-BE49-F238E27FC236}">
                <a16:creationId xmlns:a16="http://schemas.microsoft.com/office/drawing/2014/main" id="{4B670173-77F3-80C8-21BA-04C72FF33DCE}"/>
              </a:ext>
            </a:extLst>
          </p:cNvPr>
          <p:cNvSpPr>
            <a:spLocks noChangeArrowheads="1"/>
          </p:cNvSpPr>
          <p:nvPr/>
        </p:nvSpPr>
        <p:spPr bwMode="auto">
          <a:xfrm>
            <a:off x="2514210" y="2943309"/>
            <a:ext cx="3576339" cy="1214438"/>
          </a:xfrm>
          <a:prstGeom prst="rightArrowCallout">
            <a:avLst>
              <a:gd name="adj1" fmla="val 25000"/>
              <a:gd name="adj2" fmla="val 25000"/>
              <a:gd name="adj3" fmla="val 48162"/>
              <a:gd name="adj4" fmla="val 66667"/>
            </a:avLst>
          </a:prstGeom>
          <a:solidFill>
            <a:srgbClr val="729FCF"/>
          </a:solidFill>
          <a:ln w="9360"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pt-BR" altLang="pt-BR" sz="2250" b="1">
                <a:solidFill>
                  <a:srgbClr val="FFFFFF"/>
                </a:solidFill>
                <a:latin typeface="Arial" panose="020B0604020202020204" pitchFamily="34" charset="0"/>
              </a:rPr>
              <a:t>ESCRITURAÇÃO</a:t>
            </a:r>
          </a:p>
          <a:p>
            <a:pPr algn="ctr">
              <a:buClrTx/>
              <a:buFontTx/>
              <a:buNone/>
            </a:pPr>
            <a:r>
              <a:rPr lang="pt-BR" altLang="pt-BR" sz="2250" b="1">
                <a:solidFill>
                  <a:srgbClr val="FFFFFF"/>
                </a:solidFill>
                <a:latin typeface="Arial" panose="020B0604020202020204" pitchFamily="34" charset="0"/>
              </a:rPr>
              <a:t>APURAÇÃO</a:t>
            </a:r>
          </a:p>
        </p:txBody>
      </p:sp>
      <p:sp>
        <p:nvSpPr>
          <p:cNvPr id="9" name="AutoShape 10">
            <a:extLst>
              <a:ext uri="{FF2B5EF4-FFF2-40B4-BE49-F238E27FC236}">
                <a16:creationId xmlns:a16="http://schemas.microsoft.com/office/drawing/2014/main" id="{254EC91B-135B-2664-36E6-4C8934107437}"/>
              </a:ext>
            </a:extLst>
          </p:cNvPr>
          <p:cNvSpPr>
            <a:spLocks noChangeArrowheads="1"/>
          </p:cNvSpPr>
          <p:nvPr/>
        </p:nvSpPr>
        <p:spPr bwMode="auto">
          <a:xfrm>
            <a:off x="6090549" y="3008794"/>
            <a:ext cx="2564308" cy="1080492"/>
          </a:xfrm>
          <a:prstGeom prst="leftRightArrow">
            <a:avLst>
              <a:gd name="adj1" fmla="val 50000"/>
              <a:gd name="adj2" fmla="val 46012"/>
            </a:avLst>
          </a:prstGeom>
          <a:solidFill>
            <a:srgbClr val="729FCF"/>
          </a:solidFill>
          <a:ln w="9360"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pt-BR" altLang="pt-BR" sz="2250" b="1">
                <a:solidFill>
                  <a:srgbClr val="FFFFFF"/>
                </a:solidFill>
                <a:latin typeface="Arial" panose="020B0604020202020204" pitchFamily="34" charset="0"/>
              </a:rPr>
              <a:t>DECLARAÇÃO</a:t>
            </a:r>
          </a:p>
        </p:txBody>
      </p:sp>
      <p:sp>
        <p:nvSpPr>
          <p:cNvPr id="10" name="AutoShape 11">
            <a:extLst>
              <a:ext uri="{FF2B5EF4-FFF2-40B4-BE49-F238E27FC236}">
                <a16:creationId xmlns:a16="http://schemas.microsoft.com/office/drawing/2014/main" id="{B68C0DF5-A59B-1DE5-79AB-C03F0DCCB7A5}"/>
              </a:ext>
            </a:extLst>
          </p:cNvPr>
          <p:cNvSpPr>
            <a:spLocks noChangeArrowheads="1"/>
          </p:cNvSpPr>
          <p:nvPr/>
        </p:nvSpPr>
        <p:spPr bwMode="auto">
          <a:xfrm>
            <a:off x="8654857" y="2992377"/>
            <a:ext cx="2835176" cy="1147464"/>
          </a:xfrm>
          <a:prstGeom prst="leftArrowCallout">
            <a:avLst>
              <a:gd name="adj1" fmla="val 25000"/>
              <a:gd name="adj2" fmla="val 25000"/>
              <a:gd name="adj3" fmla="val 41180"/>
              <a:gd name="adj4" fmla="val 66667"/>
            </a:avLst>
          </a:prstGeom>
          <a:solidFill>
            <a:srgbClr val="729FCF"/>
          </a:solidFill>
          <a:ln w="9360"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pt-BR" altLang="pt-BR" sz="2250" b="1" dirty="0">
                <a:solidFill>
                  <a:srgbClr val="FFFFFF"/>
                </a:solidFill>
                <a:latin typeface="Arial" panose="020B0604020202020204" pitchFamily="34" charset="0"/>
              </a:rPr>
              <a:t>PAGAMENTO</a:t>
            </a:r>
          </a:p>
          <a:p>
            <a:pPr algn="ctr">
              <a:buClrTx/>
              <a:buFontTx/>
              <a:buNone/>
            </a:pPr>
            <a:r>
              <a:rPr lang="pt-BR" altLang="pt-BR" sz="2250" b="1" dirty="0">
                <a:solidFill>
                  <a:srgbClr val="FFFFFF"/>
                </a:solidFill>
                <a:latin typeface="Arial" panose="020B0604020202020204" pitchFamily="34" charset="0"/>
              </a:rPr>
              <a:t>DARF</a:t>
            </a:r>
          </a:p>
        </p:txBody>
      </p:sp>
      <p:sp>
        <p:nvSpPr>
          <p:cNvPr id="11" name="Rectangle 12">
            <a:extLst>
              <a:ext uri="{FF2B5EF4-FFF2-40B4-BE49-F238E27FC236}">
                <a16:creationId xmlns:a16="http://schemas.microsoft.com/office/drawing/2014/main" id="{60F83FE5-071A-1D44-9E5B-6D324D365AF2}"/>
              </a:ext>
            </a:extLst>
          </p:cNvPr>
          <p:cNvSpPr>
            <a:spLocks noChangeArrowheads="1"/>
          </p:cNvSpPr>
          <p:nvPr/>
        </p:nvSpPr>
        <p:spPr bwMode="auto">
          <a:xfrm>
            <a:off x="330529" y="3164081"/>
            <a:ext cx="2005458" cy="876643"/>
          </a:xfrm>
          <a:prstGeom prst="rect">
            <a:avLst/>
          </a:prstGeom>
          <a:solidFill>
            <a:srgbClr val="DDDDDD"/>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buClrTx/>
              <a:buFontTx/>
              <a:buNone/>
            </a:pPr>
            <a:r>
              <a:rPr lang="pt-BR" altLang="pt-BR" sz="2063" b="1" dirty="0">
                <a:solidFill>
                  <a:srgbClr val="800000"/>
                </a:solidFill>
                <a:latin typeface="Arial" panose="020B0604020202020204" pitchFamily="34" charset="0"/>
              </a:rPr>
              <a:t>PAGAMENTO</a:t>
            </a:r>
          </a:p>
          <a:p>
            <a:pPr algn="ctr" eaLnBrk="1">
              <a:buClrTx/>
              <a:buFontTx/>
              <a:buNone/>
            </a:pPr>
            <a:r>
              <a:rPr lang="pt-BR" altLang="pt-BR" sz="2063" b="1" dirty="0" err="1">
                <a:solidFill>
                  <a:srgbClr val="800000"/>
                </a:solidFill>
                <a:latin typeface="Arial" panose="020B0604020202020204" pitchFamily="34" charset="0"/>
              </a:rPr>
              <a:t>Sicalc</a:t>
            </a:r>
            <a:r>
              <a:rPr lang="pt-BR" altLang="pt-BR" sz="2063" b="1" dirty="0">
                <a:solidFill>
                  <a:srgbClr val="800000"/>
                </a:solidFill>
                <a:latin typeface="Arial" panose="020B0604020202020204" pitchFamily="34" charset="0"/>
              </a:rPr>
              <a:t> (avulso)</a:t>
            </a:r>
          </a:p>
        </p:txBody>
      </p:sp>
      <p:sp>
        <p:nvSpPr>
          <p:cNvPr id="12" name="CaixaDeTexto 11">
            <a:extLst>
              <a:ext uri="{FF2B5EF4-FFF2-40B4-BE49-F238E27FC236}">
                <a16:creationId xmlns:a16="http://schemas.microsoft.com/office/drawing/2014/main" id="{4C836815-6E59-77AF-897B-11B27E461A9B}"/>
              </a:ext>
            </a:extLst>
          </p:cNvPr>
          <p:cNvSpPr txBox="1"/>
          <p:nvPr/>
        </p:nvSpPr>
        <p:spPr>
          <a:xfrm>
            <a:off x="-14744" y="4853795"/>
            <a:ext cx="12210585" cy="1292662"/>
          </a:xfrm>
          <a:prstGeom prst="rect">
            <a:avLst/>
          </a:prstGeom>
          <a:noFill/>
        </p:spPr>
        <p:txBody>
          <a:bodyPr wrap="square">
            <a:spAutoFit/>
          </a:bodyPr>
          <a:lstStyle/>
          <a:p>
            <a:endParaRPr lang="pt-BR" altLang="pt-BR" sz="1800" b="1" dirty="0">
              <a:solidFill>
                <a:srgbClr val="000080"/>
              </a:solidFill>
              <a:latin typeface="Arial" panose="020B0604020202020204" pitchFamily="34" charset="0"/>
            </a:endParaRPr>
          </a:p>
          <a:p>
            <a:r>
              <a:rPr lang="pt-BR" altLang="pt-BR" sz="2000" b="1" dirty="0">
                <a:solidFill>
                  <a:srgbClr val="000080"/>
                </a:solidFill>
                <a:latin typeface="Arial" panose="020B0604020202020204" pitchFamily="34" charset="0"/>
              </a:rPr>
              <a:t>DARF </a:t>
            </a:r>
            <a:r>
              <a:rPr lang="pt-BR" altLang="pt-BR" sz="2000" b="1" dirty="0" err="1">
                <a:solidFill>
                  <a:srgbClr val="000080"/>
                </a:solidFill>
                <a:latin typeface="Arial" panose="020B0604020202020204" pitchFamily="34" charset="0"/>
              </a:rPr>
              <a:t>Sicalc</a:t>
            </a:r>
            <a:r>
              <a:rPr lang="pt-BR" altLang="pt-BR" sz="2000" b="1" dirty="0">
                <a:solidFill>
                  <a:srgbClr val="000080"/>
                </a:solidFill>
                <a:latin typeface="Arial" panose="020B0604020202020204" pitchFamily="34" charset="0"/>
              </a:rPr>
              <a:t> – Possibilidade de erros. DCTFWeb reconhece.</a:t>
            </a:r>
          </a:p>
          <a:p>
            <a:endParaRPr lang="pt-BR" altLang="pt-BR" sz="2000" b="1" dirty="0">
              <a:solidFill>
                <a:srgbClr val="000080"/>
              </a:solidFill>
              <a:latin typeface="Arial" panose="020B0604020202020204" pitchFamily="34" charset="0"/>
            </a:endParaRPr>
          </a:p>
          <a:p>
            <a:r>
              <a:rPr lang="pt-BR" sz="2000" b="1" dirty="0">
                <a:solidFill>
                  <a:srgbClr val="000080"/>
                </a:solidFill>
                <a:latin typeface="Arial" panose="020B0604020202020204" pitchFamily="34" charset="0"/>
              </a:rPr>
              <a:t>DARF comum – Possibilidade de erros. DCTFWeb não reconhece. Sistema de cobrança reconhece. </a:t>
            </a:r>
            <a:endParaRPr lang="pt-BR" sz="2000" dirty="0"/>
          </a:p>
        </p:txBody>
      </p:sp>
    </p:spTree>
    <p:extLst>
      <p:ext uri="{BB962C8B-B14F-4D97-AF65-F5344CB8AC3E}">
        <p14:creationId xmlns:p14="http://schemas.microsoft.com/office/powerpoint/2010/main" val="361236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67BFFD31-9515-36E7-49FC-76283513B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2571"/>
            <a:ext cx="12191999" cy="514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5">
            <a:extLst>
              <a:ext uri="{FF2B5EF4-FFF2-40B4-BE49-F238E27FC236}">
                <a16:creationId xmlns:a16="http://schemas.microsoft.com/office/drawing/2014/main" id="{866C0CA6-21CB-C185-EBDB-FDD151058255}"/>
              </a:ext>
            </a:extLst>
          </p:cNvPr>
          <p:cNvSpPr txBox="1">
            <a:spLocks noChangeArrowheads="1"/>
          </p:cNvSpPr>
          <p:nvPr/>
        </p:nvSpPr>
        <p:spPr bwMode="auto">
          <a:xfrm>
            <a:off x="2756290" y="260983"/>
            <a:ext cx="6302101"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altLang="pt-BR" sz="2540" b="1" dirty="0">
                <a:solidFill>
                  <a:srgbClr val="002060"/>
                </a:solidFill>
              </a:rPr>
              <a:t>DCTFWeb – Origem da escrituração</a:t>
            </a:r>
            <a:endParaRPr lang="pt-BR" altLang="pt-BR" sz="2540" dirty="0"/>
          </a:p>
        </p:txBody>
      </p:sp>
    </p:spTree>
    <p:extLst>
      <p:ext uri="{BB962C8B-B14F-4D97-AF65-F5344CB8AC3E}">
        <p14:creationId xmlns:p14="http://schemas.microsoft.com/office/powerpoint/2010/main" val="3443691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ço Reservado para Conteúdo 4">
            <a:extLst>
              <a:ext uri="{FF2B5EF4-FFF2-40B4-BE49-F238E27FC236}">
                <a16:creationId xmlns:a16="http://schemas.microsoft.com/office/drawing/2014/main" id="{D26073BF-DA04-CC8F-A5F9-11A36814B55C}"/>
              </a:ext>
            </a:extLst>
          </p:cNvPr>
          <p:cNvPicPr>
            <a:picLocks noChangeAspect="1"/>
          </p:cNvPicPr>
          <p:nvPr/>
        </p:nvPicPr>
        <p:blipFill>
          <a:blip r:embed="rId3"/>
          <a:stretch>
            <a:fillRect/>
          </a:stretch>
        </p:blipFill>
        <p:spPr>
          <a:xfrm>
            <a:off x="0" y="872835"/>
            <a:ext cx="12192000" cy="4331854"/>
          </a:xfrm>
          <a:prstGeom prst="rect">
            <a:avLst/>
          </a:prstGeom>
        </p:spPr>
      </p:pic>
      <p:sp>
        <p:nvSpPr>
          <p:cNvPr id="5" name="CaixaDeTexto 4">
            <a:extLst>
              <a:ext uri="{FF2B5EF4-FFF2-40B4-BE49-F238E27FC236}">
                <a16:creationId xmlns:a16="http://schemas.microsoft.com/office/drawing/2014/main" id="{2DE043F6-E2EC-5CD6-F958-424ED38A7EBD}"/>
              </a:ext>
            </a:extLst>
          </p:cNvPr>
          <p:cNvSpPr txBox="1"/>
          <p:nvPr/>
        </p:nvSpPr>
        <p:spPr>
          <a:xfrm>
            <a:off x="2576384" y="184051"/>
            <a:ext cx="6160654" cy="523220"/>
          </a:xfrm>
          <a:prstGeom prst="rect">
            <a:avLst/>
          </a:prstGeom>
          <a:noFill/>
        </p:spPr>
        <p:txBody>
          <a:bodyPr wrap="square">
            <a:spAutoFit/>
          </a:bodyPr>
          <a:lstStyle/>
          <a:p>
            <a:pPr algn="ctr"/>
            <a:r>
              <a:rPr lang="pt-BR" altLang="pt-BR" sz="2800" b="1" dirty="0">
                <a:solidFill>
                  <a:srgbClr val="002060"/>
                </a:solidFill>
              </a:rPr>
              <a:t>DCTFWeb em andamento</a:t>
            </a:r>
            <a:endParaRPr lang="pt-BR" altLang="pt-BR" sz="2800" dirty="0"/>
          </a:p>
        </p:txBody>
      </p:sp>
      <p:sp>
        <p:nvSpPr>
          <p:cNvPr id="6" name="Rectangle 6">
            <a:extLst>
              <a:ext uri="{FF2B5EF4-FFF2-40B4-BE49-F238E27FC236}">
                <a16:creationId xmlns:a16="http://schemas.microsoft.com/office/drawing/2014/main" id="{2ED91DCF-CF36-6DAA-68C4-4993AA48E331}"/>
              </a:ext>
            </a:extLst>
          </p:cNvPr>
          <p:cNvSpPr>
            <a:spLocks noChangeArrowheads="1"/>
          </p:cNvSpPr>
          <p:nvPr/>
        </p:nvSpPr>
        <p:spPr bwMode="auto">
          <a:xfrm>
            <a:off x="6462692" y="3594672"/>
            <a:ext cx="1204958" cy="229183"/>
          </a:xfrm>
          <a:prstGeom prst="rect">
            <a:avLst/>
          </a:prstGeom>
          <a:noFill/>
          <a:ln w="36000" cap="flat">
            <a:solidFill>
              <a:srgbClr val="FF333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9738" tIns="59063" rIns="59738" bIns="5906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80000"/>
              </a:lnSpc>
              <a:buClrTx/>
              <a:buFontTx/>
              <a:buNone/>
            </a:pPr>
            <a:endParaRPr lang="pt-BR" altLang="pt-BR" sz="1688" b="1" dirty="0">
              <a:solidFill>
                <a:srgbClr val="FF0000"/>
              </a:solidFill>
              <a:latin typeface="Verdana" panose="020B0604030504040204" pitchFamily="34" charset="0"/>
            </a:endParaRPr>
          </a:p>
        </p:txBody>
      </p:sp>
      <p:sp>
        <p:nvSpPr>
          <p:cNvPr id="9" name="CaixaDeTexto 8">
            <a:extLst>
              <a:ext uri="{FF2B5EF4-FFF2-40B4-BE49-F238E27FC236}">
                <a16:creationId xmlns:a16="http://schemas.microsoft.com/office/drawing/2014/main" id="{8287B851-7510-AD25-6054-279DD055C654}"/>
              </a:ext>
            </a:extLst>
          </p:cNvPr>
          <p:cNvSpPr txBox="1"/>
          <p:nvPr/>
        </p:nvSpPr>
        <p:spPr>
          <a:xfrm>
            <a:off x="314035" y="5535817"/>
            <a:ext cx="11517747" cy="707886"/>
          </a:xfrm>
          <a:prstGeom prst="rect">
            <a:avLst/>
          </a:prstGeom>
          <a:noFill/>
          <a:ln w="38100">
            <a:solidFill>
              <a:srgbClr val="FF0000"/>
            </a:solidFill>
          </a:ln>
        </p:spPr>
        <p:txBody>
          <a:bodyPr wrap="square">
            <a:spAutoFit/>
          </a:bodyPr>
          <a:lstStyle/>
          <a:p>
            <a:pPr algn="ctr"/>
            <a:r>
              <a:rPr lang="pt-BR" altLang="pt-BR" sz="2000" b="1" dirty="0">
                <a:solidFill>
                  <a:srgbClr val="FF0000"/>
                </a:solidFill>
              </a:rPr>
              <a:t>TODA retificação do </a:t>
            </a:r>
            <a:r>
              <a:rPr lang="pt-BR" altLang="pt-BR" sz="2000" b="1" dirty="0" err="1">
                <a:solidFill>
                  <a:srgbClr val="FF0000"/>
                </a:solidFill>
              </a:rPr>
              <a:t>eSocial</a:t>
            </a:r>
            <a:r>
              <a:rPr lang="pt-BR" altLang="pt-BR" sz="2000" b="1" dirty="0">
                <a:solidFill>
                  <a:srgbClr val="FF0000"/>
                </a:solidFill>
              </a:rPr>
              <a:t> ou da EFD-</a:t>
            </a:r>
            <a:r>
              <a:rPr lang="pt-BR" altLang="pt-BR" sz="2000" b="1" dirty="0" err="1">
                <a:solidFill>
                  <a:srgbClr val="FF0000"/>
                </a:solidFill>
              </a:rPr>
              <a:t>Reinf</a:t>
            </a:r>
            <a:r>
              <a:rPr lang="pt-BR" altLang="pt-BR" sz="2000" b="1" dirty="0">
                <a:solidFill>
                  <a:srgbClr val="FF0000"/>
                </a:solidFill>
              </a:rPr>
              <a:t> (novo fechamento) gerará uma nova DCTFWeb em andamento, que deve ser transmitida para substituir a anterior.</a:t>
            </a:r>
            <a:endParaRPr lang="pt-BR" altLang="pt-BR" sz="2000" dirty="0">
              <a:solidFill>
                <a:srgbClr val="FF0000"/>
              </a:solidFill>
            </a:endParaRPr>
          </a:p>
        </p:txBody>
      </p:sp>
    </p:spTree>
    <p:extLst>
      <p:ext uri="{BB962C8B-B14F-4D97-AF65-F5344CB8AC3E}">
        <p14:creationId xmlns:p14="http://schemas.microsoft.com/office/powerpoint/2010/main" val="3425128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ço Reservado para Conteúdo 4">
            <a:extLst>
              <a:ext uri="{FF2B5EF4-FFF2-40B4-BE49-F238E27FC236}">
                <a16:creationId xmlns:a16="http://schemas.microsoft.com/office/drawing/2014/main" id="{6904A15C-1A0C-3A40-05B7-D6D6BEFD09FC}"/>
              </a:ext>
            </a:extLst>
          </p:cNvPr>
          <p:cNvPicPr>
            <a:picLocks noChangeAspect="1"/>
          </p:cNvPicPr>
          <p:nvPr/>
        </p:nvPicPr>
        <p:blipFill>
          <a:blip r:embed="rId3"/>
          <a:stretch>
            <a:fillRect/>
          </a:stretch>
        </p:blipFill>
        <p:spPr>
          <a:xfrm>
            <a:off x="433177" y="649481"/>
            <a:ext cx="11033760" cy="5262563"/>
          </a:xfrm>
          <a:prstGeom prst="rect">
            <a:avLst/>
          </a:prstGeom>
        </p:spPr>
      </p:pic>
      <p:sp>
        <p:nvSpPr>
          <p:cNvPr id="4" name="Rectangle 6">
            <a:extLst>
              <a:ext uri="{FF2B5EF4-FFF2-40B4-BE49-F238E27FC236}">
                <a16:creationId xmlns:a16="http://schemas.microsoft.com/office/drawing/2014/main" id="{BE4F2173-CA05-325F-CF23-4E8FA8B81459}"/>
              </a:ext>
            </a:extLst>
          </p:cNvPr>
          <p:cNvSpPr>
            <a:spLocks noChangeArrowheads="1"/>
          </p:cNvSpPr>
          <p:nvPr/>
        </p:nvSpPr>
        <p:spPr bwMode="auto">
          <a:xfrm>
            <a:off x="656697" y="3929233"/>
            <a:ext cx="10576560" cy="369332"/>
          </a:xfrm>
          <a:prstGeom prst="rect">
            <a:avLst/>
          </a:prstGeom>
          <a:noFill/>
          <a:ln w="36000" cap="flat">
            <a:solidFill>
              <a:srgbClr val="FF333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9738" tIns="59063" rIns="59738" bIns="5906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80000"/>
              </a:lnSpc>
              <a:buClrTx/>
              <a:buFontTx/>
              <a:buNone/>
            </a:pPr>
            <a:endParaRPr lang="pt-BR" altLang="pt-BR" sz="1688" b="1" dirty="0">
              <a:solidFill>
                <a:srgbClr val="FF0000"/>
              </a:solidFill>
              <a:latin typeface="Verdana" panose="020B0604030504040204" pitchFamily="34" charset="0"/>
            </a:endParaRPr>
          </a:p>
        </p:txBody>
      </p:sp>
      <p:sp>
        <p:nvSpPr>
          <p:cNvPr id="5" name="CaixaDeTexto 4">
            <a:extLst>
              <a:ext uri="{FF2B5EF4-FFF2-40B4-BE49-F238E27FC236}">
                <a16:creationId xmlns:a16="http://schemas.microsoft.com/office/drawing/2014/main" id="{0036BF40-307E-40D9-910E-A64CB91061B2}"/>
              </a:ext>
            </a:extLst>
          </p:cNvPr>
          <p:cNvSpPr txBox="1"/>
          <p:nvPr/>
        </p:nvSpPr>
        <p:spPr>
          <a:xfrm>
            <a:off x="9450228" y="3038704"/>
            <a:ext cx="1562928" cy="369332"/>
          </a:xfrm>
          <a:prstGeom prst="rect">
            <a:avLst/>
          </a:prstGeom>
          <a:noFill/>
        </p:spPr>
        <p:txBody>
          <a:bodyPr wrap="square">
            <a:spAutoFit/>
          </a:bodyPr>
          <a:lstStyle/>
          <a:p>
            <a:r>
              <a:rPr lang="pt-BR" sz="1800" b="1" dirty="0">
                <a:solidFill>
                  <a:srgbClr val="FF0000"/>
                </a:solidFill>
              </a:rPr>
              <a:t>EDITAR</a:t>
            </a:r>
            <a:endParaRPr lang="pt-BR" dirty="0">
              <a:solidFill>
                <a:srgbClr val="FF0000"/>
              </a:solidFill>
            </a:endParaRPr>
          </a:p>
        </p:txBody>
      </p:sp>
      <p:sp>
        <p:nvSpPr>
          <p:cNvPr id="6" name="Seta: para Baixo 5">
            <a:extLst>
              <a:ext uri="{FF2B5EF4-FFF2-40B4-BE49-F238E27FC236}">
                <a16:creationId xmlns:a16="http://schemas.microsoft.com/office/drawing/2014/main" id="{FCC145A3-07E1-7791-AB4E-8F0AC9DBE5C4}"/>
              </a:ext>
            </a:extLst>
          </p:cNvPr>
          <p:cNvSpPr/>
          <p:nvPr/>
        </p:nvSpPr>
        <p:spPr>
          <a:xfrm>
            <a:off x="9778665" y="3439439"/>
            <a:ext cx="139148" cy="59464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a:extLst>
              <a:ext uri="{FF2B5EF4-FFF2-40B4-BE49-F238E27FC236}">
                <a16:creationId xmlns:a16="http://schemas.microsoft.com/office/drawing/2014/main" id="{67052A00-0445-72ED-660C-F8FC810FA9AC}"/>
              </a:ext>
            </a:extLst>
          </p:cNvPr>
          <p:cNvSpPr txBox="1"/>
          <p:nvPr/>
        </p:nvSpPr>
        <p:spPr>
          <a:xfrm>
            <a:off x="9581297" y="5859621"/>
            <a:ext cx="1508263" cy="369332"/>
          </a:xfrm>
          <a:prstGeom prst="rect">
            <a:avLst/>
          </a:prstGeom>
          <a:noFill/>
        </p:spPr>
        <p:txBody>
          <a:bodyPr wrap="square">
            <a:spAutoFit/>
          </a:bodyPr>
          <a:lstStyle/>
          <a:p>
            <a:r>
              <a:rPr lang="pt-BR" sz="1800" b="1" dirty="0">
                <a:solidFill>
                  <a:srgbClr val="FF0000"/>
                </a:solidFill>
              </a:rPr>
              <a:t>TRANSMITIR</a:t>
            </a:r>
            <a:endParaRPr lang="pt-BR" dirty="0">
              <a:solidFill>
                <a:srgbClr val="FF0000"/>
              </a:solidFill>
            </a:endParaRPr>
          </a:p>
        </p:txBody>
      </p:sp>
      <p:sp>
        <p:nvSpPr>
          <p:cNvPr id="8" name="Seta: para Cima 7">
            <a:extLst>
              <a:ext uri="{FF2B5EF4-FFF2-40B4-BE49-F238E27FC236}">
                <a16:creationId xmlns:a16="http://schemas.microsoft.com/office/drawing/2014/main" id="{B81D7233-5822-6BA7-FBC8-3F94F5635322}"/>
              </a:ext>
            </a:extLst>
          </p:cNvPr>
          <p:cNvSpPr/>
          <p:nvPr/>
        </p:nvSpPr>
        <p:spPr>
          <a:xfrm>
            <a:off x="10127954" y="4266634"/>
            <a:ext cx="207475" cy="153062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CD362066-7149-A11E-F235-44A080FD0FC2}"/>
              </a:ext>
            </a:extLst>
          </p:cNvPr>
          <p:cNvSpPr txBox="1"/>
          <p:nvPr/>
        </p:nvSpPr>
        <p:spPr>
          <a:xfrm>
            <a:off x="3017378" y="332572"/>
            <a:ext cx="6157244" cy="369332"/>
          </a:xfrm>
          <a:prstGeom prst="rect">
            <a:avLst/>
          </a:prstGeom>
          <a:noFill/>
        </p:spPr>
        <p:txBody>
          <a:bodyPr wrap="square">
            <a:spAutoFit/>
          </a:bodyPr>
          <a:lstStyle/>
          <a:p>
            <a:pPr algn="ctr"/>
            <a:r>
              <a:rPr lang="pt-BR" altLang="pt-BR" sz="1800" b="1" dirty="0">
                <a:solidFill>
                  <a:srgbClr val="002060"/>
                </a:solidFill>
              </a:rPr>
              <a:t>DCTFWeb – Edição ou Transmissão</a:t>
            </a:r>
            <a:endParaRPr lang="pt-BR" altLang="pt-BR" sz="1800" dirty="0"/>
          </a:p>
        </p:txBody>
      </p:sp>
    </p:spTree>
    <p:extLst>
      <p:ext uri="{BB962C8B-B14F-4D97-AF65-F5344CB8AC3E}">
        <p14:creationId xmlns:p14="http://schemas.microsoft.com/office/powerpoint/2010/main" val="1051309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77427485-9F5B-548B-BC6D-AF9791604AB5}"/>
              </a:ext>
            </a:extLst>
          </p:cNvPr>
          <p:cNvPicPr>
            <a:picLocks noChangeAspect="1"/>
          </p:cNvPicPr>
          <p:nvPr/>
        </p:nvPicPr>
        <p:blipFill>
          <a:blip r:embed="rId3"/>
          <a:stretch>
            <a:fillRect/>
          </a:stretch>
        </p:blipFill>
        <p:spPr>
          <a:xfrm>
            <a:off x="0" y="963353"/>
            <a:ext cx="12145832" cy="5215775"/>
          </a:xfrm>
          <a:prstGeom prst="rect">
            <a:avLst/>
          </a:prstGeom>
        </p:spPr>
      </p:pic>
      <p:sp>
        <p:nvSpPr>
          <p:cNvPr id="6" name="CaixaDeTexto 5">
            <a:extLst>
              <a:ext uri="{FF2B5EF4-FFF2-40B4-BE49-F238E27FC236}">
                <a16:creationId xmlns:a16="http://schemas.microsoft.com/office/drawing/2014/main" id="{6D74FA8C-388E-0C28-147C-D46CB64473EE}"/>
              </a:ext>
            </a:extLst>
          </p:cNvPr>
          <p:cNvSpPr txBox="1"/>
          <p:nvPr/>
        </p:nvSpPr>
        <p:spPr>
          <a:xfrm>
            <a:off x="2780472" y="120073"/>
            <a:ext cx="6225004" cy="523220"/>
          </a:xfrm>
          <a:prstGeom prst="rect">
            <a:avLst/>
          </a:prstGeom>
          <a:noFill/>
        </p:spPr>
        <p:txBody>
          <a:bodyPr wrap="square">
            <a:spAutoFit/>
          </a:bodyPr>
          <a:lstStyle/>
          <a:p>
            <a:pPr algn="ctr"/>
            <a:r>
              <a:rPr lang="pt-BR" sz="2800" b="1" dirty="0">
                <a:solidFill>
                  <a:srgbClr val="002060"/>
                </a:solidFill>
              </a:rPr>
              <a:t>DCTFWeb – Emissão de DARF</a:t>
            </a:r>
          </a:p>
        </p:txBody>
      </p:sp>
      <p:sp>
        <p:nvSpPr>
          <p:cNvPr id="7" name="Rectangle 6">
            <a:extLst>
              <a:ext uri="{FF2B5EF4-FFF2-40B4-BE49-F238E27FC236}">
                <a16:creationId xmlns:a16="http://schemas.microsoft.com/office/drawing/2014/main" id="{F656631B-445F-92F1-E603-AD09C82A2BB4}"/>
              </a:ext>
            </a:extLst>
          </p:cNvPr>
          <p:cNvSpPr>
            <a:spLocks noChangeArrowheads="1"/>
          </p:cNvSpPr>
          <p:nvPr/>
        </p:nvSpPr>
        <p:spPr bwMode="auto">
          <a:xfrm>
            <a:off x="10635772" y="5519672"/>
            <a:ext cx="1251427" cy="258567"/>
          </a:xfrm>
          <a:prstGeom prst="rect">
            <a:avLst/>
          </a:prstGeom>
          <a:noFill/>
          <a:ln w="36000" cap="flat">
            <a:solidFill>
              <a:srgbClr val="FF333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9738" tIns="59063" rIns="59738" bIns="5906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80000"/>
              </a:lnSpc>
              <a:buClrTx/>
              <a:buFontTx/>
              <a:buNone/>
            </a:pPr>
            <a:endParaRPr lang="pt-BR" altLang="pt-BR" sz="1688" b="1" dirty="0">
              <a:solidFill>
                <a:srgbClr val="FF0000"/>
              </a:solidFill>
              <a:latin typeface="Verdana" panose="020B0604030504040204" pitchFamily="34" charset="0"/>
            </a:endParaRPr>
          </a:p>
        </p:txBody>
      </p:sp>
      <p:sp>
        <p:nvSpPr>
          <p:cNvPr id="8" name="Rectangle 2">
            <a:extLst>
              <a:ext uri="{FF2B5EF4-FFF2-40B4-BE49-F238E27FC236}">
                <a16:creationId xmlns:a16="http://schemas.microsoft.com/office/drawing/2014/main" id="{29CE6737-4783-C251-08F0-CCFFEDFE45E9}"/>
              </a:ext>
            </a:extLst>
          </p:cNvPr>
          <p:cNvSpPr>
            <a:spLocks noChangeArrowheads="1"/>
          </p:cNvSpPr>
          <p:nvPr/>
        </p:nvSpPr>
        <p:spPr bwMode="auto">
          <a:xfrm>
            <a:off x="8046721" y="2689356"/>
            <a:ext cx="3639960" cy="142005"/>
          </a:xfrm>
          <a:prstGeom prst="rect">
            <a:avLst/>
          </a:prstGeom>
          <a:solidFill>
            <a:srgbClr val="336699"/>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buClrTx/>
              <a:buFontTx/>
              <a:buNone/>
            </a:pPr>
            <a:endParaRPr lang="pt-BR" altLang="pt-BR" sz="3375"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108117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557D94F-E3A6-1B9B-83D7-B727BCF8B0E0}"/>
              </a:ext>
            </a:extLst>
          </p:cNvPr>
          <p:cNvSpPr txBox="1"/>
          <p:nvPr/>
        </p:nvSpPr>
        <p:spPr>
          <a:xfrm>
            <a:off x="6779490" y="1322005"/>
            <a:ext cx="5241236" cy="3970318"/>
          </a:xfrm>
          <a:prstGeom prst="rect">
            <a:avLst/>
          </a:prstGeom>
          <a:noFill/>
        </p:spPr>
        <p:txBody>
          <a:bodyPr wrap="square">
            <a:spAutoFit/>
          </a:bodyPr>
          <a:lstStyle/>
          <a:p>
            <a:pPr algn="ctr"/>
            <a:endParaRPr lang="pt-BR" sz="2800" b="1" dirty="0">
              <a:solidFill>
                <a:srgbClr val="002060"/>
              </a:solidFill>
            </a:endParaRPr>
          </a:p>
          <a:p>
            <a:pPr algn="ctr"/>
            <a:r>
              <a:rPr lang="pt-BR" sz="2800" b="1" dirty="0">
                <a:solidFill>
                  <a:srgbClr val="002060"/>
                </a:solidFill>
              </a:rPr>
              <a:t>DARF Numerado DCTFWeb</a:t>
            </a:r>
          </a:p>
          <a:p>
            <a:pPr algn="ctr"/>
            <a:endParaRPr lang="pt-BR" sz="2800" b="1" dirty="0">
              <a:solidFill>
                <a:srgbClr val="002060"/>
              </a:solidFill>
            </a:endParaRPr>
          </a:p>
          <a:p>
            <a:pPr marL="514350" indent="-514350" algn="ctr">
              <a:buAutoNum type="arabicPeriod"/>
            </a:pPr>
            <a:r>
              <a:rPr lang="pt-BR" sz="2800" b="1" dirty="0">
                <a:solidFill>
                  <a:srgbClr val="002060"/>
                </a:solidFill>
              </a:rPr>
              <a:t>Padrão do sistema: Um único DARF para todos os códigos de receita.</a:t>
            </a:r>
          </a:p>
          <a:p>
            <a:pPr marL="514350" indent="-514350" algn="ctr">
              <a:buAutoNum type="arabicPeriod"/>
            </a:pPr>
            <a:r>
              <a:rPr lang="pt-BR" sz="2800" b="1" dirty="0">
                <a:solidFill>
                  <a:srgbClr val="002060"/>
                </a:solidFill>
              </a:rPr>
              <a:t>Um DARF não utilizado deve ser desprezado.</a:t>
            </a:r>
          </a:p>
          <a:p>
            <a:pPr algn="ctr"/>
            <a:endParaRPr lang="pt-BR" sz="2800" b="1" dirty="0">
              <a:solidFill>
                <a:srgbClr val="002060"/>
              </a:solidFill>
            </a:endParaRPr>
          </a:p>
        </p:txBody>
      </p:sp>
      <p:graphicFrame>
        <p:nvGraphicFramePr>
          <p:cNvPr id="6" name="Objeto 5">
            <a:extLst>
              <a:ext uri="{FF2B5EF4-FFF2-40B4-BE49-F238E27FC236}">
                <a16:creationId xmlns:a16="http://schemas.microsoft.com/office/drawing/2014/main" id="{595F79EC-90A0-A92A-6DCA-87BA25F57C46}"/>
              </a:ext>
            </a:extLst>
          </p:cNvPr>
          <p:cNvGraphicFramePr>
            <a:graphicFrameLocks noChangeAspect="1"/>
          </p:cNvGraphicFramePr>
          <p:nvPr/>
        </p:nvGraphicFramePr>
        <p:xfrm>
          <a:off x="926875" y="139751"/>
          <a:ext cx="4679598" cy="6196394"/>
        </p:xfrm>
        <a:graphic>
          <a:graphicData uri="http://schemas.openxmlformats.org/presentationml/2006/ole">
            <mc:AlternateContent xmlns:mc="http://schemas.openxmlformats.org/markup-compatibility/2006">
              <mc:Choice xmlns:v="urn:schemas-microsoft-com:vml" Requires="v">
                <p:oleObj name="PDF" r:id="rId3" imgW="0" imgH="360" progId="FoxitReader.Document">
                  <p:embed/>
                </p:oleObj>
              </mc:Choice>
              <mc:Fallback>
                <p:oleObj name="PDF" r:id="rId3" imgW="0" imgH="360" progId="FoxitReader.Document">
                  <p:embed/>
                  <p:pic>
                    <p:nvPicPr>
                      <p:cNvPr id="6" name="Objeto 5">
                        <a:extLst>
                          <a:ext uri="{FF2B5EF4-FFF2-40B4-BE49-F238E27FC236}">
                            <a16:creationId xmlns:a16="http://schemas.microsoft.com/office/drawing/2014/main" id="{595F79EC-90A0-A92A-6DCA-87BA25F57C46}"/>
                          </a:ext>
                        </a:extLst>
                      </p:cNvPr>
                      <p:cNvPicPr/>
                      <p:nvPr/>
                    </p:nvPicPr>
                    <p:blipFill>
                      <a:blip r:embed="rId4"/>
                      <a:stretch>
                        <a:fillRect/>
                      </a:stretch>
                    </p:blipFill>
                    <p:spPr>
                      <a:xfrm>
                        <a:off x="926875" y="139751"/>
                        <a:ext cx="4679598" cy="6196394"/>
                      </a:xfrm>
                      <a:prstGeom prst="rect">
                        <a:avLst/>
                      </a:prstGeom>
                    </p:spPr>
                  </p:pic>
                </p:oleObj>
              </mc:Fallback>
            </mc:AlternateContent>
          </a:graphicData>
        </a:graphic>
      </p:graphicFrame>
      <p:sp>
        <p:nvSpPr>
          <p:cNvPr id="5" name="Rectangle 2">
            <a:extLst>
              <a:ext uri="{FF2B5EF4-FFF2-40B4-BE49-F238E27FC236}">
                <a16:creationId xmlns:a16="http://schemas.microsoft.com/office/drawing/2014/main" id="{4E2DACD5-9197-5EB4-9DBB-AA92D94D76E1}"/>
              </a:ext>
            </a:extLst>
          </p:cNvPr>
          <p:cNvSpPr>
            <a:spLocks noChangeArrowheads="1"/>
          </p:cNvSpPr>
          <p:nvPr/>
        </p:nvSpPr>
        <p:spPr bwMode="auto">
          <a:xfrm>
            <a:off x="1226396" y="1061501"/>
            <a:ext cx="839972" cy="123117"/>
          </a:xfrm>
          <a:prstGeom prst="rect">
            <a:avLst/>
          </a:prstGeom>
          <a:solidFill>
            <a:srgbClr val="336699"/>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buClrTx/>
              <a:buFontTx/>
              <a:buNone/>
            </a:pPr>
            <a:endParaRPr lang="pt-BR" altLang="pt-BR" sz="3375" b="1" dirty="0">
              <a:solidFill>
                <a:srgbClr val="FFFFFF"/>
              </a:solidFill>
              <a:latin typeface="Arial" panose="020B0604020202020204" pitchFamily="34" charset="0"/>
            </a:endParaRPr>
          </a:p>
        </p:txBody>
      </p:sp>
      <p:sp>
        <p:nvSpPr>
          <p:cNvPr id="7" name="Rectangle 2">
            <a:extLst>
              <a:ext uri="{FF2B5EF4-FFF2-40B4-BE49-F238E27FC236}">
                <a16:creationId xmlns:a16="http://schemas.microsoft.com/office/drawing/2014/main" id="{928FFCF4-5085-1D54-635B-9D74207FBC65}"/>
              </a:ext>
            </a:extLst>
          </p:cNvPr>
          <p:cNvSpPr>
            <a:spLocks noChangeArrowheads="1"/>
          </p:cNvSpPr>
          <p:nvPr/>
        </p:nvSpPr>
        <p:spPr bwMode="auto">
          <a:xfrm>
            <a:off x="3937268" y="5434919"/>
            <a:ext cx="839972" cy="123117"/>
          </a:xfrm>
          <a:prstGeom prst="rect">
            <a:avLst/>
          </a:prstGeom>
          <a:solidFill>
            <a:srgbClr val="336699"/>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buClrTx/>
              <a:buFontTx/>
              <a:buNone/>
            </a:pPr>
            <a:endParaRPr lang="pt-BR" altLang="pt-BR" sz="3375"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2148186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ço Reservado para Conteúdo 4">
            <a:extLst>
              <a:ext uri="{FF2B5EF4-FFF2-40B4-BE49-F238E27FC236}">
                <a16:creationId xmlns:a16="http://schemas.microsoft.com/office/drawing/2014/main" id="{84C16646-05C0-AAF0-098F-5AA297F88BF9}"/>
              </a:ext>
            </a:extLst>
          </p:cNvPr>
          <p:cNvPicPr>
            <a:picLocks noChangeAspect="1"/>
          </p:cNvPicPr>
          <p:nvPr/>
        </p:nvPicPr>
        <p:blipFill>
          <a:blip r:embed="rId3"/>
          <a:stretch>
            <a:fillRect/>
          </a:stretch>
        </p:blipFill>
        <p:spPr>
          <a:xfrm>
            <a:off x="322249" y="1371600"/>
            <a:ext cx="11676712" cy="5486400"/>
          </a:xfrm>
          <a:prstGeom prst="rect">
            <a:avLst/>
          </a:prstGeom>
        </p:spPr>
      </p:pic>
      <p:sp>
        <p:nvSpPr>
          <p:cNvPr id="4" name="CaixaDeTexto 3">
            <a:extLst>
              <a:ext uri="{FF2B5EF4-FFF2-40B4-BE49-F238E27FC236}">
                <a16:creationId xmlns:a16="http://schemas.microsoft.com/office/drawing/2014/main" id="{1052A5DD-82B9-CA40-0810-4A80F62D78D2}"/>
              </a:ext>
            </a:extLst>
          </p:cNvPr>
          <p:cNvSpPr txBox="1"/>
          <p:nvPr/>
        </p:nvSpPr>
        <p:spPr>
          <a:xfrm>
            <a:off x="2939960" y="213923"/>
            <a:ext cx="6097656" cy="954107"/>
          </a:xfrm>
          <a:prstGeom prst="rect">
            <a:avLst/>
          </a:prstGeom>
          <a:noFill/>
        </p:spPr>
        <p:txBody>
          <a:bodyPr wrap="square">
            <a:spAutoFit/>
          </a:bodyPr>
          <a:lstStyle/>
          <a:p>
            <a:pPr algn="ctr"/>
            <a:r>
              <a:rPr lang="pt-BR" sz="2800" b="1" dirty="0">
                <a:solidFill>
                  <a:srgbClr val="002060"/>
                </a:solidFill>
              </a:rPr>
              <a:t>DCTFWeb – Emissão de DARF para um Código de Receita Específico</a:t>
            </a:r>
          </a:p>
        </p:txBody>
      </p:sp>
      <p:sp>
        <p:nvSpPr>
          <p:cNvPr id="5" name="Rectangle 6">
            <a:extLst>
              <a:ext uri="{FF2B5EF4-FFF2-40B4-BE49-F238E27FC236}">
                <a16:creationId xmlns:a16="http://schemas.microsoft.com/office/drawing/2014/main" id="{AAE6A1C7-46EA-9F8F-F2CC-0802F7AC7561}"/>
              </a:ext>
            </a:extLst>
          </p:cNvPr>
          <p:cNvSpPr>
            <a:spLocks noChangeArrowheads="1"/>
          </p:cNvSpPr>
          <p:nvPr/>
        </p:nvSpPr>
        <p:spPr bwMode="auto">
          <a:xfrm>
            <a:off x="1229360" y="5149352"/>
            <a:ext cx="10640391" cy="308113"/>
          </a:xfrm>
          <a:prstGeom prst="rect">
            <a:avLst/>
          </a:prstGeom>
          <a:noFill/>
          <a:ln w="36000" cap="flat">
            <a:solidFill>
              <a:srgbClr val="FF333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9738" tIns="59063" rIns="59738" bIns="5906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80000"/>
              </a:lnSpc>
              <a:buClrTx/>
              <a:buFontTx/>
              <a:buNone/>
            </a:pPr>
            <a:endParaRPr lang="pt-BR" altLang="pt-BR" sz="1688" b="1" dirty="0">
              <a:solidFill>
                <a:srgbClr val="FF0000"/>
              </a:solidFill>
              <a:latin typeface="Verdana" panose="020B0604030504040204" pitchFamily="34" charset="0"/>
            </a:endParaRPr>
          </a:p>
        </p:txBody>
      </p:sp>
      <p:sp>
        <p:nvSpPr>
          <p:cNvPr id="6" name="Rectangle 6">
            <a:extLst>
              <a:ext uri="{FF2B5EF4-FFF2-40B4-BE49-F238E27FC236}">
                <a16:creationId xmlns:a16="http://schemas.microsoft.com/office/drawing/2014/main" id="{55DD7198-8B37-17E4-C5B4-F14761C69B3C}"/>
              </a:ext>
            </a:extLst>
          </p:cNvPr>
          <p:cNvSpPr>
            <a:spLocks noChangeArrowheads="1"/>
          </p:cNvSpPr>
          <p:nvPr/>
        </p:nvSpPr>
        <p:spPr bwMode="auto">
          <a:xfrm>
            <a:off x="10529454" y="6425259"/>
            <a:ext cx="1268061" cy="226450"/>
          </a:xfrm>
          <a:prstGeom prst="rect">
            <a:avLst/>
          </a:prstGeom>
          <a:noFill/>
          <a:ln w="36000" cap="flat">
            <a:solidFill>
              <a:srgbClr val="FF333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9738" tIns="59063" rIns="59738" bIns="5906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80000"/>
              </a:lnSpc>
              <a:buClrTx/>
              <a:buFontTx/>
              <a:buNone/>
            </a:pPr>
            <a:endParaRPr lang="pt-BR" altLang="pt-BR" sz="1688" b="1" dirty="0">
              <a:solidFill>
                <a:srgbClr val="FF0000"/>
              </a:solidFill>
              <a:latin typeface="Verdana" panose="020B0604030504040204" pitchFamily="34" charset="0"/>
            </a:endParaRPr>
          </a:p>
        </p:txBody>
      </p:sp>
      <p:sp>
        <p:nvSpPr>
          <p:cNvPr id="7" name="Rectangle 2">
            <a:extLst>
              <a:ext uri="{FF2B5EF4-FFF2-40B4-BE49-F238E27FC236}">
                <a16:creationId xmlns:a16="http://schemas.microsoft.com/office/drawing/2014/main" id="{9B6FBFFA-588F-0B7B-80E2-8C25DC1E8754}"/>
              </a:ext>
            </a:extLst>
          </p:cNvPr>
          <p:cNvSpPr>
            <a:spLocks noChangeArrowheads="1"/>
          </p:cNvSpPr>
          <p:nvPr/>
        </p:nvSpPr>
        <p:spPr bwMode="auto">
          <a:xfrm>
            <a:off x="7985051" y="2492492"/>
            <a:ext cx="3136604" cy="155015"/>
          </a:xfrm>
          <a:prstGeom prst="rect">
            <a:avLst/>
          </a:prstGeom>
          <a:solidFill>
            <a:srgbClr val="336699"/>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buClrTx/>
              <a:buFontTx/>
              <a:buNone/>
            </a:pPr>
            <a:endParaRPr lang="pt-BR" altLang="pt-BR" sz="3375"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3813240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ço Reservado para Conteúdo 6">
            <a:extLst>
              <a:ext uri="{FF2B5EF4-FFF2-40B4-BE49-F238E27FC236}">
                <a16:creationId xmlns:a16="http://schemas.microsoft.com/office/drawing/2014/main" id="{0B50746D-BCE7-0C8D-D1CC-761E38B7CC66}"/>
              </a:ext>
            </a:extLst>
          </p:cNvPr>
          <p:cNvPicPr>
            <a:picLocks noChangeAspect="1"/>
          </p:cNvPicPr>
          <p:nvPr/>
        </p:nvPicPr>
        <p:blipFill>
          <a:blip r:embed="rId3"/>
          <a:stretch>
            <a:fillRect/>
          </a:stretch>
        </p:blipFill>
        <p:spPr>
          <a:xfrm>
            <a:off x="2722880" y="609600"/>
            <a:ext cx="5106670" cy="5504873"/>
          </a:xfrm>
          <a:prstGeom prst="rect">
            <a:avLst/>
          </a:prstGeom>
        </p:spPr>
      </p:pic>
      <p:sp>
        <p:nvSpPr>
          <p:cNvPr id="4" name="Rectangle 2">
            <a:extLst>
              <a:ext uri="{FF2B5EF4-FFF2-40B4-BE49-F238E27FC236}">
                <a16:creationId xmlns:a16="http://schemas.microsoft.com/office/drawing/2014/main" id="{2BC3BBE8-87BA-2231-8F1A-74E166C60A1C}"/>
              </a:ext>
            </a:extLst>
          </p:cNvPr>
          <p:cNvSpPr>
            <a:spLocks noChangeArrowheads="1"/>
          </p:cNvSpPr>
          <p:nvPr/>
        </p:nvSpPr>
        <p:spPr bwMode="auto">
          <a:xfrm>
            <a:off x="2838656" y="1229336"/>
            <a:ext cx="1042463" cy="158202"/>
          </a:xfrm>
          <a:prstGeom prst="rect">
            <a:avLst/>
          </a:prstGeom>
          <a:solidFill>
            <a:srgbClr val="336699"/>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buClrTx/>
              <a:buFontTx/>
              <a:buNone/>
            </a:pPr>
            <a:endParaRPr lang="pt-BR" altLang="pt-BR" sz="3375" b="1" dirty="0">
              <a:solidFill>
                <a:srgbClr val="FFFFFF"/>
              </a:solidFill>
              <a:latin typeface="Arial" panose="020B0604020202020204" pitchFamily="34" charset="0"/>
            </a:endParaRPr>
          </a:p>
        </p:txBody>
      </p:sp>
      <p:sp>
        <p:nvSpPr>
          <p:cNvPr id="6" name="CaixaDeTexto 5">
            <a:extLst>
              <a:ext uri="{FF2B5EF4-FFF2-40B4-BE49-F238E27FC236}">
                <a16:creationId xmlns:a16="http://schemas.microsoft.com/office/drawing/2014/main" id="{D0E1F937-EC14-405A-FF18-CE71E280CB9B}"/>
              </a:ext>
            </a:extLst>
          </p:cNvPr>
          <p:cNvSpPr txBox="1"/>
          <p:nvPr/>
        </p:nvSpPr>
        <p:spPr>
          <a:xfrm>
            <a:off x="7961745" y="3279017"/>
            <a:ext cx="3371274" cy="1200329"/>
          </a:xfrm>
          <a:prstGeom prst="rect">
            <a:avLst/>
          </a:prstGeom>
          <a:noFill/>
        </p:spPr>
        <p:txBody>
          <a:bodyPr wrap="square">
            <a:spAutoFit/>
          </a:bodyPr>
          <a:lstStyle/>
          <a:p>
            <a:pPr algn="ctr"/>
            <a:r>
              <a:rPr lang="pt-BR" sz="1800" b="1" dirty="0">
                <a:solidFill>
                  <a:srgbClr val="002060"/>
                </a:solidFill>
              </a:rPr>
              <a:t>DCTFWeb</a:t>
            </a:r>
          </a:p>
          <a:p>
            <a:pPr algn="ctr"/>
            <a:r>
              <a:rPr lang="pt-BR" sz="1800" b="1" dirty="0">
                <a:solidFill>
                  <a:srgbClr val="002060"/>
                </a:solidFill>
              </a:rPr>
              <a:t> </a:t>
            </a:r>
          </a:p>
          <a:p>
            <a:pPr algn="ctr"/>
            <a:r>
              <a:rPr lang="pt-BR" sz="1800" b="1" dirty="0">
                <a:solidFill>
                  <a:srgbClr val="002060"/>
                </a:solidFill>
              </a:rPr>
              <a:t>DARF editado com um único código de receita</a:t>
            </a:r>
          </a:p>
        </p:txBody>
      </p:sp>
    </p:spTree>
    <p:extLst>
      <p:ext uri="{BB962C8B-B14F-4D97-AF65-F5344CB8AC3E}">
        <p14:creationId xmlns:p14="http://schemas.microsoft.com/office/powerpoint/2010/main" val="8475033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ço Reservado para Conteúdo 4">
            <a:extLst>
              <a:ext uri="{FF2B5EF4-FFF2-40B4-BE49-F238E27FC236}">
                <a16:creationId xmlns:a16="http://schemas.microsoft.com/office/drawing/2014/main" id="{16ADB5D3-B502-76AC-A968-4D95852D430B}"/>
              </a:ext>
            </a:extLst>
          </p:cNvPr>
          <p:cNvPicPr>
            <a:picLocks noChangeAspect="1"/>
          </p:cNvPicPr>
          <p:nvPr/>
        </p:nvPicPr>
        <p:blipFill>
          <a:blip r:embed="rId3"/>
          <a:stretch>
            <a:fillRect/>
          </a:stretch>
        </p:blipFill>
        <p:spPr>
          <a:xfrm>
            <a:off x="1656" y="914400"/>
            <a:ext cx="12190344" cy="5943600"/>
          </a:xfrm>
          <a:prstGeom prst="rect">
            <a:avLst/>
          </a:prstGeom>
        </p:spPr>
      </p:pic>
      <p:sp>
        <p:nvSpPr>
          <p:cNvPr id="4" name="CaixaDeTexto 3">
            <a:extLst>
              <a:ext uri="{FF2B5EF4-FFF2-40B4-BE49-F238E27FC236}">
                <a16:creationId xmlns:a16="http://schemas.microsoft.com/office/drawing/2014/main" id="{87526B46-5F47-5722-3559-71305C6D3EB7}"/>
              </a:ext>
            </a:extLst>
          </p:cNvPr>
          <p:cNvSpPr txBox="1"/>
          <p:nvPr/>
        </p:nvSpPr>
        <p:spPr>
          <a:xfrm>
            <a:off x="2939960" y="213923"/>
            <a:ext cx="6097656" cy="523220"/>
          </a:xfrm>
          <a:prstGeom prst="rect">
            <a:avLst/>
          </a:prstGeom>
          <a:noFill/>
        </p:spPr>
        <p:txBody>
          <a:bodyPr wrap="square">
            <a:spAutoFit/>
          </a:bodyPr>
          <a:lstStyle/>
          <a:p>
            <a:pPr algn="ctr"/>
            <a:r>
              <a:rPr lang="pt-BR" sz="2800" b="1" dirty="0">
                <a:solidFill>
                  <a:srgbClr val="002060"/>
                </a:solidFill>
              </a:rPr>
              <a:t>DCTFWeb – Edição do DARF - Filtros</a:t>
            </a:r>
          </a:p>
        </p:txBody>
      </p:sp>
      <p:sp>
        <p:nvSpPr>
          <p:cNvPr id="5" name="Rectangle 2">
            <a:extLst>
              <a:ext uri="{FF2B5EF4-FFF2-40B4-BE49-F238E27FC236}">
                <a16:creationId xmlns:a16="http://schemas.microsoft.com/office/drawing/2014/main" id="{0DC921B9-3BFE-01E4-CB2B-53ED6DF0078A}"/>
              </a:ext>
            </a:extLst>
          </p:cNvPr>
          <p:cNvSpPr>
            <a:spLocks noChangeArrowheads="1"/>
          </p:cNvSpPr>
          <p:nvPr/>
        </p:nvSpPr>
        <p:spPr bwMode="auto">
          <a:xfrm>
            <a:off x="8209166" y="2594246"/>
            <a:ext cx="3698240" cy="158087"/>
          </a:xfrm>
          <a:prstGeom prst="rect">
            <a:avLst/>
          </a:prstGeom>
          <a:solidFill>
            <a:srgbClr val="336699"/>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buClrTx/>
              <a:buFontTx/>
              <a:buNone/>
            </a:pPr>
            <a:endParaRPr lang="pt-BR" altLang="pt-BR" sz="3375" b="1" dirty="0">
              <a:solidFill>
                <a:srgbClr val="FFFFFF"/>
              </a:solidFill>
              <a:latin typeface="Arial" panose="020B0604020202020204" pitchFamily="34" charset="0"/>
            </a:endParaRPr>
          </a:p>
        </p:txBody>
      </p:sp>
      <p:sp>
        <p:nvSpPr>
          <p:cNvPr id="6" name="Rectangle 6">
            <a:extLst>
              <a:ext uri="{FF2B5EF4-FFF2-40B4-BE49-F238E27FC236}">
                <a16:creationId xmlns:a16="http://schemas.microsoft.com/office/drawing/2014/main" id="{0F1F19E8-7006-8EEF-B547-A8AE2292AC9B}"/>
              </a:ext>
            </a:extLst>
          </p:cNvPr>
          <p:cNvSpPr>
            <a:spLocks noChangeArrowheads="1"/>
          </p:cNvSpPr>
          <p:nvPr/>
        </p:nvSpPr>
        <p:spPr bwMode="auto">
          <a:xfrm>
            <a:off x="11096090" y="4787758"/>
            <a:ext cx="811316" cy="1863952"/>
          </a:xfrm>
          <a:prstGeom prst="rect">
            <a:avLst/>
          </a:prstGeom>
          <a:noFill/>
          <a:ln w="36000" cap="flat">
            <a:solidFill>
              <a:srgbClr val="FF333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9738" tIns="59063" rIns="59738" bIns="5906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80000"/>
              </a:lnSpc>
              <a:buClrTx/>
              <a:buFontTx/>
              <a:buNone/>
            </a:pPr>
            <a:endParaRPr lang="pt-BR" altLang="pt-BR" sz="1688" b="1" dirty="0">
              <a:solidFill>
                <a:srgbClr val="FF0000"/>
              </a:solidFill>
              <a:latin typeface="Verdana" panose="020B0604030504040204" pitchFamily="34" charset="0"/>
            </a:endParaRPr>
          </a:p>
        </p:txBody>
      </p:sp>
      <p:sp>
        <p:nvSpPr>
          <p:cNvPr id="7" name="Rectangle 6">
            <a:extLst>
              <a:ext uri="{FF2B5EF4-FFF2-40B4-BE49-F238E27FC236}">
                <a16:creationId xmlns:a16="http://schemas.microsoft.com/office/drawing/2014/main" id="{AF2E97C4-293F-C133-A0E8-6B3BA2F0847D}"/>
              </a:ext>
            </a:extLst>
          </p:cNvPr>
          <p:cNvSpPr>
            <a:spLocks noChangeArrowheads="1"/>
          </p:cNvSpPr>
          <p:nvPr/>
        </p:nvSpPr>
        <p:spPr bwMode="auto">
          <a:xfrm>
            <a:off x="546028" y="3073000"/>
            <a:ext cx="1436883" cy="1026389"/>
          </a:xfrm>
          <a:prstGeom prst="rect">
            <a:avLst/>
          </a:prstGeom>
          <a:noFill/>
          <a:ln w="36000" cap="flat">
            <a:solidFill>
              <a:srgbClr val="FF333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9738" tIns="59063" rIns="59738" bIns="5906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80000"/>
              </a:lnSpc>
              <a:buClrTx/>
              <a:buFontTx/>
              <a:buNone/>
            </a:pPr>
            <a:endParaRPr lang="pt-BR" altLang="pt-BR" sz="1688" b="1" dirty="0">
              <a:solidFill>
                <a:srgbClr val="FF0000"/>
              </a:solidFill>
              <a:latin typeface="Verdana" panose="020B0604030504040204" pitchFamily="34" charset="0"/>
            </a:endParaRPr>
          </a:p>
        </p:txBody>
      </p:sp>
    </p:spTree>
    <p:extLst>
      <p:ext uri="{BB962C8B-B14F-4D97-AF65-F5344CB8AC3E}">
        <p14:creationId xmlns:p14="http://schemas.microsoft.com/office/powerpoint/2010/main" val="38814222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ço Reservado para Conteúdo 4">
            <a:extLst>
              <a:ext uri="{FF2B5EF4-FFF2-40B4-BE49-F238E27FC236}">
                <a16:creationId xmlns:a16="http://schemas.microsoft.com/office/drawing/2014/main" id="{16ADB5D3-B502-76AC-A968-4D95852D430B}"/>
              </a:ext>
            </a:extLst>
          </p:cNvPr>
          <p:cNvPicPr>
            <a:picLocks noChangeAspect="1"/>
          </p:cNvPicPr>
          <p:nvPr/>
        </p:nvPicPr>
        <p:blipFill>
          <a:blip r:embed="rId3"/>
          <a:stretch>
            <a:fillRect/>
          </a:stretch>
        </p:blipFill>
        <p:spPr>
          <a:xfrm>
            <a:off x="1656" y="914400"/>
            <a:ext cx="12190344" cy="5943600"/>
          </a:xfrm>
          <a:prstGeom prst="rect">
            <a:avLst/>
          </a:prstGeom>
        </p:spPr>
      </p:pic>
      <p:sp>
        <p:nvSpPr>
          <p:cNvPr id="4" name="CaixaDeTexto 3">
            <a:extLst>
              <a:ext uri="{FF2B5EF4-FFF2-40B4-BE49-F238E27FC236}">
                <a16:creationId xmlns:a16="http://schemas.microsoft.com/office/drawing/2014/main" id="{87526B46-5F47-5722-3559-71305C6D3EB7}"/>
              </a:ext>
            </a:extLst>
          </p:cNvPr>
          <p:cNvSpPr txBox="1"/>
          <p:nvPr/>
        </p:nvSpPr>
        <p:spPr>
          <a:xfrm>
            <a:off x="2939960" y="213923"/>
            <a:ext cx="6097656" cy="523220"/>
          </a:xfrm>
          <a:prstGeom prst="rect">
            <a:avLst/>
          </a:prstGeom>
          <a:noFill/>
        </p:spPr>
        <p:txBody>
          <a:bodyPr wrap="square">
            <a:spAutoFit/>
          </a:bodyPr>
          <a:lstStyle/>
          <a:p>
            <a:pPr algn="ctr"/>
            <a:r>
              <a:rPr lang="pt-BR" sz="2800" b="1" dirty="0">
                <a:solidFill>
                  <a:srgbClr val="002060"/>
                </a:solidFill>
              </a:rPr>
              <a:t>DCTFWeb – Edição do DARF - Filtros</a:t>
            </a:r>
          </a:p>
        </p:txBody>
      </p:sp>
      <p:sp>
        <p:nvSpPr>
          <p:cNvPr id="5" name="Rectangle 2">
            <a:extLst>
              <a:ext uri="{FF2B5EF4-FFF2-40B4-BE49-F238E27FC236}">
                <a16:creationId xmlns:a16="http://schemas.microsoft.com/office/drawing/2014/main" id="{0DC921B9-3BFE-01E4-CB2B-53ED6DF0078A}"/>
              </a:ext>
            </a:extLst>
          </p:cNvPr>
          <p:cNvSpPr>
            <a:spLocks noChangeArrowheads="1"/>
          </p:cNvSpPr>
          <p:nvPr/>
        </p:nvSpPr>
        <p:spPr bwMode="auto">
          <a:xfrm>
            <a:off x="8209166" y="2594246"/>
            <a:ext cx="3698240" cy="158087"/>
          </a:xfrm>
          <a:prstGeom prst="rect">
            <a:avLst/>
          </a:prstGeom>
          <a:solidFill>
            <a:srgbClr val="336699"/>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buClrTx/>
              <a:buFontTx/>
              <a:buNone/>
            </a:pPr>
            <a:endParaRPr lang="pt-BR" altLang="pt-BR" sz="3375" b="1" dirty="0">
              <a:solidFill>
                <a:srgbClr val="FFFFFF"/>
              </a:solidFill>
              <a:latin typeface="Arial" panose="020B0604020202020204" pitchFamily="34" charset="0"/>
            </a:endParaRPr>
          </a:p>
        </p:txBody>
      </p:sp>
      <p:sp>
        <p:nvSpPr>
          <p:cNvPr id="7" name="Rectangle 6">
            <a:extLst>
              <a:ext uri="{FF2B5EF4-FFF2-40B4-BE49-F238E27FC236}">
                <a16:creationId xmlns:a16="http://schemas.microsoft.com/office/drawing/2014/main" id="{AF2E97C4-293F-C133-A0E8-6B3BA2F0847D}"/>
              </a:ext>
            </a:extLst>
          </p:cNvPr>
          <p:cNvSpPr>
            <a:spLocks noChangeArrowheads="1"/>
          </p:cNvSpPr>
          <p:nvPr/>
        </p:nvSpPr>
        <p:spPr bwMode="auto">
          <a:xfrm>
            <a:off x="546028" y="3073001"/>
            <a:ext cx="10870117" cy="944818"/>
          </a:xfrm>
          <a:prstGeom prst="rect">
            <a:avLst/>
          </a:prstGeom>
          <a:noFill/>
          <a:ln w="36000" cap="flat">
            <a:solidFill>
              <a:srgbClr val="FF333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9738" tIns="59063" rIns="59738" bIns="5906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80000"/>
              </a:lnSpc>
              <a:buClrTx/>
              <a:buFontTx/>
              <a:buNone/>
            </a:pPr>
            <a:endParaRPr lang="pt-BR" altLang="pt-BR" sz="1688" b="1" dirty="0">
              <a:solidFill>
                <a:srgbClr val="FF0000"/>
              </a:solidFill>
              <a:latin typeface="Verdana" panose="020B0604030504040204" pitchFamily="34" charset="0"/>
            </a:endParaRPr>
          </a:p>
        </p:txBody>
      </p:sp>
    </p:spTree>
    <p:extLst>
      <p:ext uri="{BB962C8B-B14F-4D97-AF65-F5344CB8AC3E}">
        <p14:creationId xmlns:p14="http://schemas.microsoft.com/office/powerpoint/2010/main" val="1104295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A9C93A9-2C1C-EB92-1FA6-DC2773B8A736}"/>
              </a:ext>
            </a:extLst>
          </p:cNvPr>
          <p:cNvSpPr txBox="1"/>
          <p:nvPr/>
        </p:nvSpPr>
        <p:spPr>
          <a:xfrm>
            <a:off x="2939960" y="213923"/>
            <a:ext cx="6097656" cy="523220"/>
          </a:xfrm>
          <a:prstGeom prst="rect">
            <a:avLst/>
          </a:prstGeom>
          <a:noFill/>
        </p:spPr>
        <p:txBody>
          <a:bodyPr wrap="square">
            <a:spAutoFit/>
          </a:bodyPr>
          <a:lstStyle/>
          <a:p>
            <a:pPr algn="ctr"/>
            <a:r>
              <a:rPr lang="pt-BR" sz="2800" b="1" dirty="0">
                <a:solidFill>
                  <a:srgbClr val="002060"/>
                </a:solidFill>
              </a:rPr>
              <a:t>DCTFWeb – Edição do DARF</a:t>
            </a:r>
          </a:p>
        </p:txBody>
      </p:sp>
      <p:pic>
        <p:nvPicPr>
          <p:cNvPr id="4" name="Imagem 3">
            <a:extLst>
              <a:ext uri="{FF2B5EF4-FFF2-40B4-BE49-F238E27FC236}">
                <a16:creationId xmlns:a16="http://schemas.microsoft.com/office/drawing/2014/main" id="{AA789607-6435-0DD8-D7C6-56124FCD085F}"/>
              </a:ext>
            </a:extLst>
          </p:cNvPr>
          <p:cNvPicPr>
            <a:picLocks noChangeAspect="1"/>
          </p:cNvPicPr>
          <p:nvPr/>
        </p:nvPicPr>
        <p:blipFill>
          <a:blip r:embed="rId3"/>
          <a:stretch>
            <a:fillRect/>
          </a:stretch>
        </p:blipFill>
        <p:spPr>
          <a:xfrm>
            <a:off x="0" y="1171252"/>
            <a:ext cx="12192000" cy="5562970"/>
          </a:xfrm>
          <a:prstGeom prst="rect">
            <a:avLst/>
          </a:prstGeom>
        </p:spPr>
      </p:pic>
      <p:sp>
        <p:nvSpPr>
          <p:cNvPr id="5" name="Rectangle 6">
            <a:extLst>
              <a:ext uri="{FF2B5EF4-FFF2-40B4-BE49-F238E27FC236}">
                <a16:creationId xmlns:a16="http://schemas.microsoft.com/office/drawing/2014/main" id="{8B4748F8-F194-CFDB-628B-89B43489EB64}"/>
              </a:ext>
            </a:extLst>
          </p:cNvPr>
          <p:cNvSpPr>
            <a:spLocks noChangeArrowheads="1"/>
          </p:cNvSpPr>
          <p:nvPr/>
        </p:nvSpPr>
        <p:spPr bwMode="auto">
          <a:xfrm>
            <a:off x="10536865" y="2890229"/>
            <a:ext cx="223499" cy="969389"/>
          </a:xfrm>
          <a:prstGeom prst="rect">
            <a:avLst/>
          </a:prstGeom>
          <a:noFill/>
          <a:ln w="36000" cap="flat">
            <a:solidFill>
              <a:srgbClr val="FF333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9738" tIns="59063" rIns="59738" bIns="5906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80000"/>
              </a:lnSpc>
              <a:buClrTx/>
              <a:buFontTx/>
              <a:buNone/>
            </a:pPr>
            <a:endParaRPr lang="pt-BR" altLang="pt-BR" sz="1688" b="1" dirty="0">
              <a:solidFill>
                <a:srgbClr val="FF0000"/>
              </a:solidFill>
              <a:latin typeface="Verdana" panose="020B0604030504040204" pitchFamily="34" charset="0"/>
            </a:endParaRPr>
          </a:p>
        </p:txBody>
      </p:sp>
      <p:sp>
        <p:nvSpPr>
          <p:cNvPr id="7" name="CaixaDeTexto 6">
            <a:extLst>
              <a:ext uri="{FF2B5EF4-FFF2-40B4-BE49-F238E27FC236}">
                <a16:creationId xmlns:a16="http://schemas.microsoft.com/office/drawing/2014/main" id="{76E5DE96-6EE3-4A7F-7F7B-F67AD6CFEEE6}"/>
              </a:ext>
            </a:extLst>
          </p:cNvPr>
          <p:cNvSpPr txBox="1"/>
          <p:nvPr/>
        </p:nvSpPr>
        <p:spPr>
          <a:xfrm>
            <a:off x="2205669" y="5425138"/>
            <a:ext cx="7769604" cy="954107"/>
          </a:xfrm>
          <a:prstGeom prst="rect">
            <a:avLst/>
          </a:prstGeom>
          <a:noFill/>
          <a:ln w="41275">
            <a:solidFill>
              <a:srgbClr val="FF0000"/>
            </a:solidFill>
          </a:ln>
        </p:spPr>
        <p:txBody>
          <a:bodyPr wrap="square">
            <a:spAutoFit/>
          </a:bodyPr>
          <a:lstStyle/>
          <a:p>
            <a:pPr algn="ctr"/>
            <a:r>
              <a:rPr lang="pt-BR" sz="2800" b="1" dirty="0">
                <a:solidFill>
                  <a:srgbClr val="FF0000"/>
                </a:solidFill>
              </a:rPr>
              <a:t>No caso de Órgãos Públicos é uma opção para emitir DARF por fonte de recurso.</a:t>
            </a:r>
          </a:p>
        </p:txBody>
      </p:sp>
    </p:spTree>
    <p:extLst>
      <p:ext uri="{BB962C8B-B14F-4D97-AF65-F5344CB8AC3E}">
        <p14:creationId xmlns:p14="http://schemas.microsoft.com/office/powerpoint/2010/main" val="2959654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1">
            <a:extLst>
              <a:ext uri="{FF2B5EF4-FFF2-40B4-BE49-F238E27FC236}">
                <a16:creationId xmlns:a16="http://schemas.microsoft.com/office/drawing/2014/main" id="{83575E46-8659-D01C-418C-5F299FBF4D29}"/>
              </a:ext>
            </a:extLst>
          </p:cNvPr>
          <p:cNvSpPr>
            <a:spLocks noChangeArrowheads="1"/>
          </p:cNvSpPr>
          <p:nvPr/>
        </p:nvSpPr>
        <p:spPr bwMode="auto">
          <a:xfrm>
            <a:off x="1767334" y="337841"/>
            <a:ext cx="7858125" cy="1196669"/>
          </a:xfrm>
          <a:prstGeom prst="rect">
            <a:avLst/>
          </a:prstGeom>
          <a:noFill/>
          <a:ln w="36000">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9738" tIns="59063" rIns="59738" bIns="59063"/>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spcBef>
                <a:spcPct val="0"/>
              </a:spcBef>
              <a:buClrTx/>
              <a:buFontTx/>
              <a:buNone/>
            </a:pPr>
            <a:r>
              <a:rPr lang="pt-BR" altLang="pt-BR" sz="4400" b="1" dirty="0">
                <a:solidFill>
                  <a:srgbClr val="000080"/>
                </a:solidFill>
                <a:latin typeface="Verdana" panose="020B0604030504040204" pitchFamily="34" charset="0"/>
              </a:rPr>
              <a:t>EFD - </a:t>
            </a:r>
            <a:r>
              <a:rPr lang="pt-BR" altLang="pt-BR" sz="4400" b="1" dirty="0" err="1">
                <a:solidFill>
                  <a:srgbClr val="000080"/>
                </a:solidFill>
                <a:latin typeface="Verdana" panose="020B0604030504040204" pitchFamily="34" charset="0"/>
              </a:rPr>
              <a:t>Reinf</a:t>
            </a:r>
            <a:endParaRPr lang="pt-BR" altLang="pt-BR" sz="4400" b="1" dirty="0">
              <a:solidFill>
                <a:srgbClr val="000080"/>
              </a:solidFill>
              <a:latin typeface="Verdana" panose="020B0604030504040204" pitchFamily="34" charset="0"/>
            </a:endParaRPr>
          </a:p>
          <a:p>
            <a:pPr algn="ctr" eaLnBrk="1">
              <a:lnSpc>
                <a:spcPct val="93000"/>
              </a:lnSpc>
              <a:spcBef>
                <a:spcPct val="0"/>
              </a:spcBef>
              <a:buClrTx/>
              <a:buFontTx/>
              <a:buNone/>
            </a:pPr>
            <a:r>
              <a:rPr lang="pt-BR" altLang="pt-BR" sz="4400" b="1" dirty="0">
                <a:solidFill>
                  <a:srgbClr val="000080"/>
                </a:solidFill>
                <a:latin typeface="Verdana" panose="020B0604030504040204" pitchFamily="34" charset="0"/>
              </a:rPr>
              <a:t>Modelo de Transmissão </a:t>
            </a:r>
          </a:p>
        </p:txBody>
      </p:sp>
      <p:pic>
        <p:nvPicPr>
          <p:cNvPr id="169988" name="Picture 3">
            <a:extLst>
              <a:ext uri="{FF2B5EF4-FFF2-40B4-BE49-F238E27FC236}">
                <a16:creationId xmlns:a16="http://schemas.microsoft.com/office/drawing/2014/main" id="{9B96F531-802E-59DB-E848-FB07C5BF4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349" y="2678906"/>
            <a:ext cx="2430364" cy="20538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9990" name="AutoShape 5">
            <a:extLst>
              <a:ext uri="{FF2B5EF4-FFF2-40B4-BE49-F238E27FC236}">
                <a16:creationId xmlns:a16="http://schemas.microsoft.com/office/drawing/2014/main" id="{7D6AF328-A67F-FF4A-6ED4-4143500C894D}"/>
              </a:ext>
            </a:extLst>
          </p:cNvPr>
          <p:cNvSpPr>
            <a:spLocks noChangeArrowheads="1"/>
          </p:cNvSpPr>
          <p:nvPr/>
        </p:nvSpPr>
        <p:spPr bwMode="auto">
          <a:xfrm>
            <a:off x="2781357" y="4138910"/>
            <a:ext cx="6613922" cy="130969"/>
          </a:xfrm>
          <a:prstGeom prst="notchedRightArrow">
            <a:avLst>
              <a:gd name="adj1" fmla="val 50000"/>
              <a:gd name="adj2" fmla="val 1262500"/>
            </a:avLst>
          </a:prstGeom>
          <a:solidFill>
            <a:srgbClr val="729FCF"/>
          </a:solidFill>
          <a:ln w="9360">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pt-BR" sz="1688"/>
          </a:p>
        </p:txBody>
      </p:sp>
      <p:sp>
        <p:nvSpPr>
          <p:cNvPr id="169991" name="AutoShape 6">
            <a:extLst>
              <a:ext uri="{FF2B5EF4-FFF2-40B4-BE49-F238E27FC236}">
                <a16:creationId xmlns:a16="http://schemas.microsoft.com/office/drawing/2014/main" id="{662B901B-A205-BC0C-EBE7-7C0C66A9A95C}"/>
              </a:ext>
            </a:extLst>
          </p:cNvPr>
          <p:cNvSpPr>
            <a:spLocks noChangeArrowheads="1"/>
          </p:cNvSpPr>
          <p:nvPr/>
        </p:nvSpPr>
        <p:spPr bwMode="auto">
          <a:xfrm>
            <a:off x="2699502" y="3723680"/>
            <a:ext cx="4490144" cy="130969"/>
          </a:xfrm>
          <a:prstGeom prst="notchedRightArrow">
            <a:avLst>
              <a:gd name="adj1" fmla="val 96509"/>
              <a:gd name="adj2" fmla="val 829326"/>
            </a:avLst>
          </a:prstGeom>
          <a:solidFill>
            <a:srgbClr val="729FCF"/>
          </a:solidFill>
          <a:ln w="9360">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pt-BR" sz="1688"/>
          </a:p>
        </p:txBody>
      </p:sp>
      <p:sp>
        <p:nvSpPr>
          <p:cNvPr id="169992" name="AutoShape 7">
            <a:extLst>
              <a:ext uri="{FF2B5EF4-FFF2-40B4-BE49-F238E27FC236}">
                <a16:creationId xmlns:a16="http://schemas.microsoft.com/office/drawing/2014/main" id="{0D60F171-B2F5-D061-705E-3C9A9ECA1D35}"/>
              </a:ext>
            </a:extLst>
          </p:cNvPr>
          <p:cNvSpPr>
            <a:spLocks noChangeArrowheads="1"/>
          </p:cNvSpPr>
          <p:nvPr/>
        </p:nvSpPr>
        <p:spPr bwMode="auto">
          <a:xfrm>
            <a:off x="2796240" y="3004839"/>
            <a:ext cx="4311551" cy="130969"/>
          </a:xfrm>
          <a:prstGeom prst="notchedRightArrow">
            <a:avLst>
              <a:gd name="adj1" fmla="val 50000"/>
              <a:gd name="adj2" fmla="val 823011"/>
            </a:avLst>
          </a:prstGeom>
          <a:solidFill>
            <a:srgbClr val="729FCF"/>
          </a:solidFill>
          <a:ln w="9360">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pt-BR" sz="1688"/>
          </a:p>
        </p:txBody>
      </p:sp>
      <p:sp>
        <p:nvSpPr>
          <p:cNvPr id="169994" name="Rectangle 9">
            <a:extLst>
              <a:ext uri="{FF2B5EF4-FFF2-40B4-BE49-F238E27FC236}">
                <a16:creationId xmlns:a16="http://schemas.microsoft.com/office/drawing/2014/main" id="{FFFD1A0F-9DAA-88EC-AF3B-6BE3AC3E1997}"/>
              </a:ext>
            </a:extLst>
          </p:cNvPr>
          <p:cNvSpPr>
            <a:spLocks noChangeArrowheads="1"/>
          </p:cNvSpPr>
          <p:nvPr/>
        </p:nvSpPr>
        <p:spPr bwMode="auto">
          <a:xfrm>
            <a:off x="7927834" y="3135809"/>
            <a:ext cx="2361903" cy="522387"/>
          </a:xfrm>
          <a:prstGeom prst="rect">
            <a:avLst/>
          </a:prstGeom>
          <a:solidFill>
            <a:srgbClr val="729FCF"/>
          </a:solidFill>
          <a:ln w="9360">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637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spcBef>
                <a:spcPct val="0"/>
              </a:spcBef>
              <a:buClrTx/>
              <a:buFontTx/>
              <a:buNone/>
            </a:pPr>
            <a:r>
              <a:rPr lang="pt-BR" altLang="pt-BR" sz="2438" b="1">
                <a:solidFill>
                  <a:srgbClr val="3333FF"/>
                </a:solidFill>
                <a:latin typeface="Arial" panose="020B0604020202020204" pitchFamily="34" charset="0"/>
              </a:rPr>
              <a:t>EFD - REINF</a:t>
            </a:r>
          </a:p>
        </p:txBody>
      </p:sp>
      <p:pic>
        <p:nvPicPr>
          <p:cNvPr id="169996" name="Picture 11">
            <a:extLst>
              <a:ext uri="{FF2B5EF4-FFF2-40B4-BE49-F238E27FC236}">
                <a16:creationId xmlns:a16="http://schemas.microsoft.com/office/drawing/2014/main" id="{39CF1D3A-84FE-07F0-B282-414658E2AF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2806" y="2744391"/>
            <a:ext cx="529828" cy="7084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9997" name="Picture 12">
            <a:extLst>
              <a:ext uri="{FF2B5EF4-FFF2-40B4-BE49-F238E27FC236}">
                <a16:creationId xmlns:a16="http://schemas.microsoft.com/office/drawing/2014/main" id="{4D6D828A-3D69-EEFC-1300-F59A4FA595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4661" y="3429000"/>
            <a:ext cx="529828" cy="7084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9998" name="Picture 13">
            <a:extLst>
              <a:ext uri="{FF2B5EF4-FFF2-40B4-BE49-F238E27FC236}">
                <a16:creationId xmlns:a16="http://schemas.microsoft.com/office/drawing/2014/main" id="{BD393531-7759-FC44-7AD9-8513DE904F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7134" y="3863578"/>
            <a:ext cx="529828" cy="7084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CaixaDeTexto 2">
            <a:extLst>
              <a:ext uri="{FF2B5EF4-FFF2-40B4-BE49-F238E27FC236}">
                <a16:creationId xmlns:a16="http://schemas.microsoft.com/office/drawing/2014/main" id="{D0D554C2-F522-6F75-826C-37299B822B8A}"/>
              </a:ext>
            </a:extLst>
          </p:cNvPr>
          <p:cNvSpPr txBox="1"/>
          <p:nvPr/>
        </p:nvSpPr>
        <p:spPr>
          <a:xfrm>
            <a:off x="1608083" y="4923142"/>
            <a:ext cx="6978869" cy="1384995"/>
          </a:xfrm>
          <a:prstGeom prst="rect">
            <a:avLst/>
          </a:prstGeom>
          <a:noFill/>
        </p:spPr>
        <p:txBody>
          <a:bodyPr wrap="square">
            <a:spAutoFit/>
          </a:bodyPr>
          <a:lstStyle/>
          <a:p>
            <a:r>
              <a:rPr lang="pt-BR" altLang="pt-BR" sz="2800" b="1" dirty="0">
                <a:solidFill>
                  <a:srgbClr val="000080"/>
                </a:solidFill>
                <a:latin typeface="Verdana" panose="020B0604030504040204" pitchFamily="34" charset="0"/>
              </a:rPr>
              <a:t>Eventos individualizados</a:t>
            </a:r>
          </a:p>
          <a:p>
            <a:endParaRPr lang="pt-BR" altLang="pt-BR" sz="2800" b="1" dirty="0">
              <a:solidFill>
                <a:srgbClr val="000080"/>
              </a:solidFill>
              <a:latin typeface="Verdana" panose="020B0604030504040204" pitchFamily="34" charset="0"/>
            </a:endParaRPr>
          </a:p>
          <a:p>
            <a:r>
              <a:rPr lang="pt-BR" altLang="pt-BR" sz="2800" b="1" dirty="0">
                <a:solidFill>
                  <a:srgbClr val="000080"/>
                </a:solidFill>
                <a:latin typeface="Verdana" panose="020B0604030504040204" pitchFamily="34" charset="0"/>
              </a:rPr>
              <a:t>Não há repetição de informação</a:t>
            </a:r>
            <a:endParaRPr lang="pt-BR" sz="28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D742822-B762-8621-CAD9-9C28BE49E891}"/>
              </a:ext>
            </a:extLst>
          </p:cNvPr>
          <p:cNvSpPr txBox="1"/>
          <p:nvPr/>
        </p:nvSpPr>
        <p:spPr>
          <a:xfrm>
            <a:off x="2997200" y="382012"/>
            <a:ext cx="6197600" cy="1569660"/>
          </a:xfrm>
          <a:prstGeom prst="rect">
            <a:avLst/>
          </a:prstGeom>
          <a:noFill/>
        </p:spPr>
        <p:txBody>
          <a:bodyPr wrap="square">
            <a:spAutoFit/>
          </a:bodyPr>
          <a:lstStyle/>
          <a:p>
            <a:pPr algn="ctr">
              <a:spcBef>
                <a:spcPct val="0"/>
              </a:spcBef>
              <a:buNone/>
            </a:pPr>
            <a:r>
              <a:rPr lang="pt-BR" altLang="pt-BR" sz="3200" b="1" dirty="0">
                <a:solidFill>
                  <a:srgbClr val="000066"/>
                </a:solidFill>
              </a:rPr>
              <a:t>Extinção do Crédito Tributário</a:t>
            </a:r>
          </a:p>
          <a:p>
            <a:pPr algn="ctr">
              <a:spcBef>
                <a:spcPct val="0"/>
              </a:spcBef>
              <a:buNone/>
            </a:pPr>
            <a:r>
              <a:rPr lang="pt-BR" altLang="pt-BR" sz="3200" b="1" dirty="0">
                <a:solidFill>
                  <a:srgbClr val="000066"/>
                </a:solidFill>
              </a:rPr>
              <a:t>Compensação</a:t>
            </a:r>
          </a:p>
          <a:p>
            <a:pPr algn="ctr">
              <a:spcBef>
                <a:spcPct val="0"/>
              </a:spcBef>
              <a:buNone/>
            </a:pPr>
            <a:r>
              <a:rPr lang="pt-BR" altLang="pt-BR" sz="3200" b="1" dirty="0">
                <a:solidFill>
                  <a:srgbClr val="000066"/>
                </a:solidFill>
              </a:rPr>
              <a:t>PER/DCOMP Web</a:t>
            </a:r>
          </a:p>
        </p:txBody>
      </p:sp>
      <p:pic>
        <p:nvPicPr>
          <p:cNvPr id="5" name="Espaço Reservado para Conteúdo 4">
            <a:extLst>
              <a:ext uri="{FF2B5EF4-FFF2-40B4-BE49-F238E27FC236}">
                <a16:creationId xmlns:a16="http://schemas.microsoft.com/office/drawing/2014/main" id="{76250044-66DC-F6B2-5AAA-A374E6A61F0F}"/>
              </a:ext>
            </a:extLst>
          </p:cNvPr>
          <p:cNvPicPr>
            <a:picLocks noChangeAspect="1"/>
          </p:cNvPicPr>
          <p:nvPr/>
        </p:nvPicPr>
        <p:blipFill>
          <a:blip r:embed="rId3"/>
          <a:stretch>
            <a:fillRect/>
          </a:stretch>
        </p:blipFill>
        <p:spPr>
          <a:xfrm>
            <a:off x="0" y="1825624"/>
            <a:ext cx="12191999" cy="5032375"/>
          </a:xfrm>
          <a:prstGeom prst="rect">
            <a:avLst/>
          </a:prstGeom>
        </p:spPr>
      </p:pic>
      <p:sp>
        <p:nvSpPr>
          <p:cNvPr id="6" name="Retângulo 5">
            <a:extLst>
              <a:ext uri="{FF2B5EF4-FFF2-40B4-BE49-F238E27FC236}">
                <a16:creationId xmlns:a16="http://schemas.microsoft.com/office/drawing/2014/main" id="{682A0501-817C-B586-A023-FEEDA2E06782}"/>
              </a:ext>
            </a:extLst>
          </p:cNvPr>
          <p:cNvSpPr/>
          <p:nvPr/>
        </p:nvSpPr>
        <p:spPr>
          <a:xfrm>
            <a:off x="0" y="2848113"/>
            <a:ext cx="1371602" cy="89452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C04FA623-7218-5EA6-2096-8449358420FF}"/>
              </a:ext>
            </a:extLst>
          </p:cNvPr>
          <p:cNvSpPr/>
          <p:nvPr/>
        </p:nvSpPr>
        <p:spPr>
          <a:xfrm>
            <a:off x="2315743" y="4538127"/>
            <a:ext cx="1600053" cy="22540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ctangle 2">
            <a:extLst>
              <a:ext uri="{FF2B5EF4-FFF2-40B4-BE49-F238E27FC236}">
                <a16:creationId xmlns:a16="http://schemas.microsoft.com/office/drawing/2014/main" id="{9CE2F22F-C134-6A85-604E-D8AE15818ABD}"/>
              </a:ext>
            </a:extLst>
          </p:cNvPr>
          <p:cNvSpPr>
            <a:spLocks noChangeArrowheads="1"/>
          </p:cNvSpPr>
          <p:nvPr/>
        </p:nvSpPr>
        <p:spPr bwMode="auto">
          <a:xfrm>
            <a:off x="2110445" y="2886204"/>
            <a:ext cx="4572000" cy="225403"/>
          </a:xfrm>
          <a:prstGeom prst="rect">
            <a:avLst/>
          </a:prstGeom>
          <a:solidFill>
            <a:srgbClr val="336699"/>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buClrTx/>
              <a:buFontTx/>
              <a:buNone/>
            </a:pPr>
            <a:endParaRPr lang="pt-BR" altLang="pt-BR" sz="3375"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18027748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7DB9158D-F14F-9439-BA72-8D34154B852E}"/>
              </a:ext>
            </a:extLst>
          </p:cNvPr>
          <p:cNvPicPr>
            <a:picLocks noChangeAspect="1"/>
          </p:cNvPicPr>
          <p:nvPr/>
        </p:nvPicPr>
        <p:blipFill>
          <a:blip r:embed="rId3"/>
          <a:stretch>
            <a:fillRect/>
          </a:stretch>
        </p:blipFill>
        <p:spPr>
          <a:xfrm>
            <a:off x="17143" y="988828"/>
            <a:ext cx="12192000" cy="5615172"/>
          </a:xfrm>
          <a:prstGeom prst="rect">
            <a:avLst/>
          </a:prstGeom>
        </p:spPr>
      </p:pic>
      <p:sp>
        <p:nvSpPr>
          <p:cNvPr id="6" name="Retângulo 5">
            <a:extLst>
              <a:ext uri="{FF2B5EF4-FFF2-40B4-BE49-F238E27FC236}">
                <a16:creationId xmlns:a16="http://schemas.microsoft.com/office/drawing/2014/main" id="{FDCDAE7C-1427-4BB8-F2E5-0D2606B627CD}"/>
              </a:ext>
            </a:extLst>
          </p:cNvPr>
          <p:cNvSpPr/>
          <p:nvPr/>
        </p:nvSpPr>
        <p:spPr>
          <a:xfrm flipV="1">
            <a:off x="2736112" y="5061595"/>
            <a:ext cx="2643962" cy="116908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06C5B387-D998-2D68-03E0-7B448B015FC3}"/>
              </a:ext>
            </a:extLst>
          </p:cNvPr>
          <p:cNvSpPr/>
          <p:nvPr/>
        </p:nvSpPr>
        <p:spPr>
          <a:xfrm>
            <a:off x="0" y="1786270"/>
            <a:ext cx="2030819" cy="100785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535BC49A-8F19-8403-7835-8C862D2DD61F}"/>
              </a:ext>
            </a:extLst>
          </p:cNvPr>
          <p:cNvSpPr/>
          <p:nvPr/>
        </p:nvSpPr>
        <p:spPr>
          <a:xfrm>
            <a:off x="4094297" y="2912510"/>
            <a:ext cx="1600053" cy="22540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D88D2422-FA46-69A9-A810-C39CA959C5E8}"/>
              </a:ext>
            </a:extLst>
          </p:cNvPr>
          <p:cNvSpPr txBox="1"/>
          <p:nvPr/>
        </p:nvSpPr>
        <p:spPr>
          <a:xfrm>
            <a:off x="733658" y="211823"/>
            <a:ext cx="11001141" cy="830997"/>
          </a:xfrm>
          <a:prstGeom prst="rect">
            <a:avLst/>
          </a:prstGeom>
          <a:noFill/>
        </p:spPr>
        <p:txBody>
          <a:bodyPr wrap="square">
            <a:spAutoFit/>
          </a:bodyPr>
          <a:lstStyle/>
          <a:p>
            <a:pPr algn="ctr"/>
            <a:r>
              <a:rPr lang="pt-BR" altLang="pt-BR" sz="2400" b="1" dirty="0">
                <a:solidFill>
                  <a:srgbClr val="002A7E"/>
                </a:solidFill>
                <a:latin typeface="Tahoma" panose="020B0604030504040204" pitchFamily="34" charset="0"/>
              </a:rPr>
              <a:t>DCTFWeb = “Fotografia” do momento da confissão da dívida!</a:t>
            </a:r>
          </a:p>
          <a:p>
            <a:pPr algn="ctr"/>
            <a:r>
              <a:rPr lang="pt-BR" sz="2400" b="1" dirty="0">
                <a:solidFill>
                  <a:srgbClr val="002A7E"/>
                </a:solidFill>
                <a:latin typeface="Tahoma" panose="020B0604030504040204" pitchFamily="34" charset="0"/>
              </a:rPr>
              <a:t>Situação Fiscal = </a:t>
            </a:r>
            <a:r>
              <a:rPr lang="pt-BR" sz="2400" b="1" dirty="0" err="1">
                <a:solidFill>
                  <a:srgbClr val="002A7E"/>
                </a:solidFill>
                <a:latin typeface="Tahoma" panose="020B0604030504040204" pitchFamily="34" charset="0"/>
              </a:rPr>
              <a:t>eCac</a:t>
            </a:r>
            <a:r>
              <a:rPr lang="pt-BR" sz="2400" b="1" dirty="0">
                <a:solidFill>
                  <a:srgbClr val="002A7E"/>
                </a:solidFill>
                <a:latin typeface="Tahoma" panose="020B0604030504040204" pitchFamily="34" charset="0"/>
              </a:rPr>
              <a:t>.</a:t>
            </a:r>
            <a:endParaRPr lang="pt-BR" sz="2400" dirty="0"/>
          </a:p>
        </p:txBody>
      </p:sp>
      <p:sp>
        <p:nvSpPr>
          <p:cNvPr id="10" name="Rectangle 2">
            <a:extLst>
              <a:ext uri="{FF2B5EF4-FFF2-40B4-BE49-F238E27FC236}">
                <a16:creationId xmlns:a16="http://schemas.microsoft.com/office/drawing/2014/main" id="{E9FBFBF5-D46D-D822-B63A-7DC0F3026BCE}"/>
              </a:ext>
            </a:extLst>
          </p:cNvPr>
          <p:cNvSpPr>
            <a:spLocks noChangeArrowheads="1"/>
          </p:cNvSpPr>
          <p:nvPr/>
        </p:nvSpPr>
        <p:spPr bwMode="auto">
          <a:xfrm>
            <a:off x="2047961" y="1873162"/>
            <a:ext cx="4990791" cy="225405"/>
          </a:xfrm>
          <a:prstGeom prst="rect">
            <a:avLst/>
          </a:prstGeom>
          <a:solidFill>
            <a:srgbClr val="336699"/>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buClrTx/>
              <a:buFontTx/>
              <a:buNone/>
            </a:pPr>
            <a:endParaRPr lang="pt-BR" altLang="pt-BR" sz="3375"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3317423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txBox="1">
            <a:spLocks noChangeArrowheads="1"/>
          </p:cNvSpPr>
          <p:nvPr/>
        </p:nvSpPr>
        <p:spPr bwMode="auto">
          <a:xfrm>
            <a:off x="2208213" y="398173"/>
            <a:ext cx="7772400" cy="6050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None/>
            </a:pPr>
            <a:r>
              <a:rPr lang="pt-BR" altLang="pt-BR" sz="3992" b="1" dirty="0">
                <a:solidFill>
                  <a:srgbClr val="000066"/>
                </a:solidFill>
              </a:rPr>
              <a:t>PER/DCOMP Web</a:t>
            </a:r>
          </a:p>
        </p:txBody>
      </p:sp>
    </p:spTree>
    <p:extLst>
      <p:ext uri="{BB962C8B-B14F-4D97-AF65-F5344CB8AC3E}">
        <p14:creationId xmlns:p14="http://schemas.microsoft.com/office/powerpoint/2010/main" val="2391241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F8102E-60FE-1B4B-0782-5B123A33785D}"/>
              </a:ext>
            </a:extLst>
          </p:cNvPr>
          <p:cNvSpPr>
            <a:spLocks noGrp="1"/>
          </p:cNvSpPr>
          <p:nvPr>
            <p:ph type="title"/>
          </p:nvPr>
        </p:nvSpPr>
        <p:spPr>
          <a:xfrm>
            <a:off x="655982" y="205589"/>
            <a:ext cx="11420061" cy="557613"/>
          </a:xfrm>
        </p:spPr>
        <p:txBody>
          <a:bodyPr>
            <a:normAutofit fontScale="90000"/>
          </a:bodyPr>
          <a:lstStyle/>
          <a:p>
            <a:pPr algn="ctr"/>
            <a:r>
              <a:rPr lang="pt-BR" altLang="pt-BR" sz="4400" b="1" dirty="0">
                <a:solidFill>
                  <a:srgbClr val="002060"/>
                </a:solidFill>
              </a:rPr>
              <a:t>Acesso ao </a:t>
            </a:r>
            <a:r>
              <a:rPr lang="pt-BR" altLang="pt-BR" sz="4400" b="1" dirty="0">
                <a:solidFill>
                  <a:srgbClr val="000066"/>
                </a:solidFill>
              </a:rPr>
              <a:t>PER/DCOMP Web</a:t>
            </a:r>
            <a:br>
              <a:rPr lang="pt-BR" altLang="pt-BR" sz="4400" b="1" dirty="0">
                <a:solidFill>
                  <a:srgbClr val="000066"/>
                </a:solidFill>
              </a:rPr>
            </a:br>
            <a:endParaRPr lang="pt-BR" altLang="pt-BR" sz="4400" b="1" dirty="0">
              <a:solidFill>
                <a:srgbClr val="002060"/>
              </a:solidFill>
            </a:endParaRPr>
          </a:p>
        </p:txBody>
      </p:sp>
      <p:pic>
        <p:nvPicPr>
          <p:cNvPr id="5" name="Espaço Reservado para Conteúdo 4">
            <a:extLst>
              <a:ext uri="{FF2B5EF4-FFF2-40B4-BE49-F238E27FC236}">
                <a16:creationId xmlns:a16="http://schemas.microsoft.com/office/drawing/2014/main" id="{04B05265-09E2-172B-2A8C-CFE25DAAD001}"/>
              </a:ext>
            </a:extLst>
          </p:cNvPr>
          <p:cNvPicPr>
            <a:picLocks noGrp="1" noChangeAspect="1"/>
          </p:cNvPicPr>
          <p:nvPr>
            <p:ph idx="1"/>
          </p:nvPr>
        </p:nvPicPr>
        <p:blipFill>
          <a:blip r:embed="rId2"/>
          <a:stretch>
            <a:fillRect/>
          </a:stretch>
        </p:blipFill>
        <p:spPr>
          <a:xfrm>
            <a:off x="139146" y="1083365"/>
            <a:ext cx="11797749" cy="5290239"/>
          </a:xfrm>
        </p:spPr>
      </p:pic>
      <p:sp>
        <p:nvSpPr>
          <p:cNvPr id="6" name="Retângulo 5">
            <a:extLst>
              <a:ext uri="{FF2B5EF4-FFF2-40B4-BE49-F238E27FC236}">
                <a16:creationId xmlns:a16="http://schemas.microsoft.com/office/drawing/2014/main" id="{D68DDB3E-302E-4CEE-A4A5-3378DC822568}"/>
              </a:ext>
            </a:extLst>
          </p:cNvPr>
          <p:cNvSpPr/>
          <p:nvPr/>
        </p:nvSpPr>
        <p:spPr>
          <a:xfrm>
            <a:off x="139146" y="2156792"/>
            <a:ext cx="1371602" cy="89452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33008688-B9B8-AD71-281E-3E92FC56ADAB}"/>
              </a:ext>
            </a:extLst>
          </p:cNvPr>
          <p:cNvSpPr/>
          <p:nvPr/>
        </p:nvSpPr>
        <p:spPr>
          <a:xfrm>
            <a:off x="2325903" y="3958970"/>
            <a:ext cx="1600053" cy="22540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ctangle 2">
            <a:extLst>
              <a:ext uri="{FF2B5EF4-FFF2-40B4-BE49-F238E27FC236}">
                <a16:creationId xmlns:a16="http://schemas.microsoft.com/office/drawing/2014/main" id="{29701D4B-1233-4F78-2EFF-61A157C50F60}"/>
              </a:ext>
            </a:extLst>
          </p:cNvPr>
          <p:cNvSpPr>
            <a:spLocks noChangeArrowheads="1"/>
          </p:cNvSpPr>
          <p:nvPr/>
        </p:nvSpPr>
        <p:spPr bwMode="auto">
          <a:xfrm>
            <a:off x="2222205" y="2218257"/>
            <a:ext cx="4572000" cy="225403"/>
          </a:xfrm>
          <a:prstGeom prst="rect">
            <a:avLst/>
          </a:prstGeom>
          <a:solidFill>
            <a:srgbClr val="336699"/>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buClrTx/>
              <a:buFontTx/>
              <a:buNone/>
            </a:pPr>
            <a:endParaRPr lang="pt-BR" altLang="pt-BR" sz="3375"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30991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0009EE-72E3-F053-D200-E1290FC6C81E}"/>
              </a:ext>
            </a:extLst>
          </p:cNvPr>
          <p:cNvSpPr>
            <a:spLocks noGrp="1"/>
          </p:cNvSpPr>
          <p:nvPr>
            <p:ph type="title"/>
          </p:nvPr>
        </p:nvSpPr>
        <p:spPr>
          <a:xfrm>
            <a:off x="838200" y="365126"/>
            <a:ext cx="10515600" cy="628788"/>
          </a:xfrm>
        </p:spPr>
        <p:txBody>
          <a:bodyPr>
            <a:normAutofit fontScale="90000"/>
          </a:bodyPr>
          <a:lstStyle/>
          <a:p>
            <a:pPr algn="ctr"/>
            <a:r>
              <a:rPr lang="pt-BR" altLang="pt-BR" sz="4000" b="1" dirty="0">
                <a:solidFill>
                  <a:srgbClr val="002060"/>
                </a:solidFill>
              </a:rPr>
              <a:t>Acesso ao </a:t>
            </a:r>
            <a:r>
              <a:rPr lang="pt-BR" altLang="pt-BR" sz="4000" b="1" dirty="0">
                <a:solidFill>
                  <a:srgbClr val="000066"/>
                </a:solidFill>
              </a:rPr>
              <a:t>PER/DCOMP Web</a:t>
            </a:r>
            <a:br>
              <a:rPr lang="pt-BR" altLang="pt-BR" sz="4000" b="1" dirty="0">
                <a:solidFill>
                  <a:srgbClr val="000066"/>
                </a:solidFill>
              </a:rPr>
            </a:br>
            <a:endParaRPr lang="pt-BR" dirty="0"/>
          </a:p>
        </p:txBody>
      </p:sp>
      <p:pic>
        <p:nvPicPr>
          <p:cNvPr id="10" name="Espaço Reservado para Conteúdo 9">
            <a:extLst>
              <a:ext uri="{FF2B5EF4-FFF2-40B4-BE49-F238E27FC236}">
                <a16:creationId xmlns:a16="http://schemas.microsoft.com/office/drawing/2014/main" id="{19A3C2F4-B016-57D3-2D7C-3F8E98382487}"/>
              </a:ext>
            </a:extLst>
          </p:cNvPr>
          <p:cNvPicPr>
            <a:picLocks noGrp="1" noChangeAspect="1"/>
          </p:cNvPicPr>
          <p:nvPr>
            <p:ph idx="1"/>
          </p:nvPr>
        </p:nvPicPr>
        <p:blipFill>
          <a:blip r:embed="rId2"/>
          <a:stretch>
            <a:fillRect/>
          </a:stretch>
        </p:blipFill>
        <p:spPr>
          <a:xfrm>
            <a:off x="347870" y="914401"/>
            <a:ext cx="11280912" cy="5361954"/>
          </a:xfrm>
        </p:spPr>
      </p:pic>
      <p:sp>
        <p:nvSpPr>
          <p:cNvPr id="11" name="Retângulo 10">
            <a:extLst>
              <a:ext uri="{FF2B5EF4-FFF2-40B4-BE49-F238E27FC236}">
                <a16:creationId xmlns:a16="http://schemas.microsoft.com/office/drawing/2014/main" id="{AB5E3C39-C0BD-2D2D-B1A7-34EDD349482A}"/>
              </a:ext>
            </a:extLst>
          </p:cNvPr>
          <p:cNvSpPr/>
          <p:nvPr/>
        </p:nvSpPr>
        <p:spPr>
          <a:xfrm>
            <a:off x="6798511" y="4734222"/>
            <a:ext cx="1600053" cy="22540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ctangle 2">
            <a:extLst>
              <a:ext uri="{FF2B5EF4-FFF2-40B4-BE49-F238E27FC236}">
                <a16:creationId xmlns:a16="http://schemas.microsoft.com/office/drawing/2014/main" id="{02B8DD93-0D1D-B747-52DC-47331857E456}"/>
              </a:ext>
            </a:extLst>
          </p:cNvPr>
          <p:cNvSpPr>
            <a:spLocks noChangeArrowheads="1"/>
          </p:cNvSpPr>
          <p:nvPr/>
        </p:nvSpPr>
        <p:spPr bwMode="auto">
          <a:xfrm>
            <a:off x="2243469" y="1790743"/>
            <a:ext cx="4667693" cy="225404"/>
          </a:xfrm>
          <a:prstGeom prst="rect">
            <a:avLst/>
          </a:prstGeom>
          <a:solidFill>
            <a:srgbClr val="336699"/>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buClrTx/>
              <a:buFontTx/>
              <a:buNone/>
            </a:pPr>
            <a:endParaRPr lang="pt-BR" altLang="pt-BR" sz="3375"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310200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8069E3-1D37-C2CB-E6F8-6B9A08A4BB73}"/>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8A4ED3BD-19F9-F9FE-1D8E-0862D8615E6A}"/>
              </a:ext>
            </a:extLst>
          </p:cNvPr>
          <p:cNvPicPr>
            <a:picLocks noGrp="1" noChangeAspect="1"/>
          </p:cNvPicPr>
          <p:nvPr>
            <p:ph idx="1"/>
          </p:nvPr>
        </p:nvPicPr>
        <p:blipFill>
          <a:blip r:embed="rId2"/>
          <a:stretch>
            <a:fillRect/>
          </a:stretch>
        </p:blipFill>
        <p:spPr>
          <a:xfrm>
            <a:off x="2000623" y="1825625"/>
            <a:ext cx="8190753" cy="4351338"/>
          </a:xfrm>
        </p:spPr>
      </p:pic>
      <p:pic>
        <p:nvPicPr>
          <p:cNvPr id="7" name="Imagem 6">
            <a:extLst>
              <a:ext uri="{FF2B5EF4-FFF2-40B4-BE49-F238E27FC236}">
                <a16:creationId xmlns:a16="http://schemas.microsoft.com/office/drawing/2014/main" id="{DB4D32FA-B22F-E804-222E-CBD05702C779}"/>
              </a:ext>
            </a:extLst>
          </p:cNvPr>
          <p:cNvPicPr>
            <a:picLocks noChangeAspect="1"/>
          </p:cNvPicPr>
          <p:nvPr/>
        </p:nvPicPr>
        <p:blipFill>
          <a:blip r:embed="rId3"/>
          <a:stretch>
            <a:fillRect/>
          </a:stretch>
        </p:blipFill>
        <p:spPr>
          <a:xfrm>
            <a:off x="0" y="190500"/>
            <a:ext cx="12192000" cy="6477000"/>
          </a:xfrm>
          <a:prstGeom prst="rect">
            <a:avLst/>
          </a:prstGeom>
        </p:spPr>
      </p:pic>
      <p:sp>
        <p:nvSpPr>
          <p:cNvPr id="8" name="Retângulo 7">
            <a:extLst>
              <a:ext uri="{FF2B5EF4-FFF2-40B4-BE49-F238E27FC236}">
                <a16:creationId xmlns:a16="http://schemas.microsoft.com/office/drawing/2014/main" id="{397D2744-B5A4-4A6A-8EDE-A4AE08F83AD1}"/>
              </a:ext>
            </a:extLst>
          </p:cNvPr>
          <p:cNvSpPr/>
          <p:nvPr/>
        </p:nvSpPr>
        <p:spPr>
          <a:xfrm>
            <a:off x="2148404" y="3621480"/>
            <a:ext cx="9489413" cy="55761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7D69A694-8072-E748-DF72-B912FD5FF17A}"/>
              </a:ext>
            </a:extLst>
          </p:cNvPr>
          <p:cNvSpPr/>
          <p:nvPr/>
        </p:nvSpPr>
        <p:spPr>
          <a:xfrm>
            <a:off x="1714296" y="2668549"/>
            <a:ext cx="7540540" cy="37021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ctangle 2">
            <a:extLst>
              <a:ext uri="{FF2B5EF4-FFF2-40B4-BE49-F238E27FC236}">
                <a16:creationId xmlns:a16="http://schemas.microsoft.com/office/drawing/2014/main" id="{BBE0564C-CE27-556C-938B-1F537338ADAF}"/>
              </a:ext>
            </a:extLst>
          </p:cNvPr>
          <p:cNvSpPr>
            <a:spLocks noChangeArrowheads="1"/>
          </p:cNvSpPr>
          <p:nvPr/>
        </p:nvSpPr>
        <p:spPr bwMode="auto">
          <a:xfrm>
            <a:off x="2148404" y="1546102"/>
            <a:ext cx="4794656" cy="319211"/>
          </a:xfrm>
          <a:prstGeom prst="rect">
            <a:avLst/>
          </a:prstGeom>
          <a:solidFill>
            <a:srgbClr val="336699"/>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42188" rIns="84375" bIns="421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buClrTx/>
              <a:buFontTx/>
              <a:buNone/>
            </a:pPr>
            <a:endParaRPr lang="pt-BR" altLang="pt-BR" sz="3375"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328251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txBox="1">
            <a:spLocks noChangeArrowheads="1"/>
          </p:cNvSpPr>
          <p:nvPr/>
        </p:nvSpPr>
        <p:spPr bwMode="auto">
          <a:xfrm>
            <a:off x="2208213" y="398173"/>
            <a:ext cx="7772400" cy="6050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None/>
            </a:pPr>
            <a:r>
              <a:rPr lang="pt-BR" altLang="pt-BR" sz="3992" b="1" dirty="0">
                <a:solidFill>
                  <a:srgbClr val="000066"/>
                </a:solidFill>
              </a:rPr>
              <a:t>Consultar rascunhos (PER/DCOMP iniciados mas ainda não transmitidos)</a:t>
            </a:r>
          </a:p>
          <a:p>
            <a:pPr algn="ctr">
              <a:spcBef>
                <a:spcPct val="0"/>
              </a:spcBef>
              <a:buNone/>
            </a:pPr>
            <a:endParaRPr lang="pt-BR" altLang="pt-BR" sz="3992" b="1" dirty="0">
              <a:solidFill>
                <a:srgbClr val="000066"/>
              </a:solidFill>
            </a:endParaRPr>
          </a:p>
          <a:p>
            <a:pPr algn="ctr">
              <a:spcBef>
                <a:spcPct val="0"/>
              </a:spcBef>
              <a:buNone/>
            </a:pPr>
            <a:r>
              <a:rPr lang="pt-BR" altLang="pt-BR" sz="3992" b="1" dirty="0">
                <a:solidFill>
                  <a:srgbClr val="000066"/>
                </a:solidFill>
              </a:rPr>
              <a:t>Os rascunhos não têm validade, pois ainda não foram enviados. São documentos ainda em edição pelo contribuinte, por isso ainda não têm data de entrega ou transmissão.</a:t>
            </a:r>
          </a:p>
        </p:txBody>
      </p:sp>
    </p:spTree>
    <p:extLst>
      <p:ext uri="{BB962C8B-B14F-4D97-AF65-F5344CB8AC3E}">
        <p14:creationId xmlns:p14="http://schemas.microsoft.com/office/powerpoint/2010/main" val="27203930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1598409" y="994857"/>
            <a:ext cx="8995184" cy="5642512"/>
          </a:xfrm>
          <a:prstGeom prst="rect">
            <a:avLst/>
          </a:prstGeom>
        </p:spPr>
      </p:pic>
      <p:sp>
        <p:nvSpPr>
          <p:cNvPr id="8" name="Line 3"/>
          <p:cNvSpPr>
            <a:spLocks noChangeShapeType="1"/>
          </p:cNvSpPr>
          <p:nvPr/>
        </p:nvSpPr>
        <p:spPr bwMode="auto">
          <a:xfrm>
            <a:off x="1524002" y="846799"/>
            <a:ext cx="9144000" cy="1440"/>
          </a:xfrm>
          <a:prstGeom prst="line">
            <a:avLst/>
          </a:prstGeom>
          <a:noFill/>
          <a:ln w="57240" cap="sq">
            <a:solidFill>
              <a:srgbClr val="002A7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sz="1814" dirty="0"/>
          </a:p>
        </p:txBody>
      </p:sp>
      <p:sp>
        <p:nvSpPr>
          <p:cNvPr id="5" name="Elipse 4"/>
          <p:cNvSpPr/>
          <p:nvPr/>
        </p:nvSpPr>
        <p:spPr>
          <a:xfrm>
            <a:off x="1523502" y="2635721"/>
            <a:ext cx="1360293" cy="5894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33"/>
          </a:p>
        </p:txBody>
      </p:sp>
      <p:sp>
        <p:nvSpPr>
          <p:cNvPr id="6" name="Elipse 5"/>
          <p:cNvSpPr/>
          <p:nvPr/>
        </p:nvSpPr>
        <p:spPr>
          <a:xfrm>
            <a:off x="3250094" y="2561771"/>
            <a:ext cx="1180222" cy="4862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33"/>
          </a:p>
        </p:txBody>
      </p:sp>
      <p:sp>
        <p:nvSpPr>
          <p:cNvPr id="7" name="Retângulo 6"/>
          <p:cNvSpPr/>
          <p:nvPr/>
        </p:nvSpPr>
        <p:spPr>
          <a:xfrm>
            <a:off x="2751667" y="198366"/>
            <a:ext cx="7841926" cy="383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lumMod val="75000"/>
                  </a:schemeClr>
                </a:solidFill>
              </a:rPr>
              <a:t>Consulta aos rascunhos - documentos iniciados porém ainda não enviados.</a:t>
            </a:r>
          </a:p>
        </p:txBody>
      </p:sp>
    </p:spTree>
    <p:extLst>
      <p:ext uri="{BB962C8B-B14F-4D97-AF65-F5344CB8AC3E}">
        <p14:creationId xmlns:p14="http://schemas.microsoft.com/office/powerpoint/2010/main" val="38209320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txBox="1">
            <a:spLocks noChangeArrowheads="1"/>
          </p:cNvSpPr>
          <p:nvPr/>
        </p:nvSpPr>
        <p:spPr bwMode="auto">
          <a:xfrm>
            <a:off x="2208213" y="398173"/>
            <a:ext cx="7772400" cy="6050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None/>
            </a:pPr>
            <a:r>
              <a:rPr lang="pt-BR" altLang="pt-BR" sz="3992" b="1" dirty="0">
                <a:solidFill>
                  <a:srgbClr val="000066"/>
                </a:solidFill>
              </a:rPr>
              <a:t>Consultar documentos entregues</a:t>
            </a:r>
          </a:p>
          <a:p>
            <a:pPr algn="ctr">
              <a:spcBef>
                <a:spcPct val="0"/>
              </a:spcBef>
              <a:buNone/>
            </a:pPr>
            <a:endParaRPr lang="pt-BR" altLang="pt-BR" sz="3992" b="1" dirty="0">
              <a:solidFill>
                <a:srgbClr val="000066"/>
              </a:solidFill>
            </a:endParaRPr>
          </a:p>
          <a:p>
            <a:pPr algn="ctr">
              <a:spcBef>
                <a:spcPct val="0"/>
              </a:spcBef>
              <a:buNone/>
            </a:pPr>
            <a:r>
              <a:rPr lang="pt-BR" altLang="pt-BR" sz="3992" b="1" dirty="0">
                <a:solidFill>
                  <a:srgbClr val="000066"/>
                </a:solidFill>
              </a:rPr>
              <a:t>Os documentos entregues são PER/DCOMP válidos. Têm número, data de entrega e é possível imprimir o recibo e o próprio PER/DCOMP.</a:t>
            </a:r>
          </a:p>
        </p:txBody>
      </p:sp>
    </p:spTree>
    <p:extLst>
      <p:ext uri="{BB962C8B-B14F-4D97-AF65-F5344CB8AC3E}">
        <p14:creationId xmlns:p14="http://schemas.microsoft.com/office/powerpoint/2010/main" val="33070758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a:stretch>
            <a:fillRect/>
          </a:stretch>
        </p:blipFill>
        <p:spPr>
          <a:xfrm>
            <a:off x="1196427" y="1189575"/>
            <a:ext cx="8865571" cy="4821626"/>
          </a:xfrm>
          <a:prstGeom prst="rect">
            <a:avLst/>
          </a:prstGeom>
        </p:spPr>
      </p:pic>
      <p:sp>
        <p:nvSpPr>
          <p:cNvPr id="8" name="Line 3"/>
          <p:cNvSpPr>
            <a:spLocks noChangeShapeType="1"/>
          </p:cNvSpPr>
          <p:nvPr/>
        </p:nvSpPr>
        <p:spPr bwMode="auto">
          <a:xfrm>
            <a:off x="1524002" y="846799"/>
            <a:ext cx="9144000" cy="1440"/>
          </a:xfrm>
          <a:prstGeom prst="line">
            <a:avLst/>
          </a:prstGeom>
          <a:noFill/>
          <a:ln w="57240" cap="sq">
            <a:solidFill>
              <a:srgbClr val="002A7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sz="1814" dirty="0"/>
          </a:p>
        </p:txBody>
      </p:sp>
      <p:sp>
        <p:nvSpPr>
          <p:cNvPr id="3" name="Retângulo 2"/>
          <p:cNvSpPr/>
          <p:nvPr/>
        </p:nvSpPr>
        <p:spPr>
          <a:xfrm>
            <a:off x="8763133" y="5670029"/>
            <a:ext cx="1298865" cy="1187971"/>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t-BR" sz="2268" dirty="0">
                <a:solidFill>
                  <a:schemeClr val="tx1"/>
                </a:solidFill>
              </a:rPr>
              <a:t>Retificar</a:t>
            </a:r>
          </a:p>
          <a:p>
            <a:pPr algn="ctr"/>
            <a:r>
              <a:rPr lang="pt-BR" sz="2268" dirty="0">
                <a:solidFill>
                  <a:schemeClr val="tx1"/>
                </a:solidFill>
              </a:rPr>
              <a:t>Cancelar</a:t>
            </a:r>
          </a:p>
          <a:p>
            <a:pPr algn="ctr"/>
            <a:r>
              <a:rPr lang="pt-BR" sz="2268" dirty="0">
                <a:solidFill>
                  <a:schemeClr val="tx1"/>
                </a:solidFill>
              </a:rPr>
              <a:t>Imprimir</a:t>
            </a:r>
          </a:p>
        </p:txBody>
      </p:sp>
      <p:sp>
        <p:nvSpPr>
          <p:cNvPr id="6" name="Elipse 5"/>
          <p:cNvSpPr/>
          <p:nvPr/>
        </p:nvSpPr>
        <p:spPr>
          <a:xfrm>
            <a:off x="3615328" y="2524731"/>
            <a:ext cx="1360293" cy="5894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33"/>
          </a:p>
        </p:txBody>
      </p:sp>
      <p:sp>
        <p:nvSpPr>
          <p:cNvPr id="7" name="Retângulo 6"/>
          <p:cNvSpPr/>
          <p:nvPr/>
        </p:nvSpPr>
        <p:spPr>
          <a:xfrm>
            <a:off x="606287" y="173284"/>
            <a:ext cx="10873409" cy="544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accent5">
                    <a:lumMod val="50000"/>
                  </a:schemeClr>
                </a:solidFill>
              </a:rPr>
              <a:t>Consulta aos documentos entregues oriundos do PER/DCOMP Web, possibilitando retificar, cancelar ou gerar arquivo </a:t>
            </a:r>
            <a:r>
              <a:rPr lang="pt-BR" sz="2400" b="1" dirty="0" err="1">
                <a:solidFill>
                  <a:schemeClr val="accent5">
                    <a:lumMod val="50000"/>
                  </a:schemeClr>
                </a:solidFill>
              </a:rPr>
              <a:t>pdf</a:t>
            </a:r>
            <a:r>
              <a:rPr lang="pt-BR" sz="2400" b="1" dirty="0">
                <a:solidFill>
                  <a:schemeClr val="accent5">
                    <a:lumMod val="50000"/>
                  </a:schemeClr>
                </a:solidFill>
              </a:rPr>
              <a:t> do documento.</a:t>
            </a:r>
          </a:p>
        </p:txBody>
      </p:sp>
    </p:spTree>
    <p:extLst>
      <p:ext uri="{BB962C8B-B14F-4D97-AF65-F5344CB8AC3E}">
        <p14:creationId xmlns:p14="http://schemas.microsoft.com/office/powerpoint/2010/main" val="605586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6">
            <a:extLst>
              <a:ext uri="{FF2B5EF4-FFF2-40B4-BE49-F238E27FC236}">
                <a16:creationId xmlns:a16="http://schemas.microsoft.com/office/drawing/2014/main" id="{148ED569-18D6-B482-365B-5418A9BA598E}"/>
              </a:ext>
            </a:extLst>
          </p:cNvPr>
          <p:cNvSpPr txBox="1">
            <a:spLocks noChangeArrowheads="1"/>
          </p:cNvSpPr>
          <p:nvPr/>
        </p:nvSpPr>
        <p:spPr bwMode="auto">
          <a:xfrm>
            <a:off x="2227790" y="0"/>
            <a:ext cx="8445047" cy="17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altLang="pt-BR" sz="2540" b="1" dirty="0">
                <a:solidFill>
                  <a:srgbClr val="002060"/>
                </a:solidFill>
              </a:rPr>
              <a:t>EFD – </a:t>
            </a:r>
            <a:r>
              <a:rPr lang="pt-BR" altLang="pt-BR" sz="2540" b="1" dirty="0" err="1">
                <a:solidFill>
                  <a:srgbClr val="002060"/>
                </a:solidFill>
              </a:rPr>
              <a:t>Reinf</a:t>
            </a:r>
            <a:r>
              <a:rPr lang="pt-BR" altLang="pt-BR" sz="2540" b="1" dirty="0">
                <a:solidFill>
                  <a:srgbClr val="002060"/>
                </a:solidFill>
              </a:rPr>
              <a:t> – Formas de apresentação</a:t>
            </a:r>
          </a:p>
          <a:p>
            <a:pPr algn="ctr"/>
            <a:endParaRPr lang="pt-BR" altLang="pt-BR" sz="2800" b="1" dirty="0">
              <a:solidFill>
                <a:srgbClr val="002060"/>
              </a:solidFill>
            </a:endParaRPr>
          </a:p>
          <a:p>
            <a:pPr algn="ctr"/>
            <a:r>
              <a:rPr lang="pt-BR" altLang="pt-BR" sz="2800" b="1" dirty="0">
                <a:solidFill>
                  <a:srgbClr val="002060"/>
                </a:solidFill>
              </a:rPr>
              <a:t>1. Sistema próprio – Web Service</a:t>
            </a:r>
          </a:p>
          <a:p>
            <a:pPr algn="ctr"/>
            <a:r>
              <a:rPr lang="pt-BR" altLang="pt-BR" sz="2800" b="1" dirty="0">
                <a:solidFill>
                  <a:srgbClr val="002060"/>
                </a:solidFill>
              </a:rPr>
              <a:t>2. Módulo web disponível no Portal </a:t>
            </a:r>
            <a:r>
              <a:rPr lang="pt-BR" altLang="pt-BR" sz="2800" b="1" dirty="0" err="1">
                <a:solidFill>
                  <a:srgbClr val="002060"/>
                </a:solidFill>
              </a:rPr>
              <a:t>eCac</a:t>
            </a:r>
            <a:endParaRPr lang="pt-BR" altLang="pt-BR" sz="2800" dirty="0"/>
          </a:p>
        </p:txBody>
      </p:sp>
      <p:pic>
        <p:nvPicPr>
          <p:cNvPr id="5" name="Imagem 4">
            <a:extLst>
              <a:ext uri="{FF2B5EF4-FFF2-40B4-BE49-F238E27FC236}">
                <a16:creationId xmlns:a16="http://schemas.microsoft.com/office/drawing/2014/main" id="{EB377900-7A6F-1A88-CDF9-4CD26CE9121A}"/>
              </a:ext>
            </a:extLst>
          </p:cNvPr>
          <p:cNvPicPr>
            <a:picLocks noChangeAspect="1"/>
          </p:cNvPicPr>
          <p:nvPr/>
        </p:nvPicPr>
        <p:blipFill>
          <a:blip r:embed="rId3"/>
          <a:stretch>
            <a:fillRect/>
          </a:stretch>
        </p:blipFill>
        <p:spPr>
          <a:xfrm>
            <a:off x="0" y="1859706"/>
            <a:ext cx="12192000" cy="4661963"/>
          </a:xfrm>
          <a:prstGeom prst="rect">
            <a:avLst/>
          </a:prstGeom>
        </p:spPr>
      </p:pic>
    </p:spTree>
    <p:extLst>
      <p:ext uri="{BB962C8B-B14F-4D97-AF65-F5344CB8AC3E}">
        <p14:creationId xmlns:p14="http://schemas.microsoft.com/office/powerpoint/2010/main" val="32090036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txBox="1">
            <a:spLocks noChangeArrowheads="1"/>
          </p:cNvSpPr>
          <p:nvPr/>
        </p:nvSpPr>
        <p:spPr bwMode="auto">
          <a:xfrm>
            <a:off x="2208213" y="398173"/>
            <a:ext cx="7772400" cy="6050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None/>
            </a:pPr>
            <a:r>
              <a:rPr lang="pt-BR" altLang="pt-BR" sz="3992" b="1" dirty="0">
                <a:solidFill>
                  <a:srgbClr val="000066"/>
                </a:solidFill>
              </a:rPr>
              <a:t>Compensando um débito oriundo da DCTF Web</a:t>
            </a:r>
          </a:p>
        </p:txBody>
      </p:sp>
    </p:spTree>
    <p:extLst>
      <p:ext uri="{BB962C8B-B14F-4D97-AF65-F5344CB8AC3E}">
        <p14:creationId xmlns:p14="http://schemas.microsoft.com/office/powerpoint/2010/main" val="490698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stretch>
            <a:fillRect/>
          </a:stretch>
        </p:blipFill>
        <p:spPr>
          <a:xfrm>
            <a:off x="396240" y="1091635"/>
            <a:ext cx="11064240" cy="4674731"/>
          </a:xfrm>
          <a:prstGeom prst="rect">
            <a:avLst/>
          </a:prstGeom>
        </p:spPr>
      </p:pic>
      <p:sp>
        <p:nvSpPr>
          <p:cNvPr id="8" name="Line 3"/>
          <p:cNvSpPr>
            <a:spLocks noChangeShapeType="1"/>
          </p:cNvSpPr>
          <p:nvPr/>
        </p:nvSpPr>
        <p:spPr bwMode="auto">
          <a:xfrm>
            <a:off x="1524002" y="846799"/>
            <a:ext cx="9144000" cy="1440"/>
          </a:xfrm>
          <a:prstGeom prst="line">
            <a:avLst/>
          </a:prstGeom>
          <a:noFill/>
          <a:ln w="57240" cap="sq">
            <a:solidFill>
              <a:srgbClr val="002A7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sz="1814" dirty="0"/>
          </a:p>
        </p:txBody>
      </p:sp>
      <p:sp>
        <p:nvSpPr>
          <p:cNvPr id="9" name="Rectangle 1027"/>
          <p:cNvSpPr>
            <a:spLocks noChangeArrowheads="1"/>
          </p:cNvSpPr>
          <p:nvPr/>
        </p:nvSpPr>
        <p:spPr bwMode="auto">
          <a:xfrm>
            <a:off x="1524002" y="84102"/>
            <a:ext cx="9144000" cy="52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9pPr>
          </a:lstStyle>
          <a:p>
            <a:pPr algn="ctr"/>
            <a:r>
              <a:rPr lang="pt-BR" sz="2812" b="1" dirty="0">
                <a:solidFill>
                  <a:srgbClr val="002A7E"/>
                </a:solidFill>
              </a:rPr>
              <a:t>PER/DCOMP WEB</a:t>
            </a:r>
          </a:p>
        </p:txBody>
      </p:sp>
      <p:sp>
        <p:nvSpPr>
          <p:cNvPr id="6" name="Retângulo 5"/>
          <p:cNvSpPr/>
          <p:nvPr/>
        </p:nvSpPr>
        <p:spPr>
          <a:xfrm>
            <a:off x="396240" y="3894763"/>
            <a:ext cx="11064239" cy="1871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lumMod val="75000"/>
                  </a:schemeClr>
                </a:solidFill>
              </a:rPr>
              <a:t>O sistema importa os débitos da DCTF Web.</a:t>
            </a:r>
          </a:p>
          <a:p>
            <a:pPr algn="ctr"/>
            <a:endParaRPr lang="pt-BR" sz="2000" b="1" dirty="0">
              <a:solidFill>
                <a:schemeClr val="tx2">
                  <a:lumMod val="75000"/>
                </a:schemeClr>
              </a:solidFill>
            </a:endParaRPr>
          </a:p>
          <a:p>
            <a:pPr algn="ctr"/>
            <a:r>
              <a:rPr lang="pt-BR" sz="2000" b="1" dirty="0">
                <a:solidFill>
                  <a:schemeClr val="tx2">
                    <a:lumMod val="75000"/>
                  </a:schemeClr>
                </a:solidFill>
              </a:rPr>
              <a:t>No caso de compensação cruzada, no momento de preenchimento do PER/DCOMP Web, a aplicação verifica se o crédito e o débito informados são apurados a partir da data da obrigatoriedade da DCTF Web.</a:t>
            </a:r>
          </a:p>
        </p:txBody>
      </p:sp>
    </p:spTree>
    <p:extLst>
      <p:ext uri="{BB962C8B-B14F-4D97-AF65-F5344CB8AC3E}">
        <p14:creationId xmlns:p14="http://schemas.microsoft.com/office/powerpoint/2010/main" val="15724876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3"/>
          <p:cNvSpPr>
            <a:spLocks noChangeShapeType="1"/>
          </p:cNvSpPr>
          <p:nvPr/>
        </p:nvSpPr>
        <p:spPr bwMode="auto">
          <a:xfrm>
            <a:off x="1524002" y="846799"/>
            <a:ext cx="9144000" cy="1440"/>
          </a:xfrm>
          <a:prstGeom prst="line">
            <a:avLst/>
          </a:prstGeom>
          <a:noFill/>
          <a:ln w="57240" cap="sq">
            <a:solidFill>
              <a:srgbClr val="002A7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sz="1814" dirty="0"/>
          </a:p>
        </p:txBody>
      </p:sp>
      <p:sp>
        <p:nvSpPr>
          <p:cNvPr id="9" name="Rectangle 1027"/>
          <p:cNvSpPr>
            <a:spLocks noChangeArrowheads="1"/>
          </p:cNvSpPr>
          <p:nvPr/>
        </p:nvSpPr>
        <p:spPr bwMode="auto">
          <a:xfrm>
            <a:off x="1524002" y="84102"/>
            <a:ext cx="9144000" cy="52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9pPr>
          </a:lstStyle>
          <a:p>
            <a:pPr algn="ctr"/>
            <a:r>
              <a:rPr lang="pt-BR" sz="2812" b="1" dirty="0">
                <a:solidFill>
                  <a:srgbClr val="002A7E"/>
                </a:solidFill>
              </a:rPr>
              <a:t>PER/DCOMP WEB</a:t>
            </a:r>
          </a:p>
        </p:txBody>
      </p:sp>
      <p:sp>
        <p:nvSpPr>
          <p:cNvPr id="6" name="Retângulo 5"/>
          <p:cNvSpPr/>
          <p:nvPr/>
        </p:nvSpPr>
        <p:spPr>
          <a:xfrm>
            <a:off x="1524002" y="5638402"/>
            <a:ext cx="9144000" cy="742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lumMod val="75000"/>
                  </a:schemeClr>
                </a:solidFill>
              </a:rPr>
              <a:t>Informar a categoria e o período de apuração da DCTFWeb.</a:t>
            </a:r>
          </a:p>
        </p:txBody>
      </p:sp>
      <p:pic>
        <p:nvPicPr>
          <p:cNvPr id="3" name="Imagem 2"/>
          <p:cNvPicPr>
            <a:picLocks noChangeAspect="1"/>
          </p:cNvPicPr>
          <p:nvPr/>
        </p:nvPicPr>
        <p:blipFill>
          <a:blip r:embed="rId3"/>
          <a:stretch>
            <a:fillRect/>
          </a:stretch>
        </p:blipFill>
        <p:spPr>
          <a:xfrm>
            <a:off x="1550883" y="1350862"/>
            <a:ext cx="9090234" cy="4156276"/>
          </a:xfrm>
          <a:prstGeom prst="rect">
            <a:avLst/>
          </a:prstGeom>
        </p:spPr>
      </p:pic>
    </p:spTree>
    <p:extLst>
      <p:ext uri="{BB962C8B-B14F-4D97-AF65-F5344CB8AC3E}">
        <p14:creationId xmlns:p14="http://schemas.microsoft.com/office/powerpoint/2010/main" val="13149318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stretch>
            <a:fillRect/>
          </a:stretch>
        </p:blipFill>
        <p:spPr>
          <a:xfrm>
            <a:off x="487680" y="1108917"/>
            <a:ext cx="11358880" cy="4640167"/>
          </a:xfrm>
          <a:prstGeom prst="rect">
            <a:avLst/>
          </a:prstGeom>
        </p:spPr>
      </p:pic>
      <p:sp>
        <p:nvSpPr>
          <p:cNvPr id="8" name="Line 3"/>
          <p:cNvSpPr>
            <a:spLocks noChangeShapeType="1"/>
          </p:cNvSpPr>
          <p:nvPr/>
        </p:nvSpPr>
        <p:spPr bwMode="auto">
          <a:xfrm>
            <a:off x="1524002" y="846799"/>
            <a:ext cx="9144000" cy="1440"/>
          </a:xfrm>
          <a:prstGeom prst="line">
            <a:avLst/>
          </a:prstGeom>
          <a:noFill/>
          <a:ln w="57240" cap="sq">
            <a:solidFill>
              <a:srgbClr val="002A7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sz="1814" dirty="0"/>
          </a:p>
        </p:txBody>
      </p:sp>
      <p:sp>
        <p:nvSpPr>
          <p:cNvPr id="9" name="Rectangle 1027"/>
          <p:cNvSpPr>
            <a:spLocks noChangeArrowheads="1"/>
          </p:cNvSpPr>
          <p:nvPr/>
        </p:nvSpPr>
        <p:spPr bwMode="auto">
          <a:xfrm>
            <a:off x="1524002" y="84102"/>
            <a:ext cx="9144000" cy="52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9pPr>
          </a:lstStyle>
          <a:p>
            <a:pPr algn="ctr"/>
            <a:r>
              <a:rPr lang="pt-BR" sz="2812" b="1" dirty="0">
                <a:solidFill>
                  <a:srgbClr val="002A7E"/>
                </a:solidFill>
              </a:rPr>
              <a:t>PER/DCOMP WEB</a:t>
            </a:r>
          </a:p>
        </p:txBody>
      </p:sp>
      <p:sp>
        <p:nvSpPr>
          <p:cNvPr id="7" name="Retângulo 6"/>
          <p:cNvSpPr/>
          <p:nvPr/>
        </p:nvSpPr>
        <p:spPr>
          <a:xfrm>
            <a:off x="487680" y="5623422"/>
            <a:ext cx="11216640" cy="974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lumMod val="75000"/>
                  </a:schemeClr>
                </a:solidFill>
              </a:rPr>
              <a:t>O PER/DCOMP Web recupera os dados da DCTF Web (nº do recibo de transmissão, data/hora de transmissão, </a:t>
            </a:r>
            <a:r>
              <a:rPr lang="pt-BR" sz="2000" b="1" dirty="0" err="1">
                <a:solidFill>
                  <a:schemeClr val="tx2">
                    <a:lumMod val="75000"/>
                  </a:schemeClr>
                </a:solidFill>
              </a:rPr>
              <a:t>etc</a:t>
            </a:r>
            <a:r>
              <a:rPr lang="pt-BR" sz="2000" b="1" dirty="0">
                <a:solidFill>
                  <a:schemeClr val="tx2">
                    <a:lumMod val="75000"/>
                  </a:schemeClr>
                </a:solidFill>
              </a:rPr>
              <a:t>) e todos os débitos da declaração, informando o saldo a pagar (inclusive os débitos informados na DCTF Web mas com saldo a pagar igual a zero).</a:t>
            </a:r>
          </a:p>
        </p:txBody>
      </p:sp>
    </p:spTree>
    <p:extLst>
      <p:ext uri="{BB962C8B-B14F-4D97-AF65-F5344CB8AC3E}">
        <p14:creationId xmlns:p14="http://schemas.microsoft.com/office/powerpoint/2010/main" val="29776210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548640" y="1348323"/>
            <a:ext cx="10119840" cy="4559527"/>
          </a:xfrm>
          <a:prstGeom prst="rect">
            <a:avLst/>
          </a:prstGeom>
        </p:spPr>
      </p:pic>
      <p:sp>
        <p:nvSpPr>
          <p:cNvPr id="8" name="Line 3"/>
          <p:cNvSpPr>
            <a:spLocks noChangeShapeType="1"/>
          </p:cNvSpPr>
          <p:nvPr/>
        </p:nvSpPr>
        <p:spPr bwMode="auto">
          <a:xfrm>
            <a:off x="1524002" y="846799"/>
            <a:ext cx="9144000" cy="1440"/>
          </a:xfrm>
          <a:prstGeom prst="line">
            <a:avLst/>
          </a:prstGeom>
          <a:noFill/>
          <a:ln w="57240" cap="sq">
            <a:solidFill>
              <a:srgbClr val="002A7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sz="1814" dirty="0"/>
          </a:p>
        </p:txBody>
      </p:sp>
      <p:sp>
        <p:nvSpPr>
          <p:cNvPr id="9" name="Rectangle 1027"/>
          <p:cNvSpPr>
            <a:spLocks noChangeArrowheads="1"/>
          </p:cNvSpPr>
          <p:nvPr/>
        </p:nvSpPr>
        <p:spPr bwMode="auto">
          <a:xfrm>
            <a:off x="1524002" y="84102"/>
            <a:ext cx="9144000" cy="52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9pPr>
          </a:lstStyle>
          <a:p>
            <a:pPr algn="ctr"/>
            <a:r>
              <a:rPr lang="pt-BR" sz="2812" b="1" dirty="0">
                <a:solidFill>
                  <a:srgbClr val="002A7E"/>
                </a:solidFill>
              </a:rPr>
              <a:t>PER/DCOMP WEB</a:t>
            </a:r>
          </a:p>
        </p:txBody>
      </p:sp>
      <p:sp>
        <p:nvSpPr>
          <p:cNvPr id="6" name="Elipse 5"/>
          <p:cNvSpPr/>
          <p:nvPr/>
        </p:nvSpPr>
        <p:spPr>
          <a:xfrm>
            <a:off x="2082801" y="2153921"/>
            <a:ext cx="1412240" cy="69679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33"/>
          </a:p>
        </p:txBody>
      </p:sp>
      <p:sp>
        <p:nvSpPr>
          <p:cNvPr id="7" name="Elipse 6"/>
          <p:cNvSpPr/>
          <p:nvPr/>
        </p:nvSpPr>
        <p:spPr>
          <a:xfrm>
            <a:off x="2226101" y="3042133"/>
            <a:ext cx="337616" cy="29944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33"/>
          </a:p>
        </p:txBody>
      </p:sp>
      <p:sp>
        <p:nvSpPr>
          <p:cNvPr id="10" name="Retângulo 9"/>
          <p:cNvSpPr/>
          <p:nvPr/>
        </p:nvSpPr>
        <p:spPr>
          <a:xfrm>
            <a:off x="548640" y="5831840"/>
            <a:ext cx="10119362" cy="859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lumMod val="75000"/>
                  </a:schemeClr>
                </a:solidFill>
              </a:rPr>
              <a:t>O contribuinte deve informar a data de vencimento dos débitos e pode selecionar um, vários ou todos os débitos recuperados, com exceção dos débitos sem saldo a pagar.</a:t>
            </a:r>
          </a:p>
        </p:txBody>
      </p:sp>
    </p:spTree>
    <p:extLst>
      <p:ext uri="{BB962C8B-B14F-4D97-AF65-F5344CB8AC3E}">
        <p14:creationId xmlns:p14="http://schemas.microsoft.com/office/powerpoint/2010/main" val="33938607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3"/>
          <p:cNvSpPr>
            <a:spLocks noChangeShapeType="1"/>
          </p:cNvSpPr>
          <p:nvPr/>
        </p:nvSpPr>
        <p:spPr bwMode="auto">
          <a:xfrm>
            <a:off x="1524002" y="846799"/>
            <a:ext cx="9144000" cy="1440"/>
          </a:xfrm>
          <a:prstGeom prst="line">
            <a:avLst/>
          </a:prstGeom>
          <a:noFill/>
          <a:ln w="57240" cap="sq">
            <a:solidFill>
              <a:srgbClr val="002A7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sz="1814" dirty="0"/>
          </a:p>
        </p:txBody>
      </p:sp>
      <p:sp>
        <p:nvSpPr>
          <p:cNvPr id="9" name="Rectangle 1027"/>
          <p:cNvSpPr>
            <a:spLocks noChangeArrowheads="1"/>
          </p:cNvSpPr>
          <p:nvPr/>
        </p:nvSpPr>
        <p:spPr bwMode="auto">
          <a:xfrm>
            <a:off x="1524002" y="84102"/>
            <a:ext cx="9144000" cy="52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9pPr>
          </a:lstStyle>
          <a:p>
            <a:pPr algn="ctr"/>
            <a:r>
              <a:rPr lang="pt-BR" sz="2812" b="1" dirty="0">
                <a:solidFill>
                  <a:srgbClr val="002A7E"/>
                </a:solidFill>
              </a:rPr>
              <a:t>PER/DCOMP WEB</a:t>
            </a:r>
          </a:p>
        </p:txBody>
      </p:sp>
      <p:sp>
        <p:nvSpPr>
          <p:cNvPr id="6" name="Retângulo 5"/>
          <p:cNvSpPr/>
          <p:nvPr/>
        </p:nvSpPr>
        <p:spPr>
          <a:xfrm>
            <a:off x="1594088" y="5787910"/>
            <a:ext cx="9003825" cy="443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accent5">
                    <a:lumMod val="50000"/>
                  </a:schemeClr>
                </a:solidFill>
              </a:rPr>
              <a:t>Pode ser editado o valor a ser compensado</a:t>
            </a:r>
          </a:p>
        </p:txBody>
      </p:sp>
      <p:pic>
        <p:nvPicPr>
          <p:cNvPr id="3" name="Imagem 2"/>
          <p:cNvPicPr>
            <a:picLocks noChangeAspect="1"/>
          </p:cNvPicPr>
          <p:nvPr/>
        </p:nvPicPr>
        <p:blipFill>
          <a:blip r:embed="rId3"/>
          <a:stretch>
            <a:fillRect/>
          </a:stretch>
        </p:blipFill>
        <p:spPr>
          <a:xfrm>
            <a:off x="1594088" y="1100276"/>
            <a:ext cx="9003825" cy="4657449"/>
          </a:xfrm>
          <a:prstGeom prst="rect">
            <a:avLst/>
          </a:prstGeom>
        </p:spPr>
      </p:pic>
    </p:spTree>
    <p:extLst>
      <p:ext uri="{BB962C8B-B14F-4D97-AF65-F5344CB8AC3E}">
        <p14:creationId xmlns:p14="http://schemas.microsoft.com/office/powerpoint/2010/main" val="41140309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stretch>
            <a:fillRect/>
          </a:stretch>
        </p:blipFill>
        <p:spPr>
          <a:xfrm>
            <a:off x="1572486" y="1370323"/>
            <a:ext cx="9047030" cy="4666090"/>
          </a:xfrm>
          <a:prstGeom prst="rect">
            <a:avLst/>
          </a:prstGeom>
        </p:spPr>
      </p:pic>
      <p:sp>
        <p:nvSpPr>
          <p:cNvPr id="8" name="Line 3"/>
          <p:cNvSpPr>
            <a:spLocks noChangeShapeType="1"/>
          </p:cNvSpPr>
          <p:nvPr/>
        </p:nvSpPr>
        <p:spPr bwMode="auto">
          <a:xfrm>
            <a:off x="1524002" y="846799"/>
            <a:ext cx="9144000" cy="1440"/>
          </a:xfrm>
          <a:prstGeom prst="line">
            <a:avLst/>
          </a:prstGeom>
          <a:noFill/>
          <a:ln w="57240" cap="sq">
            <a:solidFill>
              <a:srgbClr val="002A7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sz="1814" dirty="0"/>
          </a:p>
        </p:txBody>
      </p:sp>
      <p:sp>
        <p:nvSpPr>
          <p:cNvPr id="9" name="Rectangle 1027"/>
          <p:cNvSpPr>
            <a:spLocks noChangeArrowheads="1"/>
          </p:cNvSpPr>
          <p:nvPr/>
        </p:nvSpPr>
        <p:spPr bwMode="auto">
          <a:xfrm>
            <a:off x="1524002" y="84102"/>
            <a:ext cx="9144000" cy="52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9pPr>
          </a:lstStyle>
          <a:p>
            <a:pPr algn="ctr"/>
            <a:r>
              <a:rPr lang="pt-BR" sz="2812" b="1" dirty="0">
                <a:solidFill>
                  <a:srgbClr val="002A7E"/>
                </a:solidFill>
              </a:rPr>
              <a:t>PER/DCOMP WEB</a:t>
            </a:r>
          </a:p>
        </p:txBody>
      </p:sp>
      <p:sp>
        <p:nvSpPr>
          <p:cNvPr id="6" name="Retângulo 5"/>
          <p:cNvSpPr/>
          <p:nvPr/>
        </p:nvSpPr>
        <p:spPr>
          <a:xfrm>
            <a:off x="1572484" y="6025353"/>
            <a:ext cx="9095518" cy="524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accent5">
                    <a:lumMod val="50000"/>
                  </a:schemeClr>
                </a:solidFill>
              </a:rPr>
              <a:t>No caso de débito vencido, o PER/DCOMP Web calcula a multa e juros a partir da data de vencimento informada pelo contribuinte.</a:t>
            </a:r>
          </a:p>
        </p:txBody>
      </p:sp>
    </p:spTree>
    <p:extLst>
      <p:ext uri="{BB962C8B-B14F-4D97-AF65-F5344CB8AC3E}">
        <p14:creationId xmlns:p14="http://schemas.microsoft.com/office/powerpoint/2010/main" val="39111513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3"/>
          <p:cNvSpPr>
            <a:spLocks noChangeShapeType="1"/>
          </p:cNvSpPr>
          <p:nvPr/>
        </p:nvSpPr>
        <p:spPr bwMode="auto">
          <a:xfrm>
            <a:off x="1524002" y="846799"/>
            <a:ext cx="9144000" cy="1440"/>
          </a:xfrm>
          <a:prstGeom prst="line">
            <a:avLst/>
          </a:prstGeom>
          <a:noFill/>
          <a:ln w="57240" cap="sq">
            <a:solidFill>
              <a:srgbClr val="002A7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sz="1814" dirty="0"/>
          </a:p>
        </p:txBody>
      </p:sp>
      <p:sp>
        <p:nvSpPr>
          <p:cNvPr id="9" name="Rectangle 1027"/>
          <p:cNvSpPr>
            <a:spLocks noChangeArrowheads="1"/>
          </p:cNvSpPr>
          <p:nvPr/>
        </p:nvSpPr>
        <p:spPr bwMode="auto">
          <a:xfrm>
            <a:off x="1524002" y="84102"/>
            <a:ext cx="9144000" cy="52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9pPr>
          </a:lstStyle>
          <a:p>
            <a:pPr algn="ctr"/>
            <a:r>
              <a:rPr lang="pt-BR" sz="2812" b="1" dirty="0">
                <a:solidFill>
                  <a:srgbClr val="002A7E"/>
                </a:solidFill>
              </a:rPr>
              <a:t>PER/DCOMP WEB</a:t>
            </a:r>
          </a:p>
        </p:txBody>
      </p:sp>
      <p:pic>
        <p:nvPicPr>
          <p:cNvPr id="3" name="Imagem 2"/>
          <p:cNvPicPr>
            <a:picLocks noChangeAspect="1"/>
          </p:cNvPicPr>
          <p:nvPr/>
        </p:nvPicPr>
        <p:blipFill>
          <a:blip r:embed="rId3"/>
          <a:stretch>
            <a:fillRect/>
          </a:stretch>
        </p:blipFill>
        <p:spPr>
          <a:xfrm>
            <a:off x="1563844" y="1130519"/>
            <a:ext cx="9064312" cy="4596963"/>
          </a:xfrm>
          <a:prstGeom prst="rect">
            <a:avLst/>
          </a:prstGeom>
        </p:spPr>
      </p:pic>
    </p:spTree>
    <p:extLst>
      <p:ext uri="{BB962C8B-B14F-4D97-AF65-F5344CB8AC3E}">
        <p14:creationId xmlns:p14="http://schemas.microsoft.com/office/powerpoint/2010/main" val="21374083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txBox="1">
            <a:spLocks noChangeArrowheads="1"/>
          </p:cNvSpPr>
          <p:nvPr/>
        </p:nvSpPr>
        <p:spPr bwMode="auto">
          <a:xfrm>
            <a:off x="2208213" y="398173"/>
            <a:ext cx="7772400" cy="6050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None/>
            </a:pPr>
            <a:r>
              <a:rPr lang="pt-BR" altLang="pt-BR" sz="3992" b="1" dirty="0">
                <a:solidFill>
                  <a:srgbClr val="000066"/>
                </a:solidFill>
              </a:rPr>
              <a:t>Iniciando um novo documento do tipo de crédito Pagamento Indevido ou a Maior</a:t>
            </a:r>
          </a:p>
          <a:p>
            <a:pPr algn="ctr">
              <a:spcBef>
                <a:spcPct val="0"/>
              </a:spcBef>
              <a:buNone/>
            </a:pPr>
            <a:endParaRPr lang="pt-BR" altLang="pt-BR" sz="3992" b="1" dirty="0">
              <a:solidFill>
                <a:srgbClr val="000066"/>
              </a:solidFill>
            </a:endParaRPr>
          </a:p>
          <a:p>
            <a:pPr algn="ctr">
              <a:spcBef>
                <a:spcPct val="0"/>
              </a:spcBef>
              <a:buNone/>
            </a:pPr>
            <a:r>
              <a:rPr lang="pt-BR" altLang="pt-BR" sz="3992" b="1" dirty="0">
                <a:solidFill>
                  <a:srgbClr val="000066"/>
                </a:solidFill>
              </a:rPr>
              <a:t>Trata-se de pagamentos em DARF efetuados em duplicidade ou a maior que o devido em razão de retificação da DCTF Web</a:t>
            </a:r>
          </a:p>
        </p:txBody>
      </p:sp>
    </p:spTree>
    <p:extLst>
      <p:ext uri="{BB962C8B-B14F-4D97-AF65-F5344CB8AC3E}">
        <p14:creationId xmlns:p14="http://schemas.microsoft.com/office/powerpoint/2010/main" val="18476670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stretch>
            <a:fillRect/>
          </a:stretch>
        </p:blipFill>
        <p:spPr>
          <a:xfrm>
            <a:off x="711200" y="1104596"/>
            <a:ext cx="10553699" cy="4203003"/>
          </a:xfrm>
          <a:prstGeom prst="rect">
            <a:avLst/>
          </a:prstGeom>
        </p:spPr>
      </p:pic>
      <p:sp>
        <p:nvSpPr>
          <p:cNvPr id="8" name="Line 3"/>
          <p:cNvSpPr>
            <a:spLocks noChangeShapeType="1"/>
          </p:cNvSpPr>
          <p:nvPr/>
        </p:nvSpPr>
        <p:spPr bwMode="auto">
          <a:xfrm>
            <a:off x="1524002" y="846799"/>
            <a:ext cx="9144000" cy="1440"/>
          </a:xfrm>
          <a:prstGeom prst="line">
            <a:avLst/>
          </a:prstGeom>
          <a:noFill/>
          <a:ln w="57240" cap="sq">
            <a:solidFill>
              <a:srgbClr val="002A7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sz="1814" dirty="0"/>
          </a:p>
        </p:txBody>
      </p:sp>
      <p:sp>
        <p:nvSpPr>
          <p:cNvPr id="9" name="Rectangle 1027"/>
          <p:cNvSpPr>
            <a:spLocks noChangeArrowheads="1"/>
          </p:cNvSpPr>
          <p:nvPr/>
        </p:nvSpPr>
        <p:spPr bwMode="auto">
          <a:xfrm>
            <a:off x="1524002" y="84102"/>
            <a:ext cx="9144000" cy="52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9pPr>
          </a:lstStyle>
          <a:p>
            <a:pPr algn="ctr"/>
            <a:r>
              <a:rPr lang="pt-BR" sz="2812" b="1" dirty="0">
                <a:solidFill>
                  <a:srgbClr val="002A7E"/>
                </a:solidFill>
              </a:rPr>
              <a:t>PER/DCOMP WEB</a:t>
            </a:r>
          </a:p>
        </p:txBody>
      </p:sp>
      <p:sp>
        <p:nvSpPr>
          <p:cNvPr id="4" name="CaixaDeTexto 3">
            <a:extLst>
              <a:ext uri="{FF2B5EF4-FFF2-40B4-BE49-F238E27FC236}">
                <a16:creationId xmlns:a16="http://schemas.microsoft.com/office/drawing/2014/main" id="{4096C530-59A3-80DC-05A7-72AFFE67A568}"/>
              </a:ext>
            </a:extLst>
          </p:cNvPr>
          <p:cNvSpPr txBox="1"/>
          <p:nvPr/>
        </p:nvSpPr>
        <p:spPr>
          <a:xfrm>
            <a:off x="127000" y="5548096"/>
            <a:ext cx="11277600" cy="954107"/>
          </a:xfrm>
          <a:prstGeom prst="rect">
            <a:avLst/>
          </a:prstGeom>
          <a:noFill/>
        </p:spPr>
        <p:txBody>
          <a:bodyPr wrap="square">
            <a:spAutoFit/>
          </a:bodyPr>
          <a:lstStyle/>
          <a:p>
            <a:pPr algn="just"/>
            <a:r>
              <a:rPr lang="pt-BR" sz="2800" b="1" dirty="0">
                <a:solidFill>
                  <a:schemeClr val="accent5">
                    <a:lumMod val="50000"/>
                  </a:schemeClr>
                </a:solidFill>
              </a:rPr>
              <a:t>No caso de pagamento indevido ou a maior – DCTFWeb é possível fazer o Pedido de Restituição ou utilizar o crédito em Declaração de Compensação</a:t>
            </a:r>
          </a:p>
        </p:txBody>
      </p:sp>
    </p:spTree>
    <p:extLst>
      <p:ext uri="{BB962C8B-B14F-4D97-AF65-F5344CB8AC3E}">
        <p14:creationId xmlns:p14="http://schemas.microsoft.com/office/powerpoint/2010/main" val="1827009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98657B-FA05-75D0-8B15-C3A276B014BC}"/>
              </a:ext>
            </a:extLst>
          </p:cNvPr>
          <p:cNvSpPr>
            <a:spLocks noGrp="1"/>
          </p:cNvSpPr>
          <p:nvPr>
            <p:ph type="title"/>
          </p:nvPr>
        </p:nvSpPr>
        <p:spPr>
          <a:xfrm>
            <a:off x="531453" y="2406195"/>
            <a:ext cx="10625229" cy="2663106"/>
          </a:xfrm>
        </p:spPr>
        <p:txBody>
          <a:bodyPr>
            <a:noAutofit/>
          </a:bodyPr>
          <a:lstStyle/>
          <a:p>
            <a:pPr algn="ctr"/>
            <a:r>
              <a:rPr lang="pt-BR" sz="4800" dirty="0">
                <a:solidFill>
                  <a:srgbClr val="002060"/>
                </a:solidFill>
                <a:latin typeface="Arial" panose="020B0604020202020204" pitchFamily="34" charset="0"/>
                <a:cs typeface="Arial" panose="020B0604020202020204" pitchFamily="34" charset="0"/>
              </a:rPr>
              <a:t>Família 2000</a:t>
            </a:r>
          </a:p>
        </p:txBody>
      </p:sp>
      <p:sp>
        <p:nvSpPr>
          <p:cNvPr id="3" name="Espaço Reservado para Conteúdo 2">
            <a:extLst>
              <a:ext uri="{FF2B5EF4-FFF2-40B4-BE49-F238E27FC236}">
                <a16:creationId xmlns:a16="http://schemas.microsoft.com/office/drawing/2014/main" id="{521AA090-C8C0-8972-8E90-A0A5E170D642}"/>
              </a:ext>
            </a:extLst>
          </p:cNvPr>
          <p:cNvSpPr>
            <a:spLocks noGrp="1"/>
          </p:cNvSpPr>
          <p:nvPr>
            <p:ph idx="1"/>
          </p:nvPr>
        </p:nvSpPr>
        <p:spPr>
          <a:xfrm>
            <a:off x="531453" y="3896483"/>
            <a:ext cx="10620855" cy="4546363"/>
          </a:xfrm>
        </p:spPr>
        <p:txBody>
          <a:bodyPr>
            <a:noAutofit/>
          </a:bodyPr>
          <a:lstStyle/>
          <a:p>
            <a:pPr marL="0" lvl="0" indent="0" algn="just">
              <a:lnSpc>
                <a:spcPts val="1400"/>
              </a:lnSpc>
              <a:buNone/>
            </a:pPr>
            <a:endParaRPr lang="pt-BR" sz="2400" dirty="0">
              <a:solidFill>
                <a:srgbClr val="000000"/>
              </a:solidFill>
              <a:latin typeface="Arial" panose="020B0604020202020204" pitchFamily="34" charset="0"/>
              <a:ea typeface="Times New Roman" panose="02020603050405020304" pitchFamily="18" charset="0"/>
            </a:endParaRPr>
          </a:p>
          <a:p>
            <a:pPr lvl="0" algn="just">
              <a:lnSpc>
                <a:spcPts val="1400"/>
              </a:lnSpc>
              <a:buFontTx/>
              <a:buChar char="-"/>
            </a:pPr>
            <a:endParaRPr lang="pt-BR" sz="2400" dirty="0">
              <a:solidFill>
                <a:srgbClr val="000000"/>
              </a:solidFill>
              <a:effectLst/>
              <a:latin typeface="Arial" panose="020B0604020202020204" pitchFamily="34" charset="0"/>
              <a:ea typeface="Times New Roman" panose="02020603050405020304" pitchFamily="18" charset="0"/>
            </a:endParaRPr>
          </a:p>
          <a:p>
            <a:pPr marL="0" lvl="0" indent="0" algn="just">
              <a:lnSpc>
                <a:spcPts val="1400"/>
              </a:lnSpc>
              <a:buNone/>
            </a:pPr>
            <a:endParaRPr lang="pt-BR" sz="1800" dirty="0">
              <a:solidFill>
                <a:srgbClr val="000000"/>
              </a:solidFill>
              <a:latin typeface="Arial" panose="020B0604020202020204" pitchFamily="34" charset="0"/>
            </a:endParaRPr>
          </a:p>
        </p:txBody>
      </p:sp>
      <p:pic>
        <p:nvPicPr>
          <p:cNvPr id="4" name="Picture 4">
            <a:extLst>
              <a:ext uri="{FF2B5EF4-FFF2-40B4-BE49-F238E27FC236}">
                <a16:creationId xmlns:a16="http://schemas.microsoft.com/office/drawing/2014/main" id="{51C4C60C-7FA0-E414-4224-091903CFF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696" y="1260081"/>
            <a:ext cx="8597347" cy="12608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219380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3"/>
          <p:cNvSpPr>
            <a:spLocks noChangeShapeType="1"/>
          </p:cNvSpPr>
          <p:nvPr/>
        </p:nvSpPr>
        <p:spPr bwMode="auto">
          <a:xfrm>
            <a:off x="1524002" y="846799"/>
            <a:ext cx="9144000" cy="1440"/>
          </a:xfrm>
          <a:prstGeom prst="line">
            <a:avLst/>
          </a:prstGeom>
          <a:noFill/>
          <a:ln w="57240" cap="sq">
            <a:solidFill>
              <a:srgbClr val="002A7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sz="1814" dirty="0"/>
          </a:p>
        </p:txBody>
      </p:sp>
      <p:sp>
        <p:nvSpPr>
          <p:cNvPr id="9" name="Rectangle 1027"/>
          <p:cNvSpPr>
            <a:spLocks noChangeArrowheads="1"/>
          </p:cNvSpPr>
          <p:nvPr/>
        </p:nvSpPr>
        <p:spPr bwMode="auto">
          <a:xfrm>
            <a:off x="1524002" y="84102"/>
            <a:ext cx="9144000" cy="52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9pPr>
          </a:lstStyle>
          <a:p>
            <a:pPr algn="ctr"/>
            <a:r>
              <a:rPr lang="pt-BR" sz="2812" b="1" dirty="0">
                <a:solidFill>
                  <a:srgbClr val="002A7E"/>
                </a:solidFill>
              </a:rPr>
              <a:t>PER/DCOMP WEB</a:t>
            </a:r>
          </a:p>
        </p:txBody>
      </p:sp>
      <p:sp>
        <p:nvSpPr>
          <p:cNvPr id="6" name="Retângulo 5"/>
          <p:cNvSpPr/>
          <p:nvPr/>
        </p:nvSpPr>
        <p:spPr>
          <a:xfrm>
            <a:off x="1576806" y="6009762"/>
            <a:ext cx="9091196" cy="443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accent5">
                    <a:lumMod val="50000"/>
                  </a:schemeClr>
                </a:solidFill>
              </a:rPr>
              <a:t>O pagamento é recuperado da base de dados da Receita.</a:t>
            </a:r>
          </a:p>
        </p:txBody>
      </p:sp>
      <p:pic>
        <p:nvPicPr>
          <p:cNvPr id="3" name="Imagem 2"/>
          <p:cNvPicPr>
            <a:picLocks noChangeAspect="1"/>
          </p:cNvPicPr>
          <p:nvPr/>
        </p:nvPicPr>
        <p:blipFill>
          <a:blip r:embed="rId3"/>
          <a:stretch>
            <a:fillRect/>
          </a:stretch>
        </p:blipFill>
        <p:spPr>
          <a:xfrm>
            <a:off x="1576806" y="1108917"/>
            <a:ext cx="9038389" cy="4640167"/>
          </a:xfrm>
          <a:prstGeom prst="rect">
            <a:avLst/>
          </a:prstGeom>
        </p:spPr>
      </p:pic>
    </p:spTree>
    <p:extLst>
      <p:ext uri="{BB962C8B-B14F-4D97-AF65-F5344CB8AC3E}">
        <p14:creationId xmlns:p14="http://schemas.microsoft.com/office/powerpoint/2010/main" val="5230130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3"/>
          <p:cNvSpPr>
            <a:spLocks noChangeShapeType="1"/>
          </p:cNvSpPr>
          <p:nvPr/>
        </p:nvSpPr>
        <p:spPr bwMode="auto">
          <a:xfrm>
            <a:off x="1524002" y="846799"/>
            <a:ext cx="9144000" cy="1440"/>
          </a:xfrm>
          <a:prstGeom prst="line">
            <a:avLst/>
          </a:prstGeom>
          <a:noFill/>
          <a:ln w="57240" cap="sq">
            <a:solidFill>
              <a:srgbClr val="002A7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sz="1814" dirty="0"/>
          </a:p>
        </p:txBody>
      </p:sp>
      <p:sp>
        <p:nvSpPr>
          <p:cNvPr id="9" name="Rectangle 1027"/>
          <p:cNvSpPr>
            <a:spLocks noChangeArrowheads="1"/>
          </p:cNvSpPr>
          <p:nvPr/>
        </p:nvSpPr>
        <p:spPr bwMode="auto">
          <a:xfrm>
            <a:off x="1524002" y="84102"/>
            <a:ext cx="9144000" cy="52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9pPr>
          </a:lstStyle>
          <a:p>
            <a:pPr algn="ctr"/>
            <a:r>
              <a:rPr lang="pt-BR" sz="2812" b="1" dirty="0">
                <a:solidFill>
                  <a:srgbClr val="002A7E"/>
                </a:solidFill>
              </a:rPr>
              <a:t>PER/DCOMP WEB</a:t>
            </a:r>
          </a:p>
        </p:txBody>
      </p:sp>
      <p:sp>
        <p:nvSpPr>
          <p:cNvPr id="6" name="Retângulo 5"/>
          <p:cNvSpPr/>
          <p:nvPr/>
        </p:nvSpPr>
        <p:spPr>
          <a:xfrm>
            <a:off x="330200" y="6034999"/>
            <a:ext cx="10315237" cy="524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2">
                    <a:lumMod val="75000"/>
                  </a:schemeClr>
                </a:solidFill>
              </a:rPr>
              <a:t>O contribuinte pode utilizar alguns critérios de pesquisa para poder selecionar o pagamento indevido ou a maior.</a:t>
            </a:r>
          </a:p>
        </p:txBody>
      </p:sp>
      <p:pic>
        <p:nvPicPr>
          <p:cNvPr id="3" name="Imagem 2"/>
          <p:cNvPicPr>
            <a:picLocks noChangeAspect="1"/>
          </p:cNvPicPr>
          <p:nvPr/>
        </p:nvPicPr>
        <p:blipFill>
          <a:blip r:embed="rId3"/>
          <a:stretch>
            <a:fillRect/>
          </a:stretch>
        </p:blipFill>
        <p:spPr>
          <a:xfrm>
            <a:off x="1546563" y="1108917"/>
            <a:ext cx="9098875" cy="4640167"/>
          </a:xfrm>
          <a:prstGeom prst="rect">
            <a:avLst/>
          </a:prstGeom>
        </p:spPr>
      </p:pic>
    </p:spTree>
    <p:extLst>
      <p:ext uri="{BB962C8B-B14F-4D97-AF65-F5344CB8AC3E}">
        <p14:creationId xmlns:p14="http://schemas.microsoft.com/office/powerpoint/2010/main" val="22129187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stretch>
            <a:fillRect/>
          </a:stretch>
        </p:blipFill>
        <p:spPr>
          <a:xfrm>
            <a:off x="457200" y="1104596"/>
            <a:ext cx="11112500" cy="4648808"/>
          </a:xfrm>
          <a:prstGeom prst="rect">
            <a:avLst/>
          </a:prstGeom>
        </p:spPr>
      </p:pic>
      <p:sp>
        <p:nvSpPr>
          <p:cNvPr id="8" name="Line 3"/>
          <p:cNvSpPr>
            <a:spLocks noChangeShapeType="1"/>
          </p:cNvSpPr>
          <p:nvPr/>
        </p:nvSpPr>
        <p:spPr bwMode="auto">
          <a:xfrm>
            <a:off x="1524002" y="846799"/>
            <a:ext cx="9144000" cy="1440"/>
          </a:xfrm>
          <a:prstGeom prst="line">
            <a:avLst/>
          </a:prstGeom>
          <a:noFill/>
          <a:ln w="57240" cap="sq">
            <a:solidFill>
              <a:srgbClr val="002A7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sz="1814" dirty="0"/>
          </a:p>
        </p:txBody>
      </p:sp>
      <p:sp>
        <p:nvSpPr>
          <p:cNvPr id="9" name="Rectangle 1027"/>
          <p:cNvSpPr>
            <a:spLocks noChangeArrowheads="1"/>
          </p:cNvSpPr>
          <p:nvPr/>
        </p:nvSpPr>
        <p:spPr bwMode="auto">
          <a:xfrm>
            <a:off x="1524002" y="84102"/>
            <a:ext cx="9144000" cy="52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9pPr>
          </a:lstStyle>
          <a:p>
            <a:pPr algn="ctr"/>
            <a:r>
              <a:rPr lang="pt-BR" sz="2812" b="1" dirty="0">
                <a:solidFill>
                  <a:srgbClr val="002A7E"/>
                </a:solidFill>
              </a:rPr>
              <a:t>PER/DCOMP WEB</a:t>
            </a:r>
          </a:p>
        </p:txBody>
      </p:sp>
      <p:sp>
        <p:nvSpPr>
          <p:cNvPr id="6" name="Retângulo 5"/>
          <p:cNvSpPr/>
          <p:nvPr/>
        </p:nvSpPr>
        <p:spPr>
          <a:xfrm>
            <a:off x="457200" y="5699431"/>
            <a:ext cx="10145031" cy="787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800" b="1" dirty="0">
                <a:solidFill>
                  <a:schemeClr val="accent5">
                    <a:lumMod val="50000"/>
                  </a:schemeClr>
                </a:solidFill>
              </a:rPr>
              <a:t>Selecionando um pagamento, as informações são recuperadas da base de dados da Receita para o PER/DCOMP Web.</a:t>
            </a:r>
          </a:p>
        </p:txBody>
      </p:sp>
    </p:spTree>
    <p:extLst>
      <p:ext uri="{BB962C8B-B14F-4D97-AF65-F5344CB8AC3E}">
        <p14:creationId xmlns:p14="http://schemas.microsoft.com/office/powerpoint/2010/main" val="14533263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stretch>
            <a:fillRect/>
          </a:stretch>
        </p:blipFill>
        <p:spPr>
          <a:xfrm>
            <a:off x="1310629" y="1085856"/>
            <a:ext cx="8986543" cy="3804203"/>
          </a:xfrm>
          <a:prstGeom prst="rect">
            <a:avLst/>
          </a:prstGeom>
        </p:spPr>
      </p:pic>
      <p:sp>
        <p:nvSpPr>
          <p:cNvPr id="8" name="Line 3"/>
          <p:cNvSpPr>
            <a:spLocks noChangeShapeType="1"/>
          </p:cNvSpPr>
          <p:nvPr/>
        </p:nvSpPr>
        <p:spPr bwMode="auto">
          <a:xfrm>
            <a:off x="1524002" y="846799"/>
            <a:ext cx="9144000" cy="1440"/>
          </a:xfrm>
          <a:prstGeom prst="line">
            <a:avLst/>
          </a:prstGeom>
          <a:noFill/>
          <a:ln w="57240" cap="sq">
            <a:solidFill>
              <a:srgbClr val="002A7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sz="1814" dirty="0"/>
          </a:p>
        </p:txBody>
      </p:sp>
      <p:sp>
        <p:nvSpPr>
          <p:cNvPr id="9" name="Rectangle 1027"/>
          <p:cNvSpPr>
            <a:spLocks noChangeArrowheads="1"/>
          </p:cNvSpPr>
          <p:nvPr/>
        </p:nvSpPr>
        <p:spPr bwMode="auto">
          <a:xfrm>
            <a:off x="1524002" y="84102"/>
            <a:ext cx="9144000" cy="52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Times New Roman" panose="02020603050405020304" pitchFamily="18" charset="0"/>
                <a:ea typeface="ＭＳ Ｐゴシック" panose="020B0600070205080204" pitchFamily="34" charset="-128"/>
              </a:defRPr>
            </a:lvl9pPr>
          </a:lstStyle>
          <a:p>
            <a:pPr algn="ctr"/>
            <a:r>
              <a:rPr lang="pt-BR" sz="2812" b="1" dirty="0">
                <a:solidFill>
                  <a:srgbClr val="002A7E"/>
                </a:solidFill>
              </a:rPr>
              <a:t>PER/DCOMP WEB</a:t>
            </a:r>
          </a:p>
        </p:txBody>
      </p:sp>
      <p:sp>
        <p:nvSpPr>
          <p:cNvPr id="4" name="CaixaDeTexto 3">
            <a:extLst>
              <a:ext uri="{FF2B5EF4-FFF2-40B4-BE49-F238E27FC236}">
                <a16:creationId xmlns:a16="http://schemas.microsoft.com/office/drawing/2014/main" id="{3C8C9EF9-ACA8-0A41-6347-898AC2B0BBA7}"/>
              </a:ext>
            </a:extLst>
          </p:cNvPr>
          <p:cNvSpPr txBox="1"/>
          <p:nvPr/>
        </p:nvSpPr>
        <p:spPr>
          <a:xfrm>
            <a:off x="596900" y="4913775"/>
            <a:ext cx="10998200" cy="1815882"/>
          </a:xfrm>
          <a:prstGeom prst="rect">
            <a:avLst/>
          </a:prstGeom>
          <a:noFill/>
        </p:spPr>
        <p:txBody>
          <a:bodyPr wrap="square">
            <a:spAutoFit/>
          </a:bodyPr>
          <a:lstStyle/>
          <a:p>
            <a:pPr algn="just"/>
            <a:r>
              <a:rPr lang="pt-BR" sz="2800" b="1" dirty="0">
                <a:solidFill>
                  <a:schemeClr val="accent5">
                    <a:lumMod val="50000"/>
                  </a:schemeClr>
                </a:solidFill>
              </a:rPr>
              <a:t>É recuperado todo o detalhamento do pagamento por código de receita.</a:t>
            </a:r>
          </a:p>
          <a:p>
            <a:pPr algn="just"/>
            <a:endParaRPr lang="pt-BR" sz="2800" b="1" dirty="0">
              <a:solidFill>
                <a:schemeClr val="accent5">
                  <a:lumMod val="50000"/>
                </a:schemeClr>
              </a:solidFill>
            </a:endParaRPr>
          </a:p>
          <a:p>
            <a:pPr algn="just"/>
            <a:r>
              <a:rPr lang="pt-BR" sz="2800" b="1" dirty="0">
                <a:solidFill>
                  <a:schemeClr val="accent5">
                    <a:lumMod val="50000"/>
                  </a:schemeClr>
                </a:solidFill>
              </a:rPr>
              <a:t>O contribuinte deve informar para cada código de receita o valor do indébito.</a:t>
            </a:r>
            <a:endParaRPr lang="pt-BR" sz="2800" dirty="0">
              <a:solidFill>
                <a:schemeClr val="accent5">
                  <a:lumMod val="50000"/>
                </a:schemeClr>
              </a:solidFill>
            </a:endParaRPr>
          </a:p>
        </p:txBody>
      </p:sp>
    </p:spTree>
    <p:extLst>
      <p:ext uri="{BB962C8B-B14F-4D97-AF65-F5344CB8AC3E}">
        <p14:creationId xmlns:p14="http://schemas.microsoft.com/office/powerpoint/2010/main" val="9795908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E45FFA0D-0416-E9DA-5434-1233007C6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653" y="532968"/>
            <a:ext cx="8597347" cy="1681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6">
            <a:extLst>
              <a:ext uri="{FF2B5EF4-FFF2-40B4-BE49-F238E27FC236}">
                <a16:creationId xmlns:a16="http://schemas.microsoft.com/office/drawing/2014/main" id="{ADF30136-1F7A-176E-64E5-93253E6CA8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582" y="2804768"/>
            <a:ext cx="7056437" cy="1681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CaixaDeTexto 6">
            <a:extLst>
              <a:ext uri="{FF2B5EF4-FFF2-40B4-BE49-F238E27FC236}">
                <a16:creationId xmlns:a16="http://schemas.microsoft.com/office/drawing/2014/main" id="{0F3F44C4-8F0E-B98D-DB55-EC6494B0992F}"/>
              </a:ext>
            </a:extLst>
          </p:cNvPr>
          <p:cNvSpPr txBox="1"/>
          <p:nvPr/>
        </p:nvSpPr>
        <p:spPr>
          <a:xfrm>
            <a:off x="3363310" y="5568918"/>
            <a:ext cx="6096000" cy="607602"/>
          </a:xfrm>
          <a:prstGeom prst="rect">
            <a:avLst/>
          </a:prstGeom>
          <a:noFill/>
        </p:spPr>
        <p:txBody>
          <a:bodyPr wrap="square">
            <a:spAutoFit/>
          </a:bodyPr>
          <a:lstStyle/>
          <a:p>
            <a:pPr algn="ctr" eaLnBrk="1">
              <a:lnSpc>
                <a:spcPct val="93000"/>
              </a:lnSpc>
              <a:spcBef>
                <a:spcPct val="0"/>
              </a:spcBef>
              <a:buClrTx/>
              <a:buFontTx/>
              <a:buNone/>
            </a:pPr>
            <a:r>
              <a:rPr lang="pt-BR" altLang="pt-BR" sz="1800" b="1" dirty="0">
                <a:solidFill>
                  <a:srgbClr val="000080"/>
                </a:solidFill>
                <a:latin typeface="Verdana" panose="020B0604030504040204" pitchFamily="34" charset="0"/>
              </a:rPr>
              <a:t>Cláudio Maia</a:t>
            </a:r>
          </a:p>
          <a:p>
            <a:pPr algn="ctr" eaLnBrk="1">
              <a:lnSpc>
                <a:spcPct val="93000"/>
              </a:lnSpc>
              <a:spcBef>
                <a:spcPct val="0"/>
              </a:spcBef>
              <a:buClrTx/>
              <a:buFontTx/>
              <a:buNone/>
            </a:pPr>
            <a:r>
              <a:rPr lang="pt-BR" altLang="pt-BR" b="1" dirty="0">
                <a:solidFill>
                  <a:srgbClr val="000080"/>
                </a:solidFill>
                <a:latin typeface="Verdana" panose="020B0604030504040204" pitchFamily="34" charset="0"/>
              </a:rPr>
              <a:t>Auditor Fiscal da Receita Federal</a:t>
            </a:r>
            <a:endParaRPr lang="pt-BR" altLang="pt-BR" sz="1800" b="1" dirty="0">
              <a:solidFill>
                <a:srgbClr val="000080"/>
              </a:solidFill>
              <a:latin typeface="Verdana" panose="020B0604030504040204" pitchFamily="34" charset="0"/>
            </a:endParaRPr>
          </a:p>
        </p:txBody>
      </p:sp>
    </p:spTree>
    <p:extLst>
      <p:ext uri="{BB962C8B-B14F-4D97-AF65-F5344CB8AC3E}">
        <p14:creationId xmlns:p14="http://schemas.microsoft.com/office/powerpoint/2010/main" val="228822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D00B981-08B8-4DB1-4D36-FA8189979F32}"/>
              </a:ext>
            </a:extLst>
          </p:cNvPr>
          <p:cNvSpPr txBox="1"/>
          <p:nvPr/>
        </p:nvSpPr>
        <p:spPr>
          <a:xfrm>
            <a:off x="302582" y="1497721"/>
            <a:ext cx="11795760" cy="4401205"/>
          </a:xfrm>
          <a:prstGeom prst="rect">
            <a:avLst/>
          </a:prstGeom>
          <a:noFill/>
        </p:spPr>
        <p:txBody>
          <a:bodyPr wrap="square">
            <a:spAutoFit/>
          </a:bodyPr>
          <a:lstStyle/>
          <a:p>
            <a:pPr marL="134551" indent="-134551">
              <a:defRPr/>
            </a:pPr>
            <a:r>
              <a:rPr lang="pt-BR" sz="2800" b="1" dirty="0">
                <a:solidFill>
                  <a:srgbClr val="002060"/>
                </a:solidFill>
              </a:rPr>
              <a:t>R-1000 – Informações do contribuinte</a:t>
            </a:r>
          </a:p>
          <a:p>
            <a:pPr marL="134551" indent="-134551">
              <a:defRPr/>
            </a:pPr>
            <a:r>
              <a:rPr lang="pt-BR" sz="2800" dirty="0">
                <a:solidFill>
                  <a:schemeClr val="tx1">
                    <a:lumMod val="50000"/>
                    <a:lumOff val="50000"/>
                  </a:schemeClr>
                </a:solidFill>
              </a:rPr>
              <a:t>R-1070 – Tabela de processos administrativos/judiciais</a:t>
            </a:r>
          </a:p>
          <a:p>
            <a:pPr marL="134551" indent="-134551">
              <a:defRPr/>
            </a:pPr>
            <a:r>
              <a:rPr lang="pt-BR" sz="2800" b="1" dirty="0">
                <a:solidFill>
                  <a:srgbClr val="002060"/>
                </a:solidFill>
              </a:rPr>
              <a:t>R-2010 – Retenção Contribuição Previdenciária – Tomadores de Serviços</a:t>
            </a:r>
          </a:p>
          <a:p>
            <a:pPr marL="134551" indent="-134551">
              <a:defRPr/>
            </a:pPr>
            <a:r>
              <a:rPr lang="pt-BR" sz="2800" dirty="0">
                <a:solidFill>
                  <a:schemeClr val="tx1">
                    <a:lumMod val="50000"/>
                    <a:lumOff val="50000"/>
                  </a:schemeClr>
                </a:solidFill>
              </a:rPr>
              <a:t>R-2020 – Retenção Contribuição Previdenciária – Prestadores de Serviços</a:t>
            </a:r>
          </a:p>
          <a:p>
            <a:pPr marL="134551" indent="-134551">
              <a:defRPr/>
            </a:pPr>
            <a:r>
              <a:rPr lang="pt-BR" sz="2800" dirty="0">
                <a:solidFill>
                  <a:schemeClr val="tx1">
                    <a:lumMod val="50000"/>
                    <a:lumOff val="50000"/>
                  </a:schemeClr>
                </a:solidFill>
              </a:rPr>
              <a:t>R-2030 – Recursos recebidos por Associação Desportiva – Clube</a:t>
            </a:r>
          </a:p>
          <a:p>
            <a:pPr marL="134551" indent="-134551">
              <a:defRPr/>
            </a:pPr>
            <a:r>
              <a:rPr lang="pt-BR" sz="2800" b="1" dirty="0">
                <a:solidFill>
                  <a:srgbClr val="002060"/>
                </a:solidFill>
              </a:rPr>
              <a:t>R-2040 – Recursos Repassados para Associação Desportiva – Patrocinador</a:t>
            </a:r>
          </a:p>
          <a:p>
            <a:pPr marL="134551" indent="-134551">
              <a:defRPr/>
            </a:pPr>
            <a:r>
              <a:rPr lang="pt-BR" sz="2800" dirty="0">
                <a:solidFill>
                  <a:schemeClr val="tx1">
                    <a:lumMod val="50000"/>
                    <a:lumOff val="50000"/>
                  </a:schemeClr>
                </a:solidFill>
              </a:rPr>
              <a:t>R-3010 – Receitas de espetáculos desportivos – Federação envia</a:t>
            </a:r>
          </a:p>
          <a:p>
            <a:pPr marL="134551" indent="-134551">
              <a:defRPr/>
            </a:pPr>
            <a:r>
              <a:rPr lang="pt-BR" sz="2800" dirty="0">
                <a:solidFill>
                  <a:schemeClr val="tx1">
                    <a:lumMod val="50000"/>
                    <a:lumOff val="50000"/>
                  </a:schemeClr>
                </a:solidFill>
              </a:rPr>
              <a:t>R-2050 – Comercialização da Produção por Produtor Rural PJ/Agroindústria</a:t>
            </a:r>
          </a:p>
          <a:p>
            <a:pPr marL="134551" indent="-134551">
              <a:defRPr/>
            </a:pPr>
            <a:r>
              <a:rPr lang="pt-BR" sz="2800" b="1" dirty="0">
                <a:solidFill>
                  <a:srgbClr val="002060"/>
                </a:solidFill>
              </a:rPr>
              <a:t>R-2055 – Aquisição de produção rural</a:t>
            </a:r>
          </a:p>
          <a:p>
            <a:pPr marL="134551" indent="-134551">
              <a:defRPr/>
            </a:pPr>
            <a:r>
              <a:rPr lang="pt-BR" sz="2800" dirty="0">
                <a:solidFill>
                  <a:schemeClr val="tx1">
                    <a:lumMod val="50000"/>
                    <a:lumOff val="50000"/>
                  </a:schemeClr>
                </a:solidFill>
              </a:rPr>
              <a:t>R-2060 – Contribuição Previdenciária sobre a receita bruta – CPRB</a:t>
            </a:r>
          </a:p>
        </p:txBody>
      </p:sp>
      <p:sp>
        <p:nvSpPr>
          <p:cNvPr id="4" name="CaixaDeTexto 24">
            <a:extLst>
              <a:ext uri="{FF2B5EF4-FFF2-40B4-BE49-F238E27FC236}">
                <a16:creationId xmlns:a16="http://schemas.microsoft.com/office/drawing/2014/main" id="{E35D848B-B49C-8043-0DF8-5B7B5875EF58}"/>
              </a:ext>
            </a:extLst>
          </p:cNvPr>
          <p:cNvSpPr txBox="1">
            <a:spLocks noChangeArrowheads="1"/>
          </p:cNvSpPr>
          <p:nvPr/>
        </p:nvSpPr>
        <p:spPr bwMode="auto">
          <a:xfrm>
            <a:off x="2038350" y="324502"/>
            <a:ext cx="81153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altLang="pt-BR" sz="4400" b="1" dirty="0">
                <a:solidFill>
                  <a:srgbClr val="002060"/>
                </a:solidFill>
              </a:rPr>
              <a:t>Eventos da EFD-</a:t>
            </a:r>
            <a:r>
              <a:rPr lang="pt-BR" altLang="pt-BR" sz="4400" b="1" dirty="0" err="1">
                <a:solidFill>
                  <a:srgbClr val="002060"/>
                </a:solidFill>
              </a:rPr>
              <a:t>Reinf</a:t>
            </a:r>
            <a:r>
              <a:rPr lang="pt-BR" altLang="pt-BR" sz="4400" b="1" dirty="0">
                <a:solidFill>
                  <a:srgbClr val="002060"/>
                </a:solidFill>
              </a:rPr>
              <a:t> </a:t>
            </a:r>
          </a:p>
        </p:txBody>
      </p:sp>
    </p:spTree>
    <p:extLst>
      <p:ext uri="{BB962C8B-B14F-4D97-AF65-F5344CB8AC3E}">
        <p14:creationId xmlns:p14="http://schemas.microsoft.com/office/powerpoint/2010/main" val="3556732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a:extLst>
              <a:ext uri="{FF2B5EF4-FFF2-40B4-BE49-F238E27FC236}">
                <a16:creationId xmlns:a16="http://schemas.microsoft.com/office/drawing/2014/main" id="{FECC95E8-6C81-36B2-12D0-E40AD3D22540}"/>
              </a:ext>
            </a:extLst>
          </p:cNvPr>
          <p:cNvSpPr>
            <a:spLocks noChangeArrowheads="1"/>
          </p:cNvSpPr>
          <p:nvPr/>
        </p:nvSpPr>
        <p:spPr bwMode="auto">
          <a:xfrm>
            <a:off x="1331649" y="1019525"/>
            <a:ext cx="9777627" cy="452386"/>
          </a:xfrm>
          <a:prstGeom prst="rect">
            <a:avLst/>
          </a:prstGeom>
          <a:solidFill>
            <a:srgbClr val="280099"/>
          </a:solidFill>
          <a:ln w="9360">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5703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spcBef>
                <a:spcPct val="0"/>
              </a:spcBef>
              <a:buClrTx/>
              <a:buFontTx/>
              <a:buNone/>
            </a:pPr>
            <a:r>
              <a:rPr lang="pt-BR" altLang="pt-BR" sz="2250" b="1">
                <a:solidFill>
                  <a:srgbClr val="FFFFFF"/>
                </a:solidFill>
                <a:latin typeface="Arial" panose="020B0604020202020204" pitchFamily="34" charset="0"/>
              </a:rPr>
              <a:t>CNPJ TOMADOR</a:t>
            </a:r>
          </a:p>
        </p:txBody>
      </p:sp>
      <p:sp>
        <p:nvSpPr>
          <p:cNvPr id="98306" name="Rectangle 2">
            <a:extLst>
              <a:ext uri="{FF2B5EF4-FFF2-40B4-BE49-F238E27FC236}">
                <a16:creationId xmlns:a16="http://schemas.microsoft.com/office/drawing/2014/main" id="{7846106E-269B-F125-2C87-16E080E9AF0E}"/>
              </a:ext>
            </a:extLst>
          </p:cNvPr>
          <p:cNvSpPr>
            <a:spLocks noChangeArrowheads="1"/>
          </p:cNvSpPr>
          <p:nvPr/>
        </p:nvSpPr>
        <p:spPr bwMode="auto">
          <a:xfrm>
            <a:off x="1932533" y="6008192"/>
            <a:ext cx="8806059" cy="517870"/>
          </a:xfrm>
          <a:prstGeom prst="rect">
            <a:avLst/>
          </a:prstGeom>
          <a:solidFill>
            <a:srgbClr val="47B8B8"/>
          </a:solidFill>
          <a:ln w="9360">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5703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spcBef>
                <a:spcPct val="0"/>
              </a:spcBef>
              <a:buClrTx/>
              <a:buFontTx/>
              <a:buNone/>
            </a:pPr>
            <a:r>
              <a:rPr lang="pt-BR" altLang="pt-BR" sz="2250" b="1">
                <a:solidFill>
                  <a:srgbClr val="FFFFFF"/>
                </a:solidFill>
                <a:latin typeface="Arial" panose="020B0604020202020204" pitchFamily="34" charset="0"/>
              </a:rPr>
              <a:t>DCTFWEB – Após o fechamento dos eventos periódicos</a:t>
            </a:r>
          </a:p>
        </p:txBody>
      </p:sp>
      <p:sp>
        <p:nvSpPr>
          <p:cNvPr id="174085" name="Rectangle 4">
            <a:extLst>
              <a:ext uri="{FF2B5EF4-FFF2-40B4-BE49-F238E27FC236}">
                <a16:creationId xmlns:a16="http://schemas.microsoft.com/office/drawing/2014/main" id="{9853EC56-94CC-D0A7-8C67-CEE97AC8630E}"/>
              </a:ext>
            </a:extLst>
          </p:cNvPr>
          <p:cNvSpPr>
            <a:spLocks noChangeArrowheads="1"/>
          </p:cNvSpPr>
          <p:nvPr/>
        </p:nvSpPr>
        <p:spPr bwMode="auto">
          <a:xfrm>
            <a:off x="462111" y="241738"/>
            <a:ext cx="11193861" cy="452386"/>
          </a:xfrm>
          <a:prstGeom prst="rect">
            <a:avLst/>
          </a:prstGeom>
          <a:noFill/>
          <a:ln w="9360">
            <a:noFill/>
            <a:round/>
            <a:headEnd/>
            <a:tailEnd/>
          </a:ln>
          <a:effectLst/>
        </p:spPr>
        <p:txBody>
          <a:bodyPr wrap="none" lIns="84375" tIns="6378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spcBef>
                <a:spcPct val="0"/>
              </a:spcBef>
              <a:buClrTx/>
              <a:buFontTx/>
              <a:buNone/>
            </a:pPr>
            <a:r>
              <a:rPr lang="pt-BR" altLang="pt-BR" sz="2438" b="1">
                <a:solidFill>
                  <a:srgbClr val="000099"/>
                </a:solidFill>
                <a:latin typeface="Arial" panose="020B0604020202020204" pitchFamily="34" charset="0"/>
              </a:rPr>
              <a:t>CÁLCULOS DAS CONTRIBUIÇÕES RETIDAS (R - 2010)</a:t>
            </a:r>
          </a:p>
        </p:txBody>
      </p:sp>
      <p:sp>
        <p:nvSpPr>
          <p:cNvPr id="98309" name="Rectangle 5">
            <a:extLst>
              <a:ext uri="{FF2B5EF4-FFF2-40B4-BE49-F238E27FC236}">
                <a16:creationId xmlns:a16="http://schemas.microsoft.com/office/drawing/2014/main" id="{19EA81DC-8BEE-1AEB-8C1F-5E69BCC53B78}"/>
              </a:ext>
            </a:extLst>
          </p:cNvPr>
          <p:cNvSpPr>
            <a:spLocks noChangeArrowheads="1"/>
          </p:cNvSpPr>
          <p:nvPr/>
        </p:nvSpPr>
        <p:spPr bwMode="auto">
          <a:xfrm>
            <a:off x="1383623" y="2098528"/>
            <a:ext cx="1397232" cy="452386"/>
          </a:xfrm>
          <a:prstGeom prst="rect">
            <a:avLst/>
          </a:prstGeom>
          <a:solidFill>
            <a:srgbClr val="2300DC"/>
          </a:solidFill>
          <a:ln w="9360">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5703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spcBef>
                <a:spcPct val="0"/>
              </a:spcBef>
              <a:buClrTx/>
              <a:buFontTx/>
              <a:buNone/>
            </a:pPr>
            <a:r>
              <a:rPr lang="pt-BR" altLang="pt-BR" sz="2250" b="1">
                <a:solidFill>
                  <a:srgbClr val="FFFFFF"/>
                </a:solidFill>
                <a:latin typeface="Arial" panose="020B0604020202020204" pitchFamily="34" charset="0"/>
              </a:rPr>
              <a:t>Prestador</a:t>
            </a:r>
          </a:p>
        </p:txBody>
      </p:sp>
      <p:sp>
        <p:nvSpPr>
          <p:cNvPr id="98310" name="Rectangle 6">
            <a:extLst>
              <a:ext uri="{FF2B5EF4-FFF2-40B4-BE49-F238E27FC236}">
                <a16:creationId xmlns:a16="http://schemas.microsoft.com/office/drawing/2014/main" id="{FABBDD57-BC26-0908-E2A7-B98F80F50080}"/>
              </a:ext>
            </a:extLst>
          </p:cNvPr>
          <p:cNvSpPr>
            <a:spLocks noChangeArrowheads="1"/>
          </p:cNvSpPr>
          <p:nvPr/>
        </p:nvSpPr>
        <p:spPr bwMode="auto">
          <a:xfrm>
            <a:off x="1360506" y="1571677"/>
            <a:ext cx="3204797" cy="452386"/>
          </a:xfrm>
          <a:prstGeom prst="rect">
            <a:avLst/>
          </a:prstGeom>
          <a:solidFill>
            <a:srgbClr val="4700B8"/>
          </a:solidFill>
          <a:ln w="9360">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5703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spcBef>
                <a:spcPct val="0"/>
              </a:spcBef>
              <a:buClrTx/>
              <a:buFontTx/>
              <a:buNone/>
            </a:pPr>
            <a:r>
              <a:rPr lang="pt-BR" altLang="pt-BR" sz="2250" b="1">
                <a:solidFill>
                  <a:srgbClr val="FFFFFF"/>
                </a:solidFill>
                <a:latin typeface="Arial" panose="020B0604020202020204" pitchFamily="34" charset="0"/>
              </a:rPr>
              <a:t>ESTABELECIMENTOS</a:t>
            </a:r>
          </a:p>
        </p:txBody>
      </p:sp>
      <p:sp>
        <p:nvSpPr>
          <p:cNvPr id="98311" name="Rectangle 7">
            <a:extLst>
              <a:ext uri="{FF2B5EF4-FFF2-40B4-BE49-F238E27FC236}">
                <a16:creationId xmlns:a16="http://schemas.microsoft.com/office/drawing/2014/main" id="{CAD8696E-4FCC-15A2-34CE-7D7E772271B4}"/>
              </a:ext>
            </a:extLst>
          </p:cNvPr>
          <p:cNvSpPr>
            <a:spLocks noChangeArrowheads="1"/>
          </p:cNvSpPr>
          <p:nvPr/>
        </p:nvSpPr>
        <p:spPr bwMode="auto">
          <a:xfrm>
            <a:off x="7173619" y="1571677"/>
            <a:ext cx="3943098" cy="452386"/>
          </a:xfrm>
          <a:prstGeom prst="rect">
            <a:avLst/>
          </a:prstGeom>
          <a:solidFill>
            <a:srgbClr val="4700B8"/>
          </a:solidFill>
          <a:ln w="9360">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5703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spcBef>
                <a:spcPct val="0"/>
              </a:spcBef>
              <a:buClrTx/>
              <a:buFontTx/>
              <a:buNone/>
            </a:pPr>
            <a:r>
              <a:rPr lang="pt-BR" altLang="pt-BR" sz="2250" b="1">
                <a:solidFill>
                  <a:srgbClr val="FFFFFF"/>
                </a:solidFill>
                <a:latin typeface="Arial" panose="020B0604020202020204" pitchFamily="34" charset="0"/>
              </a:rPr>
              <a:t>ESTABELECIMENTOS</a:t>
            </a:r>
          </a:p>
        </p:txBody>
      </p:sp>
      <p:sp>
        <p:nvSpPr>
          <p:cNvPr id="98312" name="Rectangle 8">
            <a:extLst>
              <a:ext uri="{FF2B5EF4-FFF2-40B4-BE49-F238E27FC236}">
                <a16:creationId xmlns:a16="http://schemas.microsoft.com/office/drawing/2014/main" id="{40BB95C0-F06D-8520-C759-CF30BA23CCB0}"/>
              </a:ext>
            </a:extLst>
          </p:cNvPr>
          <p:cNvSpPr>
            <a:spLocks noChangeArrowheads="1"/>
          </p:cNvSpPr>
          <p:nvPr/>
        </p:nvSpPr>
        <p:spPr bwMode="auto">
          <a:xfrm>
            <a:off x="7173619" y="2098528"/>
            <a:ext cx="3943098" cy="452386"/>
          </a:xfrm>
          <a:prstGeom prst="rect">
            <a:avLst/>
          </a:prstGeom>
          <a:solidFill>
            <a:srgbClr val="2300DC"/>
          </a:solidFill>
          <a:ln w="9360">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62100"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spcBef>
                <a:spcPct val="0"/>
              </a:spcBef>
              <a:buClrTx/>
              <a:buFontTx/>
              <a:buNone/>
            </a:pPr>
            <a:r>
              <a:rPr lang="pt-BR" altLang="pt-BR" sz="2250" b="1">
                <a:solidFill>
                  <a:srgbClr val="FFFFFF"/>
                </a:solidFill>
                <a:latin typeface="Arial" panose="020B0604020202020204" pitchFamily="34" charset="0"/>
              </a:rPr>
              <a:t>Prestador</a:t>
            </a:r>
          </a:p>
        </p:txBody>
      </p:sp>
      <p:sp>
        <p:nvSpPr>
          <p:cNvPr id="98313" name="Rectangle 9">
            <a:extLst>
              <a:ext uri="{FF2B5EF4-FFF2-40B4-BE49-F238E27FC236}">
                <a16:creationId xmlns:a16="http://schemas.microsoft.com/office/drawing/2014/main" id="{F9796531-1F7B-6D36-6EAE-C3BCEF8DED91}"/>
              </a:ext>
            </a:extLst>
          </p:cNvPr>
          <p:cNvSpPr>
            <a:spLocks noChangeArrowheads="1"/>
          </p:cNvSpPr>
          <p:nvPr/>
        </p:nvSpPr>
        <p:spPr bwMode="auto">
          <a:xfrm>
            <a:off x="3139283" y="2111923"/>
            <a:ext cx="1479598" cy="452386"/>
          </a:xfrm>
          <a:prstGeom prst="rect">
            <a:avLst/>
          </a:prstGeom>
          <a:solidFill>
            <a:srgbClr val="2300DC"/>
          </a:solidFill>
          <a:ln w="9360">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5703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spcBef>
                <a:spcPct val="0"/>
              </a:spcBef>
              <a:buClrTx/>
              <a:buFontTx/>
              <a:buNone/>
            </a:pPr>
            <a:r>
              <a:rPr lang="pt-BR" altLang="pt-BR" sz="2250" b="1">
                <a:solidFill>
                  <a:srgbClr val="FFFFFF"/>
                </a:solidFill>
                <a:latin typeface="Arial" panose="020B0604020202020204" pitchFamily="34" charset="0"/>
              </a:rPr>
              <a:t>Prestador</a:t>
            </a:r>
          </a:p>
        </p:txBody>
      </p:sp>
      <p:sp>
        <p:nvSpPr>
          <p:cNvPr id="98314" name="Rectangle 10">
            <a:extLst>
              <a:ext uri="{FF2B5EF4-FFF2-40B4-BE49-F238E27FC236}">
                <a16:creationId xmlns:a16="http://schemas.microsoft.com/office/drawing/2014/main" id="{CA09639D-95F1-8F53-7B63-906AAAF960FE}"/>
              </a:ext>
            </a:extLst>
          </p:cNvPr>
          <p:cNvSpPr>
            <a:spLocks noChangeArrowheads="1"/>
          </p:cNvSpPr>
          <p:nvPr/>
        </p:nvSpPr>
        <p:spPr bwMode="auto">
          <a:xfrm>
            <a:off x="7187374" y="2638775"/>
            <a:ext cx="1725199" cy="452386"/>
          </a:xfrm>
          <a:prstGeom prst="rect">
            <a:avLst/>
          </a:prstGeom>
          <a:solidFill>
            <a:srgbClr val="0099FF"/>
          </a:solidFill>
          <a:ln w="9360">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5703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spcBef>
                <a:spcPct val="0"/>
              </a:spcBef>
              <a:buClrTx/>
              <a:buFontTx/>
              <a:buNone/>
            </a:pPr>
            <a:r>
              <a:rPr lang="pt-BR" altLang="pt-BR" sz="2250" b="1">
                <a:solidFill>
                  <a:srgbClr val="FFFFFF"/>
                </a:solidFill>
                <a:latin typeface="Arial" panose="020B0604020202020204" pitchFamily="34" charset="0"/>
              </a:rPr>
              <a:t>NF</a:t>
            </a:r>
          </a:p>
        </p:txBody>
      </p:sp>
      <p:sp>
        <p:nvSpPr>
          <p:cNvPr id="98315" name="Rectangle 11">
            <a:extLst>
              <a:ext uri="{FF2B5EF4-FFF2-40B4-BE49-F238E27FC236}">
                <a16:creationId xmlns:a16="http://schemas.microsoft.com/office/drawing/2014/main" id="{E7625530-72C8-E926-49EA-5DBEA15A4BD7}"/>
              </a:ext>
            </a:extLst>
          </p:cNvPr>
          <p:cNvSpPr>
            <a:spLocks noChangeArrowheads="1"/>
          </p:cNvSpPr>
          <p:nvPr/>
        </p:nvSpPr>
        <p:spPr bwMode="auto">
          <a:xfrm>
            <a:off x="3154166" y="2638775"/>
            <a:ext cx="1479598" cy="452386"/>
          </a:xfrm>
          <a:prstGeom prst="rect">
            <a:avLst/>
          </a:prstGeom>
          <a:solidFill>
            <a:srgbClr val="0099FF"/>
          </a:solidFill>
          <a:ln w="9360">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5703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spcBef>
                <a:spcPct val="0"/>
              </a:spcBef>
              <a:buClrTx/>
              <a:buFontTx/>
              <a:buNone/>
            </a:pPr>
            <a:r>
              <a:rPr lang="pt-BR" altLang="pt-BR" sz="2250" b="1">
                <a:solidFill>
                  <a:srgbClr val="FFFFFF"/>
                </a:solidFill>
                <a:latin typeface="Arial" panose="020B0604020202020204" pitchFamily="34" charset="0"/>
              </a:rPr>
              <a:t>NF</a:t>
            </a:r>
          </a:p>
        </p:txBody>
      </p:sp>
      <p:sp>
        <p:nvSpPr>
          <p:cNvPr id="98316" name="Rectangle 12">
            <a:extLst>
              <a:ext uri="{FF2B5EF4-FFF2-40B4-BE49-F238E27FC236}">
                <a16:creationId xmlns:a16="http://schemas.microsoft.com/office/drawing/2014/main" id="{625F4321-C87A-4911-F052-192302955C80}"/>
              </a:ext>
            </a:extLst>
          </p:cNvPr>
          <p:cNvSpPr>
            <a:spLocks noChangeArrowheads="1"/>
          </p:cNvSpPr>
          <p:nvPr/>
        </p:nvSpPr>
        <p:spPr bwMode="auto">
          <a:xfrm>
            <a:off x="2266807" y="2652169"/>
            <a:ext cx="575066" cy="452386"/>
          </a:xfrm>
          <a:prstGeom prst="rect">
            <a:avLst/>
          </a:prstGeom>
          <a:solidFill>
            <a:srgbClr val="0099FF"/>
          </a:solidFill>
          <a:ln w="9360">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5703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spcBef>
                <a:spcPct val="0"/>
              </a:spcBef>
              <a:buClrTx/>
              <a:buFontTx/>
              <a:buNone/>
            </a:pPr>
            <a:r>
              <a:rPr lang="pt-BR" altLang="pt-BR" sz="2250" b="1">
                <a:solidFill>
                  <a:srgbClr val="FFFFFF"/>
                </a:solidFill>
                <a:latin typeface="Arial" panose="020B0604020202020204" pitchFamily="34" charset="0"/>
              </a:rPr>
              <a:t>NF</a:t>
            </a:r>
          </a:p>
        </p:txBody>
      </p:sp>
      <p:sp>
        <p:nvSpPr>
          <p:cNvPr id="98317" name="Rectangle 13">
            <a:extLst>
              <a:ext uri="{FF2B5EF4-FFF2-40B4-BE49-F238E27FC236}">
                <a16:creationId xmlns:a16="http://schemas.microsoft.com/office/drawing/2014/main" id="{C1099D9D-EAF9-B899-0D6B-6AE64388924D}"/>
              </a:ext>
            </a:extLst>
          </p:cNvPr>
          <p:cNvSpPr>
            <a:spLocks noChangeArrowheads="1"/>
          </p:cNvSpPr>
          <p:nvPr/>
        </p:nvSpPr>
        <p:spPr bwMode="auto">
          <a:xfrm>
            <a:off x="1777673" y="2652169"/>
            <a:ext cx="492700" cy="452386"/>
          </a:xfrm>
          <a:prstGeom prst="rect">
            <a:avLst/>
          </a:prstGeom>
          <a:solidFill>
            <a:srgbClr val="0099FF"/>
          </a:solidFill>
          <a:ln w="9360">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5703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spcBef>
                <a:spcPct val="0"/>
              </a:spcBef>
              <a:buClrTx/>
              <a:buFontTx/>
              <a:buNone/>
            </a:pPr>
            <a:r>
              <a:rPr lang="pt-BR" altLang="pt-BR" sz="2250" b="1">
                <a:solidFill>
                  <a:srgbClr val="FFFFFF"/>
                </a:solidFill>
                <a:latin typeface="Arial" panose="020B0604020202020204" pitchFamily="34" charset="0"/>
              </a:rPr>
              <a:t>NF</a:t>
            </a:r>
          </a:p>
        </p:txBody>
      </p:sp>
      <p:sp>
        <p:nvSpPr>
          <p:cNvPr id="98318" name="Rectangle 14">
            <a:extLst>
              <a:ext uri="{FF2B5EF4-FFF2-40B4-BE49-F238E27FC236}">
                <a16:creationId xmlns:a16="http://schemas.microsoft.com/office/drawing/2014/main" id="{0D2DCDC8-E914-810B-8536-785394F852D3}"/>
              </a:ext>
            </a:extLst>
          </p:cNvPr>
          <p:cNvSpPr>
            <a:spLocks noChangeArrowheads="1"/>
          </p:cNvSpPr>
          <p:nvPr/>
        </p:nvSpPr>
        <p:spPr bwMode="auto">
          <a:xfrm>
            <a:off x="1389743" y="2652169"/>
            <a:ext cx="410334" cy="452386"/>
          </a:xfrm>
          <a:prstGeom prst="rect">
            <a:avLst/>
          </a:prstGeom>
          <a:solidFill>
            <a:srgbClr val="0099FF"/>
          </a:solidFill>
          <a:ln w="9360">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5703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spcBef>
                <a:spcPct val="0"/>
              </a:spcBef>
              <a:buClrTx/>
              <a:buFontTx/>
              <a:buNone/>
            </a:pPr>
            <a:r>
              <a:rPr lang="pt-BR" altLang="pt-BR" sz="2250" b="1">
                <a:solidFill>
                  <a:srgbClr val="FFFFFF"/>
                </a:solidFill>
                <a:latin typeface="Arial" panose="020B0604020202020204" pitchFamily="34" charset="0"/>
              </a:rPr>
              <a:t>NF</a:t>
            </a:r>
          </a:p>
        </p:txBody>
      </p:sp>
      <p:sp>
        <p:nvSpPr>
          <p:cNvPr id="98319" name="Rectangle 15">
            <a:extLst>
              <a:ext uri="{FF2B5EF4-FFF2-40B4-BE49-F238E27FC236}">
                <a16:creationId xmlns:a16="http://schemas.microsoft.com/office/drawing/2014/main" id="{59C8054C-0926-2DC6-6B93-C197833D471D}"/>
              </a:ext>
            </a:extLst>
          </p:cNvPr>
          <p:cNvSpPr>
            <a:spLocks noChangeArrowheads="1"/>
          </p:cNvSpPr>
          <p:nvPr/>
        </p:nvSpPr>
        <p:spPr bwMode="auto">
          <a:xfrm>
            <a:off x="1380763" y="3466259"/>
            <a:ext cx="9777626" cy="452386"/>
          </a:xfrm>
          <a:prstGeom prst="rect">
            <a:avLst/>
          </a:prstGeom>
          <a:solidFill>
            <a:srgbClr val="00DCFF"/>
          </a:solidFill>
          <a:ln w="9360">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5703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spcBef>
                <a:spcPct val="0"/>
              </a:spcBef>
              <a:buClrTx/>
              <a:buFontTx/>
              <a:buNone/>
            </a:pPr>
            <a:r>
              <a:rPr lang="pt-BR" altLang="pt-BR" sz="2250" b="1">
                <a:solidFill>
                  <a:srgbClr val="FFFFFF"/>
                </a:solidFill>
                <a:latin typeface="Arial" panose="020B0604020202020204" pitchFamily="34" charset="0"/>
              </a:rPr>
              <a:t>{vlrBaseRet} - Base de Cálculo da Retenção - {vlrServiços15/20/25}</a:t>
            </a:r>
          </a:p>
        </p:txBody>
      </p:sp>
      <p:sp>
        <p:nvSpPr>
          <p:cNvPr id="98322" name="Rectangle 18">
            <a:extLst>
              <a:ext uri="{FF2B5EF4-FFF2-40B4-BE49-F238E27FC236}">
                <a16:creationId xmlns:a16="http://schemas.microsoft.com/office/drawing/2014/main" id="{D8EA2A03-703B-5203-9107-ECFA76D0FFFC}"/>
              </a:ext>
            </a:extLst>
          </p:cNvPr>
          <p:cNvSpPr>
            <a:spLocks noChangeArrowheads="1"/>
          </p:cNvSpPr>
          <p:nvPr/>
        </p:nvSpPr>
        <p:spPr bwMode="auto">
          <a:xfrm>
            <a:off x="2932037" y="4836966"/>
            <a:ext cx="2020220" cy="452386"/>
          </a:xfrm>
          <a:prstGeom prst="rect">
            <a:avLst/>
          </a:prstGeom>
          <a:solidFill>
            <a:srgbClr val="23B8DC"/>
          </a:solidFill>
          <a:ln w="9360">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5703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spcBef>
                <a:spcPct val="0"/>
              </a:spcBef>
              <a:buClrTx/>
              <a:buFontTx/>
              <a:buNone/>
            </a:pPr>
            <a:r>
              <a:rPr lang="pt-BR" altLang="pt-BR" sz="2250" b="1">
                <a:solidFill>
                  <a:srgbClr val="FFFFFF"/>
                </a:solidFill>
                <a:latin typeface="Arial" panose="020B0604020202020204" pitchFamily="34" charset="0"/>
              </a:rPr>
              <a:t>VlrRetenção</a:t>
            </a:r>
          </a:p>
        </p:txBody>
      </p:sp>
      <p:sp>
        <p:nvSpPr>
          <p:cNvPr id="98323" name="Rectangle 19">
            <a:extLst>
              <a:ext uri="{FF2B5EF4-FFF2-40B4-BE49-F238E27FC236}">
                <a16:creationId xmlns:a16="http://schemas.microsoft.com/office/drawing/2014/main" id="{1673AB74-1172-C74B-916A-B64568CF0B9D}"/>
              </a:ext>
            </a:extLst>
          </p:cNvPr>
          <p:cNvSpPr>
            <a:spLocks noChangeArrowheads="1"/>
          </p:cNvSpPr>
          <p:nvPr/>
        </p:nvSpPr>
        <p:spPr bwMode="auto">
          <a:xfrm>
            <a:off x="9210925" y="2638775"/>
            <a:ext cx="1807565" cy="452386"/>
          </a:xfrm>
          <a:prstGeom prst="rect">
            <a:avLst/>
          </a:prstGeom>
          <a:solidFill>
            <a:srgbClr val="0099FF"/>
          </a:solidFill>
          <a:ln w="9360">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5703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spcBef>
                <a:spcPct val="0"/>
              </a:spcBef>
              <a:buClrTx/>
              <a:buFontTx/>
              <a:buNone/>
            </a:pPr>
            <a:r>
              <a:rPr lang="pt-BR" altLang="pt-BR" sz="2250" b="1">
                <a:solidFill>
                  <a:srgbClr val="FFFFFF"/>
                </a:solidFill>
                <a:latin typeface="Arial" panose="020B0604020202020204" pitchFamily="34" charset="0"/>
              </a:rPr>
              <a:t>NF</a:t>
            </a:r>
          </a:p>
        </p:txBody>
      </p:sp>
      <p:sp>
        <p:nvSpPr>
          <p:cNvPr id="98324" name="Rectangle 20">
            <a:extLst>
              <a:ext uri="{FF2B5EF4-FFF2-40B4-BE49-F238E27FC236}">
                <a16:creationId xmlns:a16="http://schemas.microsoft.com/office/drawing/2014/main" id="{584A6A2F-119F-C974-E710-36CD6586E265}"/>
              </a:ext>
            </a:extLst>
          </p:cNvPr>
          <p:cNvSpPr>
            <a:spLocks noChangeArrowheads="1"/>
          </p:cNvSpPr>
          <p:nvPr/>
        </p:nvSpPr>
        <p:spPr bwMode="auto">
          <a:xfrm>
            <a:off x="4890503" y="2616450"/>
            <a:ext cx="2038190" cy="452386"/>
          </a:xfrm>
          <a:prstGeom prst="rect">
            <a:avLst/>
          </a:prstGeom>
          <a:solidFill>
            <a:srgbClr val="0099FF"/>
          </a:solidFill>
          <a:ln w="9360">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5703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spcBef>
                <a:spcPct val="0"/>
              </a:spcBef>
              <a:buClrTx/>
              <a:buFontTx/>
              <a:buNone/>
            </a:pPr>
            <a:r>
              <a:rPr lang="pt-BR" altLang="pt-BR" sz="2250" b="1">
                <a:solidFill>
                  <a:srgbClr val="FFFFFF"/>
                </a:solidFill>
                <a:latin typeface="Arial" panose="020B0604020202020204" pitchFamily="34" charset="0"/>
              </a:rPr>
              <a:t> NOTA FISCAL</a:t>
            </a:r>
          </a:p>
        </p:txBody>
      </p:sp>
      <p:sp>
        <p:nvSpPr>
          <p:cNvPr id="98325" name="Line 21">
            <a:extLst>
              <a:ext uri="{FF2B5EF4-FFF2-40B4-BE49-F238E27FC236}">
                <a16:creationId xmlns:a16="http://schemas.microsoft.com/office/drawing/2014/main" id="{F918BACF-2939-B07E-936E-2D8046FE5050}"/>
              </a:ext>
            </a:extLst>
          </p:cNvPr>
          <p:cNvSpPr>
            <a:spLocks noChangeShapeType="1"/>
          </p:cNvSpPr>
          <p:nvPr/>
        </p:nvSpPr>
        <p:spPr bwMode="auto">
          <a:xfrm>
            <a:off x="5769314" y="2997668"/>
            <a:ext cx="1497" cy="528071"/>
          </a:xfrm>
          <a:prstGeom prst="line">
            <a:avLst/>
          </a:prstGeom>
          <a:noFill/>
          <a:ln w="720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sz="1688"/>
          </a:p>
        </p:txBody>
      </p:sp>
      <p:sp>
        <p:nvSpPr>
          <p:cNvPr id="98326" name="Rectangle 22">
            <a:extLst>
              <a:ext uri="{FF2B5EF4-FFF2-40B4-BE49-F238E27FC236}">
                <a16:creationId xmlns:a16="http://schemas.microsoft.com/office/drawing/2014/main" id="{520F52BE-475B-E39E-8EC8-782365B0442F}"/>
              </a:ext>
            </a:extLst>
          </p:cNvPr>
          <p:cNvSpPr>
            <a:spLocks noChangeArrowheads="1"/>
          </p:cNvSpPr>
          <p:nvPr/>
        </p:nvSpPr>
        <p:spPr bwMode="auto">
          <a:xfrm>
            <a:off x="5159534" y="1840327"/>
            <a:ext cx="1397232" cy="528071"/>
          </a:xfrm>
          <a:prstGeom prst="rect">
            <a:avLst/>
          </a:prstGeom>
          <a:solidFill>
            <a:srgbClr val="0099FF"/>
          </a:solidFill>
          <a:ln w="9360">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65475"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spcBef>
                <a:spcPct val="0"/>
              </a:spcBef>
              <a:buClrTx/>
              <a:buFontTx/>
              <a:buNone/>
            </a:pPr>
            <a:r>
              <a:rPr lang="pt-BR" altLang="pt-BR" sz="2250" b="1" dirty="0">
                <a:solidFill>
                  <a:srgbClr val="FFFFFF"/>
                </a:solidFill>
                <a:latin typeface="Arial" panose="020B0604020202020204" pitchFamily="34" charset="0"/>
              </a:rPr>
              <a:t>Chave</a:t>
            </a:r>
          </a:p>
        </p:txBody>
      </p:sp>
      <p:sp>
        <p:nvSpPr>
          <p:cNvPr id="98332" name="Rectangle 28">
            <a:extLst>
              <a:ext uri="{FF2B5EF4-FFF2-40B4-BE49-F238E27FC236}">
                <a16:creationId xmlns:a16="http://schemas.microsoft.com/office/drawing/2014/main" id="{3A08E2B4-CD90-0318-38D1-8E9FE82CAB30}"/>
              </a:ext>
            </a:extLst>
          </p:cNvPr>
          <p:cNvSpPr>
            <a:spLocks noChangeArrowheads="1"/>
          </p:cNvSpPr>
          <p:nvPr/>
        </p:nvSpPr>
        <p:spPr bwMode="auto">
          <a:xfrm>
            <a:off x="2313826" y="4185099"/>
            <a:ext cx="4272563" cy="452386"/>
          </a:xfrm>
          <a:prstGeom prst="rect">
            <a:avLst/>
          </a:prstGeom>
          <a:solidFill>
            <a:srgbClr val="0099FF"/>
          </a:solidFill>
          <a:ln w="9360">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5703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spcBef>
                <a:spcPct val="0"/>
              </a:spcBef>
              <a:buClrTx/>
              <a:buFontTx/>
              <a:buNone/>
            </a:pPr>
            <a:r>
              <a:rPr lang="pt-BR" altLang="pt-BR" sz="2250" b="1">
                <a:solidFill>
                  <a:srgbClr val="FFFFFF"/>
                </a:solidFill>
                <a:latin typeface="Arial" panose="020B0604020202020204" pitchFamily="34" charset="0"/>
              </a:rPr>
              <a:t> IndCPRB – 11% ou 3,5%</a:t>
            </a:r>
          </a:p>
        </p:txBody>
      </p:sp>
      <p:sp>
        <p:nvSpPr>
          <p:cNvPr id="98334" name="Rectangle 30">
            <a:extLst>
              <a:ext uri="{FF2B5EF4-FFF2-40B4-BE49-F238E27FC236}">
                <a16:creationId xmlns:a16="http://schemas.microsoft.com/office/drawing/2014/main" id="{58738793-A54B-A652-96E8-8117A9E0ADDE}"/>
              </a:ext>
            </a:extLst>
          </p:cNvPr>
          <p:cNvSpPr>
            <a:spLocks noChangeArrowheads="1"/>
          </p:cNvSpPr>
          <p:nvPr/>
        </p:nvSpPr>
        <p:spPr bwMode="auto">
          <a:xfrm>
            <a:off x="6643314" y="4185099"/>
            <a:ext cx="3779864" cy="452386"/>
          </a:xfrm>
          <a:prstGeom prst="rect">
            <a:avLst/>
          </a:prstGeom>
          <a:solidFill>
            <a:srgbClr val="0099FF"/>
          </a:solidFill>
          <a:ln w="9360">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5703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spcBef>
                <a:spcPct val="0"/>
              </a:spcBef>
              <a:buClrTx/>
              <a:buFontTx/>
              <a:buNone/>
            </a:pPr>
            <a:r>
              <a:rPr lang="pt-BR" altLang="pt-BR" sz="2250" b="1">
                <a:solidFill>
                  <a:srgbClr val="FFFFFF"/>
                </a:solidFill>
                <a:latin typeface="Arial" panose="020B0604020202020204" pitchFamily="34" charset="0"/>
              </a:rPr>
              <a:t> Adicional 4%/3%/2%</a:t>
            </a:r>
          </a:p>
        </p:txBody>
      </p:sp>
      <p:sp>
        <p:nvSpPr>
          <p:cNvPr id="98335" name="Rectangle 31">
            <a:extLst>
              <a:ext uri="{FF2B5EF4-FFF2-40B4-BE49-F238E27FC236}">
                <a16:creationId xmlns:a16="http://schemas.microsoft.com/office/drawing/2014/main" id="{2B66D4B0-93C9-0323-77BF-CF3CCDAD3F67}"/>
              </a:ext>
            </a:extLst>
          </p:cNvPr>
          <p:cNvSpPr>
            <a:spLocks noChangeArrowheads="1"/>
          </p:cNvSpPr>
          <p:nvPr/>
        </p:nvSpPr>
        <p:spPr bwMode="auto">
          <a:xfrm>
            <a:off x="8045645" y="5424837"/>
            <a:ext cx="1560467" cy="452386"/>
          </a:xfrm>
          <a:prstGeom prst="rect">
            <a:avLst/>
          </a:prstGeom>
          <a:solidFill>
            <a:srgbClr val="23B8DC"/>
          </a:solidFill>
          <a:ln w="9360">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5703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spcBef>
                <a:spcPct val="0"/>
              </a:spcBef>
              <a:buClrTx/>
              <a:buFontTx/>
              <a:buNone/>
            </a:pPr>
            <a:r>
              <a:rPr lang="pt-BR" altLang="pt-BR" sz="2250" b="1">
                <a:solidFill>
                  <a:srgbClr val="FFFFFF"/>
                </a:solidFill>
                <a:latin typeface="Arial" panose="020B0604020202020204" pitchFamily="34" charset="0"/>
              </a:rPr>
              <a:t>CR 1141-06</a:t>
            </a:r>
          </a:p>
        </p:txBody>
      </p:sp>
      <p:sp>
        <p:nvSpPr>
          <p:cNvPr id="98336" name="Rectangle 32">
            <a:extLst>
              <a:ext uri="{FF2B5EF4-FFF2-40B4-BE49-F238E27FC236}">
                <a16:creationId xmlns:a16="http://schemas.microsoft.com/office/drawing/2014/main" id="{BCB019FC-3AFA-E7B3-3471-7A19BBEFED2C}"/>
              </a:ext>
            </a:extLst>
          </p:cNvPr>
          <p:cNvSpPr>
            <a:spLocks noChangeArrowheads="1"/>
          </p:cNvSpPr>
          <p:nvPr/>
        </p:nvSpPr>
        <p:spPr bwMode="auto">
          <a:xfrm>
            <a:off x="3391789" y="5435255"/>
            <a:ext cx="1560467" cy="452386"/>
          </a:xfrm>
          <a:prstGeom prst="rect">
            <a:avLst/>
          </a:prstGeom>
          <a:solidFill>
            <a:srgbClr val="23B8DC"/>
          </a:solidFill>
          <a:ln w="9360">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5703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spcBef>
                <a:spcPct val="0"/>
              </a:spcBef>
              <a:buClrTx/>
              <a:buFontTx/>
              <a:buNone/>
            </a:pPr>
            <a:r>
              <a:rPr lang="pt-BR" altLang="pt-BR" sz="2250" b="1">
                <a:solidFill>
                  <a:srgbClr val="FFFFFF"/>
                </a:solidFill>
                <a:latin typeface="Arial" panose="020B0604020202020204" pitchFamily="34" charset="0"/>
              </a:rPr>
              <a:t>CR 1162-01</a:t>
            </a:r>
          </a:p>
        </p:txBody>
      </p:sp>
      <p:sp>
        <p:nvSpPr>
          <p:cNvPr id="174114" name="Line 33">
            <a:extLst>
              <a:ext uri="{FF2B5EF4-FFF2-40B4-BE49-F238E27FC236}">
                <a16:creationId xmlns:a16="http://schemas.microsoft.com/office/drawing/2014/main" id="{6260A75C-D69A-B0A1-B101-ED4F2D93AD17}"/>
              </a:ext>
            </a:extLst>
          </p:cNvPr>
          <p:cNvSpPr>
            <a:spLocks noChangeShapeType="1"/>
          </p:cNvSpPr>
          <p:nvPr/>
        </p:nvSpPr>
        <p:spPr bwMode="auto">
          <a:xfrm>
            <a:off x="2666256" y="6073677"/>
            <a:ext cx="1489" cy="1488"/>
          </a:xfrm>
          <a:prstGeom prst="line">
            <a:avLst/>
          </a:prstGeom>
          <a:noFill/>
          <a:ln w="9360">
            <a:solidFill>
              <a:srgbClr val="3465A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sz="1688"/>
          </a:p>
        </p:txBody>
      </p:sp>
      <p:sp>
        <p:nvSpPr>
          <p:cNvPr id="98338" name="Rectangle 34">
            <a:extLst>
              <a:ext uri="{FF2B5EF4-FFF2-40B4-BE49-F238E27FC236}">
                <a16:creationId xmlns:a16="http://schemas.microsoft.com/office/drawing/2014/main" id="{9F3ACDFE-7306-152A-D123-2C7E0C2C07D9}"/>
              </a:ext>
            </a:extLst>
          </p:cNvPr>
          <p:cNvSpPr>
            <a:spLocks noChangeArrowheads="1"/>
          </p:cNvSpPr>
          <p:nvPr/>
        </p:nvSpPr>
        <p:spPr bwMode="auto">
          <a:xfrm>
            <a:off x="8042981" y="4836966"/>
            <a:ext cx="1990268" cy="452386"/>
          </a:xfrm>
          <a:prstGeom prst="rect">
            <a:avLst/>
          </a:prstGeom>
          <a:solidFill>
            <a:srgbClr val="23B8DC"/>
          </a:solidFill>
          <a:ln w="9360">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375" tIns="57038" rIns="84375" bIns="42188"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a:lnSpc>
                <a:spcPct val="93000"/>
              </a:lnSpc>
              <a:spcBef>
                <a:spcPct val="0"/>
              </a:spcBef>
              <a:buClrTx/>
              <a:buFontTx/>
              <a:buNone/>
            </a:pPr>
            <a:r>
              <a:rPr lang="pt-BR" altLang="pt-BR" sz="2250" b="1">
                <a:solidFill>
                  <a:srgbClr val="FFFFFF"/>
                </a:solidFill>
                <a:latin typeface="Arial" panose="020B0604020202020204" pitchFamily="34" charset="0"/>
              </a:rPr>
              <a:t>VlrRetenção</a:t>
            </a:r>
          </a:p>
        </p:txBody>
      </p:sp>
      <p:sp>
        <p:nvSpPr>
          <p:cNvPr id="98340" name="Line 36">
            <a:extLst>
              <a:ext uri="{FF2B5EF4-FFF2-40B4-BE49-F238E27FC236}">
                <a16:creationId xmlns:a16="http://schemas.microsoft.com/office/drawing/2014/main" id="{A212F24C-4550-A439-40EC-4271D28133E1}"/>
              </a:ext>
            </a:extLst>
          </p:cNvPr>
          <p:cNvSpPr>
            <a:spLocks noChangeShapeType="1"/>
          </p:cNvSpPr>
          <p:nvPr/>
        </p:nvSpPr>
        <p:spPr bwMode="auto">
          <a:xfrm flipV="1">
            <a:off x="4054823" y="5863828"/>
            <a:ext cx="1488" cy="233661"/>
          </a:xfrm>
          <a:prstGeom prst="line">
            <a:avLst/>
          </a:prstGeom>
          <a:noFill/>
          <a:ln w="9360">
            <a:solidFill>
              <a:srgbClr val="3465A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sz="1688"/>
          </a:p>
        </p:txBody>
      </p:sp>
      <p:sp>
        <p:nvSpPr>
          <p:cNvPr id="98341" name="Line 37">
            <a:extLst>
              <a:ext uri="{FF2B5EF4-FFF2-40B4-BE49-F238E27FC236}">
                <a16:creationId xmlns:a16="http://schemas.microsoft.com/office/drawing/2014/main" id="{05BC1F44-27EA-6C20-6DD4-4700AF2BC53C}"/>
              </a:ext>
            </a:extLst>
          </p:cNvPr>
          <p:cNvSpPr>
            <a:spLocks noChangeShapeType="1"/>
          </p:cNvSpPr>
          <p:nvPr/>
        </p:nvSpPr>
        <p:spPr bwMode="auto">
          <a:xfrm flipV="1">
            <a:off x="8872388" y="5854898"/>
            <a:ext cx="1489" cy="233661"/>
          </a:xfrm>
          <a:prstGeom prst="line">
            <a:avLst/>
          </a:prstGeom>
          <a:noFill/>
          <a:ln w="9360">
            <a:solidFill>
              <a:srgbClr val="3465A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sz="1688"/>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983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983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983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9830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983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983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9832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9831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fill="hold" nodeType="clickEffect">
                                  <p:stCondLst>
                                    <p:cond delay="0"/>
                                  </p:stCondLst>
                                  <p:childTnLst>
                                    <p:set>
                                      <p:cBhvr additive="repl">
                                        <p:cTn id="38" dur="1" fill="hold">
                                          <p:stCondLst>
                                            <p:cond delay="0"/>
                                          </p:stCondLst>
                                        </p:cTn>
                                        <p:tgtEl>
                                          <p:spTgt spid="9831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fill="hold" nodeType="clickEffect">
                                  <p:stCondLst>
                                    <p:cond delay="0"/>
                                  </p:stCondLst>
                                  <p:childTnLst>
                                    <p:set>
                                      <p:cBhvr additive="repl">
                                        <p:cTn id="42" dur="1" fill="hold">
                                          <p:stCondLst>
                                            <p:cond delay="0"/>
                                          </p:stCondLst>
                                        </p:cTn>
                                        <p:tgtEl>
                                          <p:spTgt spid="9831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fill="hold" nodeType="clickEffect">
                                  <p:stCondLst>
                                    <p:cond delay="0"/>
                                  </p:stCondLst>
                                  <p:childTnLst>
                                    <p:set>
                                      <p:cBhvr additive="repl">
                                        <p:cTn id="46" dur="1" fill="hold">
                                          <p:stCondLst>
                                            <p:cond delay="0"/>
                                          </p:stCondLst>
                                        </p:cTn>
                                        <p:tgtEl>
                                          <p:spTgt spid="9831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fill="hold" nodeType="clickEffect">
                                  <p:stCondLst>
                                    <p:cond delay="0"/>
                                  </p:stCondLst>
                                  <p:childTnLst>
                                    <p:set>
                                      <p:cBhvr additive="repl">
                                        <p:cTn id="50" dur="1" fill="hold">
                                          <p:stCondLst>
                                            <p:cond delay="0"/>
                                          </p:stCondLst>
                                        </p:cTn>
                                        <p:tgtEl>
                                          <p:spTgt spid="9831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fill="hold" nodeType="clickEffect">
                                  <p:stCondLst>
                                    <p:cond delay="0"/>
                                  </p:stCondLst>
                                  <p:childTnLst>
                                    <p:set>
                                      <p:cBhvr additive="repl">
                                        <p:cTn id="54" dur="1" fill="hold">
                                          <p:stCondLst>
                                            <p:cond delay="0"/>
                                          </p:stCondLst>
                                        </p:cTn>
                                        <p:tgtEl>
                                          <p:spTgt spid="9832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fill="hold" nodeType="clickEffect">
                                  <p:stCondLst>
                                    <p:cond delay="0"/>
                                  </p:stCondLst>
                                  <p:childTnLst>
                                    <p:set>
                                      <p:cBhvr additive="repl">
                                        <p:cTn id="58" dur="1" fill="hold">
                                          <p:stCondLst>
                                            <p:cond delay="0"/>
                                          </p:stCondLst>
                                        </p:cTn>
                                        <p:tgtEl>
                                          <p:spTgt spid="98324"/>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nodeType="clickEffect">
                                  <p:stCondLst>
                                    <p:cond delay="0"/>
                                  </p:stCondLst>
                                  <p:childTnLst>
                                    <p:set>
                                      <p:cBhvr additive="repl">
                                        <p:cTn id="62" dur="4" fill="hold">
                                          <p:stCondLst>
                                            <p:cond delay="0"/>
                                          </p:stCondLst>
                                        </p:cTn>
                                        <p:tgtEl>
                                          <p:spTgt spid="98325"/>
                                        </p:tgtEl>
                                        <p:attrNameLst>
                                          <p:attrName>style.visibility</p:attrName>
                                        </p:attrNameLst>
                                      </p:cBhvr>
                                      <p:to>
                                        <p:strVal val="visible"/>
                                      </p:to>
                                    </p:set>
                                    <p:animEffect transition="in" filter="wipe(down)">
                                      <p:cBhvr additive="repl">
                                        <p:cTn id="63" dur="2000"/>
                                        <p:tgtEl>
                                          <p:spTgt spid="9832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fill="hold" nodeType="clickEffect">
                                  <p:stCondLst>
                                    <p:cond delay="0"/>
                                  </p:stCondLst>
                                  <p:childTnLst>
                                    <p:set>
                                      <p:cBhvr additive="repl">
                                        <p:cTn id="67" dur="1" fill="hold">
                                          <p:stCondLst>
                                            <p:cond delay="0"/>
                                          </p:stCondLst>
                                        </p:cTn>
                                        <p:tgtEl>
                                          <p:spTgt spid="98325"/>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4" presetClass="entr" presetSubtype="10" fill="hold" nodeType="clickEffect">
                                  <p:stCondLst>
                                    <p:cond delay="0"/>
                                  </p:stCondLst>
                                  <p:childTnLst>
                                    <p:set>
                                      <p:cBhvr additive="repl">
                                        <p:cTn id="71" dur="1" fill="hold">
                                          <p:stCondLst>
                                            <p:cond delay="0"/>
                                          </p:stCondLst>
                                        </p:cTn>
                                        <p:tgtEl>
                                          <p:spTgt spid="98319"/>
                                        </p:tgtEl>
                                        <p:attrNameLst>
                                          <p:attrName>style.visibility</p:attrName>
                                        </p:attrNameLst>
                                      </p:cBhvr>
                                      <p:to>
                                        <p:strVal val="visible"/>
                                      </p:to>
                                    </p:set>
                                    <p:animEffect transition="in" filter="randombar(horizontal)">
                                      <p:cBhvr additive="repl">
                                        <p:cTn id="72" dur="500"/>
                                        <p:tgtEl>
                                          <p:spTgt spid="98319"/>
                                        </p:tgtEl>
                                      </p:cBhvr>
                                    </p:animEffect>
                                  </p:childTnLst>
                                </p:cTn>
                              </p:par>
                              <p:par>
                                <p:cTn id="73" presetID="12" presetClass="entr" presetSubtype="4" fill="hold" nodeType="withEffect">
                                  <p:stCondLst>
                                    <p:cond delay="0"/>
                                  </p:stCondLst>
                                  <p:childTnLst>
                                    <p:set>
                                      <p:cBhvr additive="repl">
                                        <p:cTn id="74" dur="1" fill="hold">
                                          <p:stCondLst>
                                            <p:cond delay="0"/>
                                          </p:stCondLst>
                                        </p:cTn>
                                        <p:tgtEl>
                                          <p:spTgt spid="98332"/>
                                        </p:tgtEl>
                                        <p:attrNameLst>
                                          <p:attrName>style.visibility</p:attrName>
                                        </p:attrNameLst>
                                      </p:cBhvr>
                                      <p:to>
                                        <p:strVal val="visible"/>
                                      </p:to>
                                    </p:set>
                                    <p:animEffect transition="in" filter="slide(fromBottom)">
                                      <p:cBhvr additive="repl">
                                        <p:cTn id="75" dur="500"/>
                                        <p:tgtEl>
                                          <p:spTgt spid="98332"/>
                                        </p:tgtEl>
                                      </p:cBhvr>
                                    </p:animEffect>
                                  </p:childTnLst>
                                </p:cTn>
                              </p:par>
                              <p:par>
                                <p:cTn id="76" presetID="12" presetClass="entr" presetSubtype="4" fill="hold" nodeType="withEffect">
                                  <p:stCondLst>
                                    <p:cond delay="0"/>
                                  </p:stCondLst>
                                  <p:childTnLst>
                                    <p:set>
                                      <p:cBhvr additive="repl">
                                        <p:cTn id="77" dur="1" fill="hold">
                                          <p:stCondLst>
                                            <p:cond delay="0"/>
                                          </p:stCondLst>
                                        </p:cTn>
                                        <p:tgtEl>
                                          <p:spTgt spid="98334"/>
                                        </p:tgtEl>
                                        <p:attrNameLst>
                                          <p:attrName>style.visibility</p:attrName>
                                        </p:attrNameLst>
                                      </p:cBhvr>
                                      <p:to>
                                        <p:strVal val="visible"/>
                                      </p:to>
                                    </p:set>
                                    <p:animEffect transition="in" filter="slide(fromBottom)">
                                      <p:cBhvr additive="repl">
                                        <p:cTn id="78" dur="500"/>
                                        <p:tgtEl>
                                          <p:spTgt spid="98334"/>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fill="hold" nodeType="clickEffect">
                                  <p:stCondLst>
                                    <p:cond delay="0"/>
                                  </p:stCondLst>
                                  <p:childTnLst>
                                    <p:set>
                                      <p:cBhvr additive="repl">
                                        <p:cTn id="82" dur="1" fill="hold">
                                          <p:stCondLst>
                                            <p:cond delay="0"/>
                                          </p:stCondLst>
                                        </p:cTn>
                                        <p:tgtEl>
                                          <p:spTgt spid="98322"/>
                                        </p:tgtEl>
                                        <p:attrNameLst>
                                          <p:attrName>style.visibility</p:attrName>
                                        </p:attrNameLst>
                                      </p:cBhvr>
                                      <p:to>
                                        <p:strVal val="visible"/>
                                      </p:to>
                                    </p:set>
                                  </p:childTnLst>
                                </p:cTn>
                              </p:par>
                              <p:par>
                                <p:cTn id="83" presetID="1" presetClass="entr" fill="hold" nodeType="withEffect">
                                  <p:stCondLst>
                                    <p:cond delay="0"/>
                                  </p:stCondLst>
                                  <p:childTnLst>
                                    <p:set>
                                      <p:cBhvr additive="repl">
                                        <p:cTn id="84" dur="1" fill="hold">
                                          <p:stCondLst>
                                            <p:cond delay="0"/>
                                          </p:stCondLst>
                                        </p:cTn>
                                        <p:tgtEl>
                                          <p:spTgt spid="98338"/>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2" presetClass="entr" presetSubtype="4" fill="hold" nodeType="clickEffect">
                                  <p:stCondLst>
                                    <p:cond delay="0"/>
                                  </p:stCondLst>
                                  <p:childTnLst>
                                    <p:set>
                                      <p:cBhvr additive="repl">
                                        <p:cTn id="88" dur="1" fill="hold">
                                          <p:stCondLst>
                                            <p:cond delay="0"/>
                                          </p:stCondLst>
                                        </p:cTn>
                                        <p:tgtEl>
                                          <p:spTgt spid="98336"/>
                                        </p:tgtEl>
                                        <p:attrNameLst>
                                          <p:attrName>style.visibility</p:attrName>
                                        </p:attrNameLst>
                                      </p:cBhvr>
                                      <p:to>
                                        <p:strVal val="visible"/>
                                      </p:to>
                                    </p:set>
                                    <p:animEffect transition="in" filter="slide(fromBottom)">
                                      <p:cBhvr additive="repl">
                                        <p:cTn id="89" dur="500"/>
                                        <p:tgtEl>
                                          <p:spTgt spid="98336"/>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fill="hold" nodeType="clickEffect">
                                  <p:stCondLst>
                                    <p:cond delay="0"/>
                                  </p:stCondLst>
                                  <p:childTnLst>
                                    <p:set>
                                      <p:cBhvr additive="repl">
                                        <p:cTn id="93" dur="1" fill="hold">
                                          <p:stCondLst>
                                            <p:cond delay="0"/>
                                          </p:stCondLst>
                                        </p:cTn>
                                        <p:tgtEl>
                                          <p:spTgt spid="98335"/>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fill="hold" nodeType="clickEffect">
                                  <p:stCondLst>
                                    <p:cond delay="0"/>
                                  </p:stCondLst>
                                  <p:childTnLst>
                                    <p:set>
                                      <p:cBhvr additive="repl">
                                        <p:cTn id="97" dur="1" fill="hold">
                                          <p:stCondLst>
                                            <p:cond delay="0"/>
                                          </p:stCondLst>
                                        </p:cTn>
                                        <p:tgtEl>
                                          <p:spTgt spid="98306"/>
                                        </p:tgtEl>
                                        <p:attrNameLst>
                                          <p:attrName>style.visibility</p:attrName>
                                        </p:attrNameLst>
                                      </p:cBhvr>
                                      <p:to>
                                        <p:strVal val="visible"/>
                                      </p:to>
                                    </p:set>
                                  </p:childTnLst>
                                </p:cTn>
                              </p:par>
                              <p:par>
                                <p:cTn id="98" presetID="1" presetClass="entr" fill="hold" nodeType="withEffect">
                                  <p:stCondLst>
                                    <p:cond delay="0"/>
                                  </p:stCondLst>
                                  <p:childTnLst>
                                    <p:set>
                                      <p:cBhvr additive="repl">
                                        <p:cTn id="99" dur="1" fill="hold">
                                          <p:stCondLst>
                                            <p:cond delay="0"/>
                                          </p:stCondLst>
                                        </p:cTn>
                                        <p:tgtEl>
                                          <p:spTgt spid="98340"/>
                                        </p:tgtEl>
                                        <p:attrNameLst>
                                          <p:attrName>style.visibility</p:attrName>
                                        </p:attrNameLst>
                                      </p:cBhvr>
                                      <p:to>
                                        <p:strVal val="visible"/>
                                      </p:to>
                                    </p:set>
                                  </p:childTnLst>
                                </p:cTn>
                              </p:par>
                              <p:par>
                                <p:cTn id="100" presetID="1" presetClass="entr" fill="hold" nodeType="withEffect">
                                  <p:stCondLst>
                                    <p:cond delay="0"/>
                                  </p:stCondLst>
                                  <p:childTnLst>
                                    <p:set>
                                      <p:cBhvr additive="repl">
                                        <p:cTn id="101" dur="1" fill="hold">
                                          <p:stCondLst>
                                            <p:cond delay="0"/>
                                          </p:stCondLst>
                                        </p:cTn>
                                        <p:tgtEl>
                                          <p:spTgt spid="98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8851</TotalTime>
  <Words>2375</Words>
  <Application>Microsoft Office PowerPoint</Application>
  <PresentationFormat>Widescreen</PresentationFormat>
  <Paragraphs>400</Paragraphs>
  <Slides>74</Slides>
  <Notes>44</Notes>
  <HiddenSlides>0</HiddenSlides>
  <MMClips>0</MMClips>
  <ScaleCrop>false</ScaleCrop>
  <HeadingPairs>
    <vt:vector size="8" baseType="variant">
      <vt:variant>
        <vt:lpstr>Fontes usadas</vt:lpstr>
      </vt:variant>
      <vt:variant>
        <vt:i4>10</vt:i4>
      </vt:variant>
      <vt:variant>
        <vt:lpstr>Tema</vt:lpstr>
      </vt:variant>
      <vt:variant>
        <vt:i4>1</vt:i4>
      </vt:variant>
      <vt:variant>
        <vt:lpstr>Servidores OLE inseridos</vt:lpstr>
      </vt:variant>
      <vt:variant>
        <vt:i4>1</vt:i4>
      </vt:variant>
      <vt:variant>
        <vt:lpstr>Títulos de slides</vt:lpstr>
      </vt:variant>
      <vt:variant>
        <vt:i4>74</vt:i4>
      </vt:variant>
    </vt:vector>
  </HeadingPairs>
  <TitlesOfParts>
    <vt:vector size="86" baseType="lpstr">
      <vt:lpstr>Arial</vt:lpstr>
      <vt:lpstr>Calibri</vt:lpstr>
      <vt:lpstr>Calibri Light</vt:lpstr>
      <vt:lpstr>Cambria</vt:lpstr>
      <vt:lpstr>Liberation Sans</vt:lpstr>
      <vt:lpstr>Liberation Serif</vt:lpstr>
      <vt:lpstr>Open Sans Extrabold</vt:lpstr>
      <vt:lpstr>Tahoma</vt:lpstr>
      <vt:lpstr>Times New Roman</vt:lpstr>
      <vt:lpstr>Verdana</vt:lpstr>
      <vt:lpstr>Tema do Office</vt:lpstr>
      <vt:lpstr>PDF</vt:lpstr>
      <vt:lpstr>Apresentação do PowerPoint</vt:lpstr>
      <vt:lpstr>Apresentação do PowerPoint</vt:lpstr>
      <vt:lpstr>Apresentação do PowerPoint</vt:lpstr>
      <vt:lpstr>Apresentação do PowerPoint</vt:lpstr>
      <vt:lpstr>Apresentação do PowerPoint</vt:lpstr>
      <vt:lpstr>Apresentação do PowerPoint</vt:lpstr>
      <vt:lpstr>Família 2000</vt:lpstr>
      <vt:lpstr>Apresentação do PowerPoint</vt:lpstr>
      <vt:lpstr>Apresentação do PowerPoint</vt:lpstr>
      <vt:lpstr>Apresentação do PowerPoint</vt:lpstr>
      <vt:lpstr>Apresentação do PowerPoint</vt:lpstr>
      <vt:lpstr>Apresentação do PowerPoint</vt:lpstr>
      <vt:lpstr>Apresentação do PowerPoint</vt:lpstr>
      <vt:lpstr>Família 4000</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S-1210 Pagamento de Rendimentos do Trabalho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Acesso ao PER/DCOMP Web </vt:lpstr>
      <vt:lpstr>Acesso ao PER/DCOMP Web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Secretaria de Receita Federal do Brasil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 Assis de Mendonça</dc:creator>
  <cp:lastModifiedBy>Claudio Maia</cp:lastModifiedBy>
  <cp:revision>176</cp:revision>
  <cp:lastPrinted>2022-01-12T13:43:31Z</cp:lastPrinted>
  <dcterms:created xsi:type="dcterms:W3CDTF">2021-09-26T23:18:18Z</dcterms:created>
  <dcterms:modified xsi:type="dcterms:W3CDTF">2023-09-25T19:13:22Z</dcterms:modified>
</cp:coreProperties>
</file>