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8" r:id="rId6"/>
    <p:sldId id="280" r:id="rId7"/>
    <p:sldId id="279" r:id="rId8"/>
    <p:sldId id="278" r:id="rId9"/>
    <p:sldId id="282" r:id="rId10"/>
    <p:sldId id="314" r:id="rId11"/>
    <p:sldId id="313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7" r:id="rId32"/>
    <p:sldId id="308" r:id="rId33"/>
    <p:sldId id="309" r:id="rId34"/>
    <p:sldId id="310" r:id="rId35"/>
    <p:sldId id="302" r:id="rId36"/>
    <p:sldId id="303" r:id="rId37"/>
    <p:sldId id="304" r:id="rId38"/>
    <p:sldId id="265" r:id="rId39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6E6E6"/>
    <a:srgbClr val="7E7E7E"/>
    <a:srgbClr val="F6F6F6"/>
    <a:srgbClr val="716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75771-BDB2-4FBA-8DCE-CC1AB581C205}" v="149" dt="2023-04-13T11:17:48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>
        <p:scale>
          <a:sx n="50" d="100"/>
          <a:sy n="50" d="100"/>
        </p:scale>
        <p:origin x="72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Patrese Veloso e Silva" userId="d38f2932-d1af-40b4-8e98-f361e3a77853" providerId="ADAL" clId="{A8C75771-BDB2-4FBA-8DCE-CC1AB581C205}"/>
    <pc:docChg chg="undo custSel addSld delSld modSld">
      <pc:chgData name="Ramon Patrese Veloso e Silva" userId="d38f2932-d1af-40b4-8e98-f361e3a77853" providerId="ADAL" clId="{A8C75771-BDB2-4FBA-8DCE-CC1AB581C205}" dt="2023-04-13T11:21:53.008" v="259" actId="47"/>
      <pc:docMkLst>
        <pc:docMk/>
      </pc:docMkLst>
      <pc:sldChg chg="modSp modAnim">
        <pc:chgData name="Ramon Patrese Veloso e Silva" userId="d38f2932-d1af-40b4-8e98-f361e3a77853" providerId="ADAL" clId="{A8C75771-BDB2-4FBA-8DCE-CC1AB581C205}" dt="2023-04-13T11:17:48.038" v="258"/>
        <pc:sldMkLst>
          <pc:docMk/>
          <pc:sldMk cId="0" sldId="256"/>
        </pc:sldMkLst>
        <pc:spChg chg="mod">
          <ac:chgData name="Ramon Patrese Veloso e Silva" userId="d38f2932-d1af-40b4-8e98-f361e3a77853" providerId="ADAL" clId="{A8C75771-BDB2-4FBA-8DCE-CC1AB581C205}" dt="2023-04-13T11:17:35" v="256" actId="114"/>
          <ac:spMkLst>
            <pc:docMk/>
            <pc:sldMk cId="0" sldId="256"/>
            <ac:spMk id="10242" creationId="{00000000-0000-0000-0000-000000000000}"/>
          </ac:spMkLst>
        </pc:spChg>
      </pc:sldChg>
      <pc:sldChg chg="modSp mod">
        <pc:chgData name="Ramon Patrese Veloso e Silva" userId="d38f2932-d1af-40b4-8e98-f361e3a77853" providerId="ADAL" clId="{A8C75771-BDB2-4FBA-8DCE-CC1AB581C205}" dt="2023-04-13T11:16:53.332" v="209" actId="20577"/>
        <pc:sldMkLst>
          <pc:docMk/>
          <pc:sldMk cId="0" sldId="265"/>
        </pc:sldMkLst>
        <pc:spChg chg="mod">
          <ac:chgData name="Ramon Patrese Veloso e Silva" userId="d38f2932-d1af-40b4-8e98-f361e3a77853" providerId="ADAL" clId="{A8C75771-BDB2-4FBA-8DCE-CC1AB581C205}" dt="2023-04-13T11:16:53.332" v="209" actId="20577"/>
          <ac:spMkLst>
            <pc:docMk/>
            <pc:sldMk cId="0" sldId="265"/>
            <ac:spMk id="2" creationId="{00000000-0000-0000-0000-000000000000}"/>
          </ac:spMkLst>
        </pc:spChg>
      </pc:sldChg>
      <pc:sldChg chg="del">
        <pc:chgData name="Ramon Patrese Veloso e Silva" userId="d38f2932-d1af-40b4-8e98-f361e3a77853" providerId="ADAL" clId="{A8C75771-BDB2-4FBA-8DCE-CC1AB581C205}" dt="2023-04-13T10:50:47.286" v="0" actId="47"/>
        <pc:sldMkLst>
          <pc:docMk/>
          <pc:sldMk cId="2198085055" sldId="281"/>
        </pc:sldMkLst>
      </pc:sldChg>
      <pc:sldChg chg="modSp mod modAnim">
        <pc:chgData name="Ramon Patrese Veloso e Silva" userId="d38f2932-d1af-40b4-8e98-f361e3a77853" providerId="ADAL" clId="{A8C75771-BDB2-4FBA-8DCE-CC1AB581C205}" dt="2023-04-13T11:13:39.849" v="169"/>
        <pc:sldMkLst>
          <pc:docMk/>
          <pc:sldMk cId="1537753827" sldId="282"/>
        </pc:sldMkLst>
        <pc:spChg chg="mod">
          <ac:chgData name="Ramon Patrese Veloso e Silva" userId="d38f2932-d1af-40b4-8e98-f361e3a77853" providerId="ADAL" clId="{A8C75771-BDB2-4FBA-8DCE-CC1AB581C205}" dt="2023-04-13T10:56:01.353" v="53" actId="113"/>
          <ac:spMkLst>
            <pc:docMk/>
            <pc:sldMk cId="1537753827" sldId="282"/>
            <ac:spMk id="2" creationId="{00000000-0000-0000-0000-000000000000}"/>
          </ac:spMkLst>
        </pc:spChg>
      </pc:sldChg>
      <pc:sldChg chg="modAnim">
        <pc:chgData name="Ramon Patrese Veloso e Silva" userId="d38f2932-d1af-40b4-8e98-f361e3a77853" providerId="ADAL" clId="{A8C75771-BDB2-4FBA-8DCE-CC1AB581C205}" dt="2023-04-13T11:13:09.694" v="167"/>
        <pc:sldMkLst>
          <pc:docMk/>
          <pc:sldMk cId="3268476247" sldId="288"/>
        </pc:sldMkLst>
      </pc:sldChg>
      <pc:sldChg chg="addSp modSp mod modAnim">
        <pc:chgData name="Ramon Patrese Veloso e Silva" userId="d38f2932-d1af-40b4-8e98-f361e3a77853" providerId="ADAL" clId="{A8C75771-BDB2-4FBA-8DCE-CC1AB581C205}" dt="2023-04-13T11:12:57.312" v="166"/>
        <pc:sldMkLst>
          <pc:docMk/>
          <pc:sldMk cId="1040623886" sldId="289"/>
        </pc:sldMkLst>
        <pc:spChg chg="add mod">
          <ac:chgData name="Ramon Patrese Veloso e Silva" userId="d38f2932-d1af-40b4-8e98-f361e3a77853" providerId="ADAL" clId="{A8C75771-BDB2-4FBA-8DCE-CC1AB581C205}" dt="2023-04-13T11:11:11.093" v="159"/>
          <ac:spMkLst>
            <pc:docMk/>
            <pc:sldMk cId="1040623886" sldId="289"/>
            <ac:spMk id="3" creationId="{8BD5BE9C-3C40-0089-7A42-D4A1F47FB462}"/>
          </ac:spMkLst>
        </pc:spChg>
        <pc:spChg chg="add mod">
          <ac:chgData name="Ramon Patrese Veloso e Silva" userId="d38f2932-d1af-40b4-8e98-f361e3a77853" providerId="ADAL" clId="{A8C75771-BDB2-4FBA-8DCE-CC1AB581C205}" dt="2023-04-13T11:11:40.844" v="164" actId="113"/>
          <ac:spMkLst>
            <pc:docMk/>
            <pc:sldMk cId="1040623886" sldId="289"/>
            <ac:spMk id="4" creationId="{B968671E-3D0A-FD4F-3A72-1F469EDA18C7}"/>
          </ac:spMkLst>
        </pc:spChg>
      </pc:sldChg>
      <pc:sldChg chg="del">
        <pc:chgData name="Ramon Patrese Veloso e Silva" userId="d38f2932-d1af-40b4-8e98-f361e3a77853" providerId="ADAL" clId="{A8C75771-BDB2-4FBA-8DCE-CC1AB581C205}" dt="2023-04-13T11:21:53.008" v="259" actId="47"/>
        <pc:sldMkLst>
          <pc:docMk/>
          <pc:sldMk cId="958341846" sldId="306"/>
        </pc:sldMkLst>
      </pc:sldChg>
      <pc:sldChg chg="del">
        <pc:chgData name="Ramon Patrese Veloso e Silva" userId="d38f2932-d1af-40b4-8e98-f361e3a77853" providerId="ADAL" clId="{A8C75771-BDB2-4FBA-8DCE-CC1AB581C205}" dt="2023-04-13T11:16:56.991" v="210" actId="47"/>
        <pc:sldMkLst>
          <pc:docMk/>
          <pc:sldMk cId="3584273991" sldId="311"/>
        </pc:sldMkLst>
      </pc:sldChg>
      <pc:sldChg chg="del">
        <pc:chgData name="Ramon Patrese Veloso e Silva" userId="d38f2932-d1af-40b4-8e98-f361e3a77853" providerId="ADAL" clId="{A8C75771-BDB2-4FBA-8DCE-CC1AB581C205}" dt="2023-04-13T11:16:34.576" v="170" actId="47"/>
        <pc:sldMkLst>
          <pc:docMk/>
          <pc:sldMk cId="3565951294" sldId="312"/>
        </pc:sldMkLst>
      </pc:sldChg>
      <pc:sldChg chg="modSp add mod modAnim">
        <pc:chgData name="Ramon Patrese Veloso e Silva" userId="d38f2932-d1af-40b4-8e98-f361e3a77853" providerId="ADAL" clId="{A8C75771-BDB2-4FBA-8DCE-CC1AB581C205}" dt="2023-04-13T11:01:28.281" v="117" actId="113"/>
        <pc:sldMkLst>
          <pc:docMk/>
          <pc:sldMk cId="842218198" sldId="313"/>
        </pc:sldMkLst>
        <pc:spChg chg="mod">
          <ac:chgData name="Ramon Patrese Veloso e Silva" userId="d38f2932-d1af-40b4-8e98-f361e3a77853" providerId="ADAL" clId="{A8C75771-BDB2-4FBA-8DCE-CC1AB581C205}" dt="2023-04-13T11:01:28.281" v="117" actId="113"/>
          <ac:spMkLst>
            <pc:docMk/>
            <pc:sldMk cId="842218198" sldId="313"/>
            <ac:spMk id="2" creationId="{00000000-0000-0000-0000-000000000000}"/>
          </ac:spMkLst>
        </pc:spChg>
      </pc:sldChg>
      <pc:sldChg chg="modSp add mod modAnim">
        <pc:chgData name="Ramon Patrese Veloso e Silva" userId="d38f2932-d1af-40b4-8e98-f361e3a77853" providerId="ADAL" clId="{A8C75771-BDB2-4FBA-8DCE-CC1AB581C205}" dt="2023-04-13T11:13:19.286" v="168"/>
        <pc:sldMkLst>
          <pc:docMk/>
          <pc:sldMk cId="618762336" sldId="314"/>
        </pc:sldMkLst>
        <pc:spChg chg="mod">
          <ac:chgData name="Ramon Patrese Veloso e Silva" userId="d38f2932-d1af-40b4-8e98-f361e3a77853" providerId="ADAL" clId="{A8C75771-BDB2-4FBA-8DCE-CC1AB581C205}" dt="2023-04-13T10:58:17.061" v="91" actId="27636"/>
          <ac:spMkLst>
            <pc:docMk/>
            <pc:sldMk cId="618762336" sldId="31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7C5186-86CF-493B-9F88-381DE2697E5A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32A98A-B11A-47B4-8BAB-04773A2AA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32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33E347-419A-4241-AA28-99D95542BB80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FECFD5-657D-4B4D-98B0-564EDDBEF8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5753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1353800" y="5995988"/>
            <a:ext cx="606425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401638"/>
            <a:ext cx="12209463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357D33-4B38-485D-A1BC-4EF09CCD7069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A046F5E-E2A7-4632-87E8-37C6E22E14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2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6C2051-9699-4BA8-9C16-65439098433B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69FB30F-0F48-4AB9-95E7-DD0E515201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595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08B6CC-A6AA-4925-AA7E-30008C0C804A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898A570-24C8-49D1-8434-F2AE50399E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171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18E5D7-B016-4371-88D6-7337F6A44F16}" type="datetimeFigureOut">
              <a:rPr lang="pt-BR"/>
              <a:pPr>
                <a:defRPr/>
              </a:pPr>
              <a:t>13/04/2023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F0274E4-E121-4C5D-B206-E10C54A9B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021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26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16033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538"/>
            <a:ext cx="12268200" cy="825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176963"/>
            <a:ext cx="64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EAEAEA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6130131" y="1242183"/>
            <a:ext cx="6105525" cy="24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3600" dirty="0"/>
              <a:t>A nova lei de Licitações: novidades legislativas e ferramentas de controle social</a:t>
            </a:r>
            <a:br>
              <a:rPr lang="pt-BR" altLang="pt-BR" sz="3600" dirty="0"/>
            </a:br>
            <a:r>
              <a:rPr lang="pt-BR" altLang="pt-BR" sz="2800" i="1" dirty="0"/>
              <a:t>Ramon Patrese</a:t>
            </a:r>
            <a:br>
              <a:rPr lang="pt-BR" altLang="pt-BR" sz="2800" i="1" dirty="0"/>
            </a:br>
            <a:r>
              <a:rPr lang="pt-BR" altLang="pt-BR" sz="2800" i="1" dirty="0"/>
              <a:t>Auditor de Controle Externo TCE/PI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431800" y="4216400"/>
            <a:ext cx="1139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OBJETOS DE LICITAÇÃO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3181" y="1822450"/>
            <a:ext cx="10129351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OBJETOS DE LICITAÇÃO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1670730"/>
            <a:ext cx="10853317" cy="47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1) MODALIDADES</a:t>
            </a:r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3" y="2036310"/>
            <a:ext cx="10929576" cy="390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2) FASES DE LICITAÇÃO</a:t>
            </a:r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42" y="2019527"/>
            <a:ext cx="10232345" cy="44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3) CRITÉRIOS DE JULGAMENTO</a:t>
            </a:r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8" y="2233612"/>
            <a:ext cx="10971093" cy="312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7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4) DISPENSA DE LICITAÇÃO POR BAIXO VALOR</a:t>
            </a:r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2" y="2013403"/>
            <a:ext cx="10973150" cy="403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BD5BE9C-3C40-0089-7A42-D4A1F47FB462}"/>
              </a:ext>
            </a:extLst>
          </p:cNvPr>
          <p:cNvSpPr txBox="1"/>
          <p:nvPr/>
        </p:nvSpPr>
        <p:spPr>
          <a:xfrm>
            <a:off x="6582739" y="2766175"/>
            <a:ext cx="4222678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pt-BR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Decreto nº 11.317/2022 R$114.416,65 </a:t>
            </a:r>
            <a:endParaRPr lang="pt-BR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68671E-3D0A-FD4F-3A72-1F469EDA18C7}"/>
              </a:ext>
            </a:extLst>
          </p:cNvPr>
          <p:cNvSpPr txBox="1"/>
          <p:nvPr/>
        </p:nvSpPr>
        <p:spPr>
          <a:xfrm>
            <a:off x="6582739" y="4798175"/>
            <a:ext cx="4222678" cy="369332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Decreto nº 11.317/2022 R$57.208,33 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406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5) DISPENSA DE LICITAÇÃO POR EMERGÊNCIA</a:t>
            </a: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9" y="2395538"/>
            <a:ext cx="10878768" cy="25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6) NOVOS CASOS DE INEXIGIBILIDADE</a:t>
            </a: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92" y="2109788"/>
            <a:ext cx="9807823" cy="42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15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7) DISPENSA DE LICITAÇÃO FRACASSADA OU DESERTA</a:t>
            </a: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0" y="2328182"/>
            <a:ext cx="10679893" cy="32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8) ALIENAÇÃO DE BENS</a:t>
            </a: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4" y="2533649"/>
            <a:ext cx="10624912" cy="10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9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REFERENCIAL NORMATIVO</a:t>
            </a:r>
          </a:p>
        </p:txBody>
      </p:sp>
      <p:sp>
        <p:nvSpPr>
          <p:cNvPr id="4" name="Espaço Reservado para Conteúdo 6"/>
          <p:cNvSpPr txBox="1">
            <a:spLocks/>
          </p:cNvSpPr>
          <p:nvPr/>
        </p:nvSpPr>
        <p:spPr>
          <a:xfrm>
            <a:off x="899592" y="1772816"/>
            <a:ext cx="10455346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/>
              <a:t>Constituição Federal 1988</a:t>
            </a:r>
          </a:p>
          <a:p>
            <a:r>
              <a:rPr lang="pt-BR" sz="2400"/>
              <a:t>Art. 37 [...]</a:t>
            </a:r>
          </a:p>
          <a:p>
            <a:pPr algn="just"/>
            <a:r>
              <a:rPr lang="pt-BR" sz="2400"/>
              <a:t>XXI - ressalvados os casos especificados na legislação, </a:t>
            </a:r>
            <a:r>
              <a:rPr lang="pt-BR" sz="2400" b="1">
                <a:solidFill>
                  <a:srgbClr val="00B0F0"/>
                </a:solidFill>
              </a:rPr>
              <a:t>as obras, serviços, compras e alienações</a:t>
            </a:r>
            <a:r>
              <a:rPr lang="pt-BR" sz="2400" b="1">
                <a:solidFill>
                  <a:srgbClr val="FF0000"/>
                </a:solidFill>
              </a:rPr>
              <a:t> </a:t>
            </a:r>
            <a:r>
              <a:rPr lang="pt-BR" sz="2400" b="1" u="sng">
                <a:solidFill>
                  <a:srgbClr val="FF0000"/>
                </a:solidFill>
              </a:rPr>
              <a:t>serão contratados mediante processo de licitação pública </a:t>
            </a:r>
            <a:r>
              <a:rPr lang="pt-BR" sz="2400"/>
              <a:t>que assegure igualdade de condições a todos os concorrentes, com cláusulas que estabeleçam obrigações de pagamento, mantidas as condições efetivas da proposta, nos termos da lei, o qual somente permitirá as exigências de qualificação técnica e econômica indispensáveis à garantia do cumprimento das obrigações.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9) PREÇOS INEXEQUÍVEIS</a:t>
            </a: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2282597"/>
            <a:ext cx="10218269" cy="30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10) AGENTE PÚBLICO DE CONTRATAÇÃO</a:t>
            </a: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27" y="2053774"/>
            <a:ext cx="9039690" cy="480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10) AGENTE PÚBLICO DE CONTRATAÇÃO</a:t>
            </a:r>
          </a:p>
          <a:p>
            <a:endParaRPr lang="pt-BR" dirty="0"/>
          </a:p>
          <a:p>
            <a:r>
              <a:rPr lang="pt-BR" b="1" dirty="0"/>
              <a:t>Agente de contratação </a:t>
            </a:r>
            <a:r>
              <a:rPr lang="pt-BR" dirty="0"/>
              <a:t>(regra)</a:t>
            </a:r>
          </a:p>
          <a:p>
            <a:r>
              <a:rPr lang="pt-BR" b="1" dirty="0"/>
              <a:t>Comissão de licitação</a:t>
            </a:r>
            <a:r>
              <a:rPr lang="pt-BR" dirty="0"/>
              <a:t>: bens e serviços especiais (opção discricionária)</a:t>
            </a:r>
          </a:p>
          <a:p>
            <a:r>
              <a:rPr lang="pt-BR" b="1" dirty="0"/>
              <a:t>Comissão de licitação: </a:t>
            </a:r>
            <a:r>
              <a:rPr lang="pt-BR" dirty="0"/>
              <a:t>diálogo competitivo(obrigatória)</a:t>
            </a:r>
          </a:p>
          <a:p>
            <a:r>
              <a:rPr lang="pt-BR" b="1" dirty="0"/>
              <a:t>Banca</a:t>
            </a:r>
            <a:r>
              <a:rPr lang="pt-BR" dirty="0"/>
              <a:t>(nota técnica da melhor técnica e técnica e preço)</a:t>
            </a:r>
          </a:p>
          <a:p>
            <a:r>
              <a:rPr lang="pt-BR" b="1" dirty="0"/>
              <a:t>Leilão: </a:t>
            </a:r>
            <a:r>
              <a:rPr lang="pt-BR" dirty="0"/>
              <a:t>leiloeiro oficial ou servidor designado</a:t>
            </a:r>
          </a:p>
          <a:p>
            <a:pPr marL="174625" lvl="1" indent="0">
              <a:buNone/>
            </a:pPr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40303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 lnSpcReduction="10000"/>
          </a:bodyPr>
          <a:lstStyle/>
          <a:p>
            <a:pPr marL="174625" lvl="1" indent="0">
              <a:buNone/>
            </a:pPr>
            <a:r>
              <a:rPr lang="pt-BR" b="1" dirty="0"/>
              <a:t>11) PROCEDIMENTOS AUXILIARES</a:t>
            </a:r>
          </a:p>
          <a:p>
            <a:endParaRPr lang="pt-BR" dirty="0"/>
          </a:p>
          <a:p>
            <a:pPr algn="just"/>
            <a:r>
              <a:rPr lang="pt-BR" b="1" dirty="0"/>
              <a:t>Art. 78</a:t>
            </a:r>
            <a:r>
              <a:rPr lang="pt-BR" dirty="0"/>
              <a:t>. São </a:t>
            </a:r>
            <a:r>
              <a:rPr lang="pt-BR" b="1" dirty="0"/>
              <a:t>procedimentos auxiliares </a:t>
            </a:r>
            <a:r>
              <a:rPr lang="pt-BR" dirty="0"/>
              <a:t>das licitações e das contratações regidas por esta Lei:</a:t>
            </a:r>
          </a:p>
          <a:p>
            <a:pPr algn="just"/>
            <a:r>
              <a:rPr lang="pt-BR" b="1" dirty="0"/>
              <a:t>I </a:t>
            </a:r>
            <a:r>
              <a:rPr lang="pt-BR" dirty="0"/>
              <a:t>– credenciamento;</a:t>
            </a:r>
          </a:p>
          <a:p>
            <a:pPr algn="just"/>
            <a:r>
              <a:rPr lang="pt-BR" b="1" dirty="0"/>
              <a:t>II </a:t>
            </a:r>
            <a:r>
              <a:rPr lang="pt-BR" dirty="0"/>
              <a:t>– pré-qualificação;</a:t>
            </a:r>
          </a:p>
          <a:p>
            <a:pPr algn="just"/>
            <a:r>
              <a:rPr lang="pt-BR" b="1" dirty="0"/>
              <a:t>III </a:t>
            </a:r>
            <a:r>
              <a:rPr lang="pt-BR" dirty="0"/>
              <a:t>– procedimento de manifestação de interesse;</a:t>
            </a:r>
          </a:p>
          <a:p>
            <a:pPr algn="just"/>
            <a:r>
              <a:rPr lang="pt-BR" b="1" dirty="0"/>
              <a:t>IV </a:t>
            </a:r>
            <a:r>
              <a:rPr lang="pt-BR" dirty="0"/>
              <a:t>– sistema de registro de preços;</a:t>
            </a:r>
          </a:p>
          <a:p>
            <a:pPr algn="just"/>
            <a:r>
              <a:rPr lang="pt-BR" b="1" dirty="0"/>
              <a:t>V </a:t>
            </a:r>
            <a:r>
              <a:rPr lang="pt-BR" dirty="0"/>
              <a:t>– registro cadastral.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3763916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 lnSpcReduction="10000"/>
          </a:bodyPr>
          <a:lstStyle/>
          <a:p>
            <a:pPr marL="174625" lvl="1" indent="0">
              <a:buNone/>
            </a:pPr>
            <a:r>
              <a:rPr lang="pt-BR" b="1" dirty="0"/>
              <a:t>12) PRINCÍPIOS</a:t>
            </a:r>
          </a:p>
          <a:p>
            <a:pPr algn="just"/>
            <a:r>
              <a:rPr lang="pt-BR" dirty="0"/>
              <a:t>Art. 5º Na aplicação desta Lei, serão observados os princípios da legalidade, da impessoalidade, da moralidade, da publicidade, da eficiência, do interesse público, da probidade administrativa, da igualdade, </a:t>
            </a:r>
            <a:r>
              <a:rPr lang="pt-BR" b="1" dirty="0">
                <a:solidFill>
                  <a:srgbClr val="FF0000"/>
                </a:solidFill>
              </a:rPr>
              <a:t>do planejamento</a:t>
            </a:r>
            <a:r>
              <a:rPr lang="pt-BR" dirty="0"/>
              <a:t>, da transparência, da eficácia, </a:t>
            </a:r>
            <a:r>
              <a:rPr lang="pt-BR" b="1" dirty="0">
                <a:solidFill>
                  <a:srgbClr val="FF0000"/>
                </a:solidFill>
              </a:rPr>
              <a:t>da segregação de funções</a:t>
            </a:r>
            <a:r>
              <a:rPr lang="pt-BR" dirty="0"/>
              <a:t>, da motivação, da vinculação ao edital, do julgamento objetivo, da segurança jurídica, da razoabilidade, da competitividade, da proporcionalidade, </a:t>
            </a:r>
            <a:r>
              <a:rPr lang="pt-BR" b="1" dirty="0">
                <a:solidFill>
                  <a:srgbClr val="FF0000"/>
                </a:solidFill>
              </a:rPr>
              <a:t>da celeridade</a:t>
            </a:r>
            <a:r>
              <a:rPr lang="pt-BR" dirty="0"/>
              <a:t>, da economicidade e </a:t>
            </a:r>
            <a:r>
              <a:rPr lang="pt-BR" b="1" dirty="0">
                <a:solidFill>
                  <a:srgbClr val="FF0000"/>
                </a:solidFill>
              </a:rPr>
              <a:t>do desenvolvimento nacional sustentável</a:t>
            </a:r>
            <a:r>
              <a:rPr lang="pt-BR" dirty="0"/>
              <a:t>, </a:t>
            </a:r>
            <a:r>
              <a:rPr lang="pt-BR" b="1" dirty="0">
                <a:solidFill>
                  <a:srgbClr val="FF0000"/>
                </a:solidFill>
              </a:rPr>
              <a:t>assim como as disposições do Decreto-Lei nº 4.657, de 4 de setembro de 1942 (Lei de Introdução às Normas do Direito Brasileiro).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315004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>
              <a:buNone/>
            </a:pPr>
            <a:r>
              <a:rPr lang="pt-BR" b="1" dirty="0"/>
              <a:t>13) OBJETIVOS/FINALIDADES</a:t>
            </a:r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59" y="1911803"/>
            <a:ext cx="9091612" cy="492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8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4" y="1520825"/>
            <a:ext cx="10515600" cy="4351338"/>
          </a:xfrm>
        </p:spPr>
        <p:txBody>
          <a:bodyPr>
            <a:normAutofit/>
          </a:bodyPr>
          <a:lstStyle/>
          <a:p>
            <a:pPr marL="174625" lvl="1" indent="0" algn="just">
              <a:buNone/>
            </a:pPr>
            <a:r>
              <a:rPr lang="pt-BR" b="1" dirty="0"/>
              <a:t>14) PUBLICIDADE	</a:t>
            </a:r>
          </a:p>
          <a:p>
            <a:pPr algn="just"/>
            <a:r>
              <a:rPr lang="pt-BR" dirty="0"/>
              <a:t>Art. 13. </a:t>
            </a:r>
            <a:r>
              <a:rPr lang="pt-BR" b="1" dirty="0"/>
              <a:t>Os atos praticados no processo licitatório são públicos</a:t>
            </a:r>
            <a:r>
              <a:rPr lang="pt-BR" dirty="0"/>
              <a:t>, </a:t>
            </a:r>
            <a:r>
              <a:rPr lang="pt-BR" b="1" u="sng" dirty="0"/>
              <a:t>ressalvadas as hipóteses de informações cujo sigilo seja imprescindível à segurança da sociedade e do Estado</a:t>
            </a:r>
            <a:r>
              <a:rPr lang="pt-BR" dirty="0"/>
              <a:t>, na forma da lei.</a:t>
            </a:r>
          </a:p>
          <a:p>
            <a:pPr algn="just"/>
            <a:r>
              <a:rPr lang="pt-BR" dirty="0"/>
              <a:t>Parágrafo único. A </a:t>
            </a:r>
            <a:r>
              <a:rPr lang="pt-BR" b="1" dirty="0"/>
              <a:t>publicidade será diferida</a:t>
            </a:r>
            <a:r>
              <a:rPr lang="pt-BR" dirty="0"/>
              <a:t>:</a:t>
            </a:r>
          </a:p>
          <a:p>
            <a:pPr algn="just"/>
            <a:r>
              <a:rPr lang="pt-BR" dirty="0"/>
              <a:t>I - quanto ao conteúdo das propostas, até a respectiva abertura;</a:t>
            </a:r>
          </a:p>
          <a:p>
            <a:pPr algn="just"/>
            <a:r>
              <a:rPr lang="pt-BR" dirty="0"/>
              <a:t>II - quanto ao orçamento da Administração, nos termos do art. 24 desta Lei.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PRINCIPAIS MUDANÇAS</a:t>
            </a:r>
          </a:p>
        </p:txBody>
      </p:sp>
    </p:spTree>
    <p:extLst>
      <p:ext uri="{BB962C8B-B14F-4D97-AF65-F5344CB8AC3E}">
        <p14:creationId xmlns:p14="http://schemas.microsoft.com/office/powerpoint/2010/main" val="15101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3" y="1520824"/>
            <a:ext cx="10961915" cy="5097689"/>
          </a:xfrm>
        </p:spPr>
        <p:txBody>
          <a:bodyPr>
            <a:noAutofit/>
          </a:bodyPr>
          <a:lstStyle/>
          <a:p>
            <a:pPr algn="just"/>
            <a:r>
              <a:rPr lang="pt-BR" sz="2600" dirty="0"/>
              <a:t>Art. 169. As </a:t>
            </a:r>
            <a:r>
              <a:rPr lang="pt-BR" sz="2600" b="1" dirty="0"/>
              <a:t>contratações públicas </a:t>
            </a:r>
            <a:r>
              <a:rPr lang="pt-BR" sz="2600" dirty="0"/>
              <a:t>deverão submeter-se a </a:t>
            </a:r>
            <a:r>
              <a:rPr lang="pt-BR" sz="2600" b="1" u="sng" dirty="0"/>
              <a:t>práticas contínuas e permanentes</a:t>
            </a:r>
            <a:r>
              <a:rPr lang="pt-BR" sz="2600" b="1" dirty="0"/>
              <a:t> de </a:t>
            </a:r>
            <a:r>
              <a:rPr lang="pt-BR" sz="2600" b="1" u="sng" dirty="0">
                <a:solidFill>
                  <a:srgbClr val="FF0000"/>
                </a:solidFill>
              </a:rPr>
              <a:t>gestão de riscos </a:t>
            </a:r>
            <a:r>
              <a:rPr lang="pt-BR" sz="2600" b="1" dirty="0"/>
              <a:t>e de </a:t>
            </a:r>
            <a:r>
              <a:rPr lang="pt-BR" sz="2600" b="1" u="sng" dirty="0">
                <a:solidFill>
                  <a:srgbClr val="002060"/>
                </a:solidFill>
              </a:rPr>
              <a:t>controle preventivo</a:t>
            </a:r>
            <a:r>
              <a:rPr lang="pt-BR" sz="2600" dirty="0"/>
              <a:t>, inclusive </a:t>
            </a:r>
            <a:r>
              <a:rPr lang="pt-BR" sz="2600" b="1" u="sng" dirty="0"/>
              <a:t>mediante adoção de recursos de tecnologia da informação</a:t>
            </a:r>
            <a:r>
              <a:rPr lang="pt-BR" sz="2600" dirty="0"/>
              <a:t>, e, </a:t>
            </a:r>
            <a:r>
              <a:rPr lang="pt-BR" sz="2600" b="1" u="sng" dirty="0">
                <a:solidFill>
                  <a:srgbClr val="00B050"/>
                </a:solidFill>
              </a:rPr>
              <a:t>além de estar subordinadas ao controle social</a:t>
            </a:r>
            <a:r>
              <a:rPr lang="pt-BR" sz="2600" dirty="0"/>
              <a:t>, sujeitar-se-ão às seguintes linhas de defesa:</a:t>
            </a:r>
          </a:p>
          <a:p>
            <a:pPr algn="just"/>
            <a:r>
              <a:rPr lang="pt-BR" sz="2600" dirty="0"/>
              <a:t>I - </a:t>
            </a:r>
            <a:r>
              <a:rPr lang="pt-BR" sz="2600" b="1" u="sng" dirty="0"/>
              <a:t>primeira linha de defesa, </a:t>
            </a:r>
            <a:r>
              <a:rPr lang="pt-BR" sz="2600" dirty="0"/>
              <a:t>integrada por servidores e empregados públicos, agentes de licitação e autoridades que atuam na estrutura de governança do órgão ou entidade;</a:t>
            </a:r>
          </a:p>
          <a:p>
            <a:pPr algn="just"/>
            <a:r>
              <a:rPr lang="pt-BR" sz="2600" dirty="0"/>
              <a:t>II - </a:t>
            </a:r>
            <a:r>
              <a:rPr lang="pt-BR" sz="2600" b="1" u="sng" dirty="0"/>
              <a:t>segunda linha de defesa</a:t>
            </a:r>
            <a:r>
              <a:rPr lang="pt-BR" sz="2600" dirty="0"/>
              <a:t>, integrada pelas unidades de assessoramento jurídico e de controle interno do próprio órgão ou entidade;</a:t>
            </a:r>
          </a:p>
          <a:p>
            <a:pPr algn="just"/>
            <a:r>
              <a:rPr lang="pt-BR" sz="2600" dirty="0"/>
              <a:t>III - </a:t>
            </a:r>
            <a:r>
              <a:rPr lang="pt-BR" sz="2600" b="1" u="sng" dirty="0"/>
              <a:t>terceira linha de defesa</a:t>
            </a:r>
            <a:r>
              <a:rPr lang="pt-BR" sz="2600" dirty="0"/>
              <a:t>, integrada pelo órgão central de controle interno da Administração e pelo tribunal de contas</a:t>
            </a:r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6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O CONTROLE NA NOVA LEI DE LICITAÇÕES</a:t>
            </a:r>
          </a:p>
        </p:txBody>
      </p:sp>
    </p:spTree>
    <p:extLst>
      <p:ext uri="{BB962C8B-B14F-4D97-AF65-F5344CB8AC3E}">
        <p14:creationId xmlns:p14="http://schemas.microsoft.com/office/powerpoint/2010/main" val="40819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3" y="1520824"/>
            <a:ext cx="10961915" cy="509768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Art. 170 Os </a:t>
            </a:r>
            <a:r>
              <a:rPr lang="pt-BR" b="1" u="sng" dirty="0">
                <a:solidFill>
                  <a:srgbClr val="7030A0"/>
                </a:solidFill>
              </a:rPr>
              <a:t>órgãos de controle adotarão</a:t>
            </a:r>
            <a:r>
              <a:rPr lang="pt-BR" dirty="0"/>
              <a:t>, na fiscalização dos atos previstos nesta Lei, </a:t>
            </a:r>
            <a:r>
              <a:rPr lang="pt-BR" b="1" u="sng" dirty="0">
                <a:solidFill>
                  <a:srgbClr val="FF0000"/>
                </a:solidFill>
              </a:rPr>
              <a:t>critérios de oportunidade, materialidade, relevância e risco</a:t>
            </a:r>
            <a:r>
              <a:rPr lang="pt-BR" dirty="0"/>
              <a:t> e considerarão as razões apresentadas pelos órgãos e entidades responsáveis e os resultados obtidos com a contratação.</a:t>
            </a:r>
          </a:p>
          <a:p>
            <a:pPr algn="just"/>
            <a:r>
              <a:rPr lang="pt-BR" b="1" u="sng" dirty="0"/>
              <a:t>Qualquer licitante, contratado ou pessoa física ou jurídica </a:t>
            </a:r>
            <a:r>
              <a:rPr lang="pt-BR" dirty="0"/>
              <a:t>poderá representar aos órgãos de controle interno ou ao tribunal de contas competente contra irregularidades na aplicação desta Lei.</a:t>
            </a:r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O CONTROLE NA NOVA LEI DE LICITAÇÕES</a:t>
            </a:r>
          </a:p>
        </p:txBody>
      </p:sp>
    </p:spTree>
    <p:extLst>
      <p:ext uri="{BB962C8B-B14F-4D97-AF65-F5344CB8AC3E}">
        <p14:creationId xmlns:p14="http://schemas.microsoft.com/office/powerpoint/2010/main" val="368308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3" y="1520824"/>
            <a:ext cx="10961915" cy="509768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Art. 174. É criado o </a:t>
            </a:r>
            <a:r>
              <a:rPr lang="pt-BR" b="1" dirty="0"/>
              <a:t>Portal Nacional de Contratações Públicas (PNCP</a:t>
            </a:r>
            <a:r>
              <a:rPr lang="pt-BR" dirty="0"/>
              <a:t>), sítio eletrônico oficial destinado à:</a:t>
            </a:r>
          </a:p>
          <a:p>
            <a:pPr algn="just"/>
            <a:r>
              <a:rPr lang="pt-BR" dirty="0"/>
              <a:t>I - </a:t>
            </a:r>
            <a:r>
              <a:rPr lang="pt-BR" b="1" dirty="0"/>
              <a:t>divulgação </a:t>
            </a:r>
            <a:r>
              <a:rPr lang="pt-BR" b="1" u="sng" dirty="0">
                <a:solidFill>
                  <a:srgbClr val="FF0000"/>
                </a:solidFill>
              </a:rPr>
              <a:t>centralizada e obrigatória </a:t>
            </a:r>
            <a:r>
              <a:rPr lang="pt-BR" b="1" dirty="0"/>
              <a:t>dos atos exigidos por esta Lei</a:t>
            </a:r>
            <a:r>
              <a:rPr lang="pt-BR" dirty="0"/>
              <a:t>;</a:t>
            </a:r>
          </a:p>
          <a:p>
            <a:pPr algn="just"/>
            <a:r>
              <a:rPr lang="pt-BR" dirty="0"/>
              <a:t>II - </a:t>
            </a:r>
            <a:r>
              <a:rPr lang="pt-BR" b="1" u="sng" dirty="0">
                <a:solidFill>
                  <a:srgbClr val="FF0000"/>
                </a:solidFill>
              </a:rPr>
              <a:t>realização facultativa das contratações </a:t>
            </a:r>
            <a:r>
              <a:rPr lang="pt-BR" dirty="0"/>
              <a:t>pelos órgãos e entidades dos Poderes Executivo, Legislativo e Judiciário de todos os entes federativos</a:t>
            </a:r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1306286" y="-122238"/>
            <a:ext cx="10580914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PORTAL NACIONAL DE CONTRATAÇÕES PÚBLICAS</a:t>
            </a:r>
          </a:p>
        </p:txBody>
      </p:sp>
    </p:spTree>
    <p:extLst>
      <p:ext uri="{BB962C8B-B14F-4D97-AF65-F5344CB8AC3E}">
        <p14:creationId xmlns:p14="http://schemas.microsoft.com/office/powerpoint/2010/main" val="39626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REFERENCIAL NORMATIVO</a:t>
            </a:r>
          </a:p>
        </p:txBody>
      </p:sp>
      <p:sp>
        <p:nvSpPr>
          <p:cNvPr id="4" name="Espaço Reservado para Conteúdo 6"/>
          <p:cNvSpPr txBox="1">
            <a:spLocks/>
          </p:cNvSpPr>
          <p:nvPr/>
        </p:nvSpPr>
        <p:spPr>
          <a:xfrm>
            <a:off x="899592" y="1772816"/>
            <a:ext cx="10455346" cy="4419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b="1" dirty="0"/>
              <a:t>Lei Federal nº 8.666/93: </a:t>
            </a:r>
            <a:r>
              <a:rPr lang="pt-BR" sz="2400" dirty="0"/>
              <a:t>Regulamenta o art. 37, inciso XXI, da Constituição Federal, </a:t>
            </a:r>
            <a:r>
              <a:rPr lang="pt-BR" sz="2400" b="1" dirty="0"/>
              <a:t>institui normas para licitações e contratos da Administração Pública </a:t>
            </a:r>
            <a:r>
              <a:rPr lang="pt-BR" sz="2400" dirty="0"/>
              <a:t>e dá outras providências.</a:t>
            </a:r>
          </a:p>
          <a:p>
            <a:pPr algn="just"/>
            <a:r>
              <a:rPr lang="pt-BR" sz="2400" b="1" dirty="0"/>
              <a:t>Lei Federal nº 10.520/02: </a:t>
            </a:r>
            <a:r>
              <a:rPr lang="pt-BR" sz="2400" dirty="0"/>
              <a:t>Institui, no âmbito da União, Estados, Distrito Federal e Municípios, nos termos do art. 37, inciso XXI, da Constituição Federal, </a:t>
            </a:r>
            <a:r>
              <a:rPr lang="pt-BR" sz="2400" b="1" dirty="0"/>
              <a:t>modalidade de licitação denominada pregão, para aquisição de bens e serviços comuns</a:t>
            </a:r>
            <a:r>
              <a:rPr lang="pt-BR" sz="2400" dirty="0"/>
              <a:t>, e dá outras providências.</a:t>
            </a:r>
          </a:p>
          <a:p>
            <a:pPr algn="just"/>
            <a:r>
              <a:rPr lang="pt-BR" sz="2400" b="1" dirty="0"/>
              <a:t>Lei Federal nº 12.462/11</a:t>
            </a:r>
            <a:r>
              <a:rPr lang="pt-BR" sz="2400" dirty="0"/>
              <a:t>: Institui o Regime Diferenciado de Contratações Públicas – RDC</a:t>
            </a:r>
          </a:p>
          <a:p>
            <a:pPr algn="just"/>
            <a:r>
              <a:rPr lang="pt-BR" sz="2400" b="1" dirty="0"/>
              <a:t>Decretos/Instruções Normativas</a:t>
            </a:r>
          </a:p>
          <a:p>
            <a:pPr algn="just"/>
            <a:r>
              <a:rPr lang="pt-BR" sz="2400" b="1" dirty="0"/>
              <a:t>Lei 14.133 de 1º de Abril de 2021: </a:t>
            </a:r>
            <a:r>
              <a:rPr lang="pt-BR" sz="2400" dirty="0"/>
              <a:t>Nova</a:t>
            </a:r>
            <a:r>
              <a:rPr lang="pt-BR" sz="2400" b="1" dirty="0"/>
              <a:t> </a:t>
            </a:r>
            <a:r>
              <a:rPr lang="pt-BR" sz="2400" dirty="0">
                <a:effectLst/>
              </a:rPr>
              <a:t>Lei de Licitações e Contratos Administrativos</a:t>
            </a:r>
            <a:r>
              <a:rPr lang="pt-BR" sz="2400" b="1" dirty="0"/>
              <a:t> </a:t>
            </a:r>
          </a:p>
          <a:p>
            <a:pPr algn="just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1080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3" y="1520824"/>
            <a:ext cx="10961915" cy="509768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O PNCP conterá, entre outras, </a:t>
            </a:r>
            <a:r>
              <a:rPr lang="pt-BR" b="1" dirty="0"/>
              <a:t>as seguintes informações </a:t>
            </a:r>
            <a:r>
              <a:rPr lang="pt-BR" dirty="0"/>
              <a:t>acerca das contratações:</a:t>
            </a:r>
          </a:p>
          <a:p>
            <a:pPr lvl="1" algn="just"/>
            <a:r>
              <a:rPr lang="pt-BR" dirty="0"/>
              <a:t>I - planos de contratação anuais;</a:t>
            </a:r>
          </a:p>
          <a:p>
            <a:pPr lvl="1" algn="just"/>
            <a:r>
              <a:rPr lang="pt-BR" dirty="0"/>
              <a:t>II - catálogos eletrônicos de padronização;</a:t>
            </a:r>
          </a:p>
          <a:p>
            <a:pPr lvl="1" algn="just"/>
            <a:r>
              <a:rPr lang="pt-BR" dirty="0"/>
              <a:t>III - editais de credenciamento e de pré-qualificação, avisos de contratação direta e editais de licitação e respectivos anexos;</a:t>
            </a:r>
          </a:p>
          <a:p>
            <a:pPr lvl="1" algn="just"/>
            <a:r>
              <a:rPr lang="pt-BR" dirty="0"/>
              <a:t>IV - atas de registro de preços;</a:t>
            </a:r>
          </a:p>
          <a:p>
            <a:pPr lvl="1" algn="just"/>
            <a:r>
              <a:rPr lang="pt-BR" dirty="0"/>
              <a:t>V - contratos e termos aditivos;</a:t>
            </a:r>
          </a:p>
          <a:p>
            <a:pPr lvl="1" algn="just"/>
            <a:r>
              <a:rPr lang="pt-BR" dirty="0"/>
              <a:t>VI - notas fiscais eletrônicas, quando for o caso.</a:t>
            </a:r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1306286" y="-122238"/>
            <a:ext cx="10580914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PORTAL NACIONAL DE CONTRATAÇÕES PÚBLICAS</a:t>
            </a:r>
          </a:p>
        </p:txBody>
      </p:sp>
    </p:spTree>
    <p:extLst>
      <p:ext uri="{BB962C8B-B14F-4D97-AF65-F5344CB8AC3E}">
        <p14:creationId xmlns:p14="http://schemas.microsoft.com/office/powerpoint/2010/main" val="22156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7913" y="1520824"/>
            <a:ext cx="10961915" cy="5097689"/>
          </a:xfrm>
        </p:spPr>
        <p:txBody>
          <a:bodyPr>
            <a:noAutofit/>
          </a:bodyPr>
          <a:lstStyle/>
          <a:p>
            <a:pPr algn="just"/>
            <a:r>
              <a:rPr lang="pt-BR" b="1" u="sng" dirty="0"/>
              <a:t>O PNCP deverá, entre outras funcionalidades</a:t>
            </a:r>
            <a:r>
              <a:rPr lang="pt-BR" dirty="0"/>
              <a:t>, oferecer, dentre outros:</a:t>
            </a:r>
          </a:p>
          <a:p>
            <a:pPr algn="just"/>
            <a:r>
              <a:rPr lang="pt-BR" dirty="0"/>
              <a:t>VI - </a:t>
            </a:r>
            <a:r>
              <a:rPr lang="pt-BR" b="1" u="sng" dirty="0"/>
              <a:t>sistema de gestão compartilhada com a sociedade </a:t>
            </a:r>
            <a:r>
              <a:rPr lang="pt-BR" dirty="0"/>
              <a:t>de informações referentes à execução do contrato, que possibilite:</a:t>
            </a:r>
          </a:p>
          <a:p>
            <a:pPr lvl="1" algn="just"/>
            <a:r>
              <a:rPr lang="pt-BR" dirty="0"/>
              <a:t>a) envio, registro, armazenamento e divulgação de </a:t>
            </a:r>
            <a:r>
              <a:rPr lang="pt-BR" b="1" u="sng" dirty="0"/>
              <a:t>mensagens de texto ou imagens</a:t>
            </a:r>
            <a:r>
              <a:rPr lang="pt-BR" dirty="0"/>
              <a:t> pelo interessado previamente identificado;</a:t>
            </a:r>
          </a:p>
          <a:p>
            <a:pPr lvl="1" algn="just"/>
            <a:r>
              <a:rPr lang="pt-BR" dirty="0"/>
              <a:t>b) acesso ao </a:t>
            </a:r>
            <a:r>
              <a:rPr lang="pt-BR" b="1" u="sng" dirty="0"/>
              <a:t>sistema informatizado de acompanhamento de obras </a:t>
            </a:r>
            <a:r>
              <a:rPr lang="pt-BR" dirty="0"/>
              <a:t>a que se refere o inciso III do </a:t>
            </a:r>
            <a:r>
              <a:rPr lang="pt-BR" b="1" dirty="0"/>
              <a:t>caput</a:t>
            </a:r>
            <a:r>
              <a:rPr lang="pt-BR" dirty="0"/>
              <a:t> do art. 19 desta Lei;</a:t>
            </a:r>
          </a:p>
          <a:p>
            <a:pPr lvl="1" algn="just"/>
            <a:r>
              <a:rPr lang="pt-BR" dirty="0"/>
              <a:t>c) </a:t>
            </a:r>
            <a:r>
              <a:rPr lang="pt-BR" b="1" u="sng" dirty="0"/>
              <a:t>comunicação entre a população e representantes da Administração </a:t>
            </a:r>
            <a:r>
              <a:rPr lang="pt-BR" dirty="0"/>
              <a:t>e do contratado designados para prestar as informações e esclarecimentos pertinentes, na forma de regulamento;</a:t>
            </a:r>
          </a:p>
          <a:p>
            <a:pPr lvl="1" algn="just"/>
            <a:r>
              <a:rPr lang="pt-BR" dirty="0"/>
              <a:t>d) </a:t>
            </a:r>
            <a:r>
              <a:rPr lang="pt-BR" b="1" u="sng" dirty="0"/>
              <a:t>divulgação</a:t>
            </a:r>
            <a:r>
              <a:rPr lang="pt-BR" dirty="0"/>
              <a:t>, na forma de regulamento, </a:t>
            </a:r>
            <a:r>
              <a:rPr lang="pt-BR" b="1" u="sng" dirty="0"/>
              <a:t>de relatório final com informações sobre a consecução dos objetivos que tenham justificado a contratação </a:t>
            </a:r>
            <a:r>
              <a:rPr lang="pt-BR" dirty="0"/>
              <a:t>e eventuais condutas a serem adotadas para o aprimoramento das atividades da Administração.</a:t>
            </a:r>
          </a:p>
          <a:p>
            <a:pPr algn="just"/>
            <a:endParaRPr lang="pt-BR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1306286" y="-122238"/>
            <a:ext cx="10580914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PORTAL NACIONAL DE CONTRATAÇÕES PÚBLICAS</a:t>
            </a:r>
          </a:p>
        </p:txBody>
      </p:sp>
    </p:spTree>
    <p:extLst>
      <p:ext uri="{BB962C8B-B14F-4D97-AF65-F5344CB8AC3E}">
        <p14:creationId xmlns:p14="http://schemas.microsoft.com/office/powerpoint/2010/main" val="33009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LICITAÇÕES E CONTRATOS WEB/TCE-PI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4" t="15067" r="13960" b="4452"/>
          <a:stretch/>
        </p:blipFill>
        <p:spPr bwMode="auto">
          <a:xfrm>
            <a:off x="1859224" y="1440678"/>
            <a:ext cx="8228204" cy="52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9373218">
            <a:off x="3653899" y="5737468"/>
            <a:ext cx="1152128" cy="7920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8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LICITAÇÕES E CONTRATOS WEB/TCE-PI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1" t="13008" r="17000" b="5453"/>
          <a:stretch/>
        </p:blipFill>
        <p:spPr bwMode="auto">
          <a:xfrm>
            <a:off x="2710497" y="1628800"/>
            <a:ext cx="677449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LICITAÇÕES E CONTRATOS WEB/TCE-PI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0" r="587" b="14212"/>
          <a:stretch/>
        </p:blipFill>
        <p:spPr bwMode="auto">
          <a:xfrm>
            <a:off x="1656588" y="2059244"/>
            <a:ext cx="8851754" cy="3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130131" y="1242183"/>
            <a:ext cx="6105525" cy="24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AEAE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600" dirty="0"/>
              <a:t>Muito Obrigado</a:t>
            </a:r>
            <a:br>
              <a:rPr lang="pt-BR" altLang="pt-BR" sz="3600" dirty="0"/>
            </a:br>
            <a:br>
              <a:rPr lang="pt-BR" altLang="pt-BR" sz="3600" dirty="0"/>
            </a:br>
            <a:r>
              <a:rPr lang="pt-BR" altLang="pt-BR" sz="2800" i="1" dirty="0"/>
              <a:t>Ramon Patrese</a:t>
            </a:r>
          </a:p>
          <a:p>
            <a:pPr eaLnBrk="1" hangingPunct="1"/>
            <a:r>
              <a:rPr lang="pt-BR" altLang="pt-BR" sz="2800" i="1" dirty="0"/>
              <a:t>Auditor de Controle Externo TCE/PI</a:t>
            </a:r>
          </a:p>
          <a:p>
            <a:pPr eaLnBrk="1" hangingPunct="1"/>
            <a:r>
              <a:rPr lang="pt-BR" altLang="pt-BR" sz="2800" dirty="0"/>
              <a:t>ramon.silva@tce.pi.gov.br</a:t>
            </a:r>
          </a:p>
          <a:p>
            <a:pPr eaLnBrk="1" hangingPunct="1"/>
            <a:r>
              <a:rPr lang="pt-BR" altLang="pt-BR" sz="2800" dirty="0"/>
              <a:t>@</a:t>
            </a:r>
            <a:r>
              <a:rPr lang="pt-BR" altLang="pt-BR" sz="2800" dirty="0" err="1"/>
              <a:t>professoramonpatrese</a:t>
            </a:r>
            <a:endParaRPr lang="pt-BR" altLang="pt-BR" sz="2800" dirty="0"/>
          </a:p>
          <a:p>
            <a:pPr eaLnBrk="1" hangingPunct="1"/>
            <a:r>
              <a:rPr lang="pt-BR" altLang="pt-BR" sz="2800" dirty="0"/>
              <a:t>86994790376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REFERENCIAL NORMATIVO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36" y="1663901"/>
            <a:ext cx="8922509" cy="4510824"/>
          </a:xfrm>
        </p:spPr>
      </p:pic>
    </p:spTree>
    <p:extLst>
      <p:ext uri="{BB962C8B-B14F-4D97-AF65-F5344CB8AC3E}">
        <p14:creationId xmlns:p14="http://schemas.microsoft.com/office/powerpoint/2010/main" val="27057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0" y="1608444"/>
            <a:ext cx="7467670" cy="493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Medida Provisória nº 1.167, de 2023</a:t>
            </a:r>
          </a:p>
          <a:p>
            <a:r>
              <a:rPr lang="pt-BR" dirty="0"/>
              <a:t>Art. 193. </a:t>
            </a:r>
            <a:r>
              <a:rPr lang="pt-BR" b="1" dirty="0"/>
              <a:t>Revogam-se:</a:t>
            </a:r>
          </a:p>
          <a:p>
            <a:r>
              <a:rPr lang="pt-BR" dirty="0"/>
              <a:t>I - os </a:t>
            </a:r>
            <a:r>
              <a:rPr lang="pt-BR" dirty="0" err="1"/>
              <a:t>arts</a:t>
            </a:r>
            <a:r>
              <a:rPr lang="pt-BR" dirty="0"/>
              <a:t>. 89 a 108 da Lei nº 8.666, de 21 de junho de 1993, na data de publicação desta Lei; (Dos Crimes e das Penas)</a:t>
            </a:r>
          </a:p>
          <a:p>
            <a:r>
              <a:rPr lang="pt-BR" dirty="0"/>
              <a:t>II - em 30 de dezembro de 2023:       </a:t>
            </a:r>
          </a:p>
          <a:p>
            <a:r>
              <a:rPr lang="pt-BR" dirty="0"/>
              <a:t>a) a Lei nº 8.666, de 1993;      </a:t>
            </a:r>
          </a:p>
          <a:p>
            <a:r>
              <a:rPr lang="pt-BR" dirty="0"/>
              <a:t>b) a Lei nº 10.520, de 2002; e      </a:t>
            </a:r>
          </a:p>
          <a:p>
            <a:r>
              <a:rPr lang="pt-BR" dirty="0"/>
              <a:t>c) os art. 1º a art. 47-A da Lei nº 12.462, de 2011.      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VIGÊNCIA</a:t>
            </a:r>
          </a:p>
        </p:txBody>
      </p:sp>
    </p:spTree>
    <p:extLst>
      <p:ext uri="{BB962C8B-B14F-4D97-AF65-F5344CB8AC3E}">
        <p14:creationId xmlns:p14="http://schemas.microsoft.com/office/powerpoint/2010/main" val="1537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dirty="0"/>
              <a:t>Medida Provisória nº 1.167, de 2023</a:t>
            </a:r>
          </a:p>
          <a:p>
            <a:pPr algn="just"/>
            <a:r>
              <a:rPr lang="pt-BR" dirty="0"/>
              <a:t>A </a:t>
            </a:r>
            <a:r>
              <a:rPr lang="pt-BR" b="1" dirty="0"/>
              <a:t>Administração poderá optar por licitar ou contratar diretamente </a:t>
            </a:r>
            <a:r>
              <a:rPr lang="pt-BR" dirty="0"/>
              <a:t>de acordo com esta Lei ou de acordo com as leis citadas no referido inciso, desde que:    </a:t>
            </a:r>
          </a:p>
          <a:p>
            <a:pPr algn="just"/>
            <a:r>
              <a:rPr lang="pt-BR" dirty="0"/>
              <a:t>I - a publicação do edital ou do ato autorizativo da contratação direta ocorra até </a:t>
            </a:r>
            <a:r>
              <a:rPr lang="pt-BR" b="1" dirty="0"/>
              <a:t>29 de dezembro de 2023</a:t>
            </a:r>
            <a:r>
              <a:rPr lang="pt-BR" dirty="0"/>
              <a:t>; e       </a:t>
            </a:r>
          </a:p>
          <a:p>
            <a:pPr algn="just"/>
            <a:r>
              <a:rPr lang="pt-BR" dirty="0"/>
              <a:t>II -a opção escolhida seja expressamente indicada no edital ou no ato autorizativo da contratação direta.      </a:t>
            </a:r>
          </a:p>
          <a:p>
            <a:pPr algn="just"/>
            <a:r>
              <a:rPr lang="pt-BR" dirty="0"/>
              <a:t>Se a administração optar por licitar de acordo com as leis citadas no inciso II do </a:t>
            </a:r>
            <a:r>
              <a:rPr lang="pt-BR" b="1" dirty="0"/>
              <a:t>caput</a:t>
            </a:r>
            <a:r>
              <a:rPr lang="pt-BR" dirty="0"/>
              <a:t> do art. 193, o respectivo contrato será regido pelas regras nelas previstas durante toda a sua vigência.    </a:t>
            </a:r>
          </a:p>
          <a:p>
            <a:pPr algn="just"/>
            <a:r>
              <a:rPr lang="pt-BR" dirty="0"/>
              <a:t>É vedada a aplicação combinada desta Lei com as citadas no inciso II do </a:t>
            </a:r>
            <a:r>
              <a:rPr lang="pt-BR" b="1" dirty="0"/>
              <a:t>caput</a:t>
            </a:r>
            <a:r>
              <a:rPr lang="pt-BR" dirty="0"/>
              <a:t> do art. 193.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VIGÊNCIA</a:t>
            </a:r>
          </a:p>
        </p:txBody>
      </p:sp>
    </p:spTree>
    <p:extLst>
      <p:ext uri="{BB962C8B-B14F-4D97-AF65-F5344CB8AC3E}">
        <p14:creationId xmlns:p14="http://schemas.microsoft.com/office/powerpoint/2010/main" val="6187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pt-BR" sz="2200" b="1" dirty="0"/>
              <a:t>Municípios com até 20 mil habitantes </a:t>
            </a:r>
            <a:r>
              <a:rPr lang="pt-BR" sz="2200" dirty="0"/>
              <a:t>terão o prazo de 6 (seis) anos, contado da data de publicação desta Lei, para cumprimento:</a:t>
            </a:r>
          </a:p>
          <a:p>
            <a:pPr lvl="1" algn="just"/>
            <a:r>
              <a:rPr lang="pt-BR" sz="2200" dirty="0"/>
              <a:t>Exigências dos </a:t>
            </a:r>
            <a:r>
              <a:rPr lang="pt-BR" sz="2200" b="1" dirty="0"/>
              <a:t>agentes públicos </a:t>
            </a:r>
            <a:r>
              <a:rPr lang="pt-BR" sz="2200" dirty="0"/>
              <a:t>da licitação; regras de escolha do </a:t>
            </a:r>
            <a:r>
              <a:rPr lang="pt-BR" sz="2200" b="1" dirty="0"/>
              <a:t>agente de contratação, </a:t>
            </a:r>
            <a:r>
              <a:rPr lang="pt-BR" sz="2200" dirty="0"/>
              <a:t>das regras relativas à </a:t>
            </a:r>
            <a:r>
              <a:rPr lang="pt-BR" sz="2200" b="1" dirty="0"/>
              <a:t>divulgação em sítio eletrônico oficial</a:t>
            </a:r>
            <a:r>
              <a:rPr lang="pt-BR" sz="2200" dirty="0"/>
              <a:t>, </a:t>
            </a:r>
            <a:r>
              <a:rPr lang="pt-BR" sz="2200" b="1" dirty="0"/>
              <a:t>licitações na forma eletrônica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Enquanto não adotarem o </a:t>
            </a:r>
            <a:r>
              <a:rPr lang="pt-BR" sz="2200" b="1" dirty="0"/>
              <a:t>PNCP</a:t>
            </a:r>
            <a:r>
              <a:rPr lang="pt-BR" sz="2200" dirty="0"/>
              <a:t>, os Municípios a que se refere o </a:t>
            </a:r>
            <a:r>
              <a:rPr lang="pt-BR" sz="2200" b="1" dirty="0"/>
              <a:t>caput</a:t>
            </a:r>
            <a:r>
              <a:rPr lang="pt-BR" sz="2200" dirty="0"/>
              <a:t> deste artigo deverão:</a:t>
            </a:r>
          </a:p>
          <a:p>
            <a:pPr lvl="1" algn="just"/>
            <a:r>
              <a:rPr lang="pt-BR" sz="2200" dirty="0"/>
              <a:t>I - publicar, em diário oficial, as informações que esta Lei exige que sejam divulgadas em sítio eletrônico oficial, admitida a publicação de extrato;</a:t>
            </a:r>
          </a:p>
          <a:p>
            <a:pPr lvl="1" algn="just"/>
            <a:r>
              <a:rPr lang="pt-BR" sz="2200" dirty="0"/>
              <a:t>II - disponibilizar a versão física dos documentos em suas repartições, vedada a cobrança de qualquer valor, salvo o referente ao fornecimento de edital ou de cópia de documento, que não será superior ao custo de sua reprodução gráfica.</a:t>
            </a:r>
          </a:p>
          <a:p>
            <a:pPr algn="just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VIGÊNCIA</a:t>
            </a:r>
          </a:p>
        </p:txBody>
      </p:sp>
    </p:spTree>
    <p:extLst>
      <p:ext uri="{BB962C8B-B14F-4D97-AF65-F5344CB8AC3E}">
        <p14:creationId xmlns:p14="http://schemas.microsoft.com/office/powerpoint/2010/main" val="8422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dirty="0"/>
          </a:p>
          <a:p>
            <a:pPr lvl="1"/>
            <a:endParaRPr lang="pt-BR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  <a:p>
            <a:pPr lvl="1" algn="just" eaLnBrk="1" fontAlgn="auto" hangingPunct="1">
              <a:spcAft>
                <a:spcPts val="0"/>
              </a:spcAft>
              <a:defRPr/>
            </a:pPr>
            <a:endParaRPr lang="pt-BR" sz="2200" b="1" dirty="0"/>
          </a:p>
        </p:txBody>
      </p:sp>
      <p:sp>
        <p:nvSpPr>
          <p:cNvPr id="11267" name="Título 2"/>
          <p:cNvSpPr>
            <a:spLocks noGrp="1"/>
          </p:cNvSpPr>
          <p:nvPr>
            <p:ph type="ctrTitle"/>
          </p:nvPr>
        </p:nvSpPr>
        <p:spPr bwMode="auto">
          <a:xfrm>
            <a:off x="2057400" y="-122238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ÂMBITO DE APLICAÇÃO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01847"/>
              </p:ext>
            </p:extLst>
          </p:nvPr>
        </p:nvGraphicFramePr>
        <p:xfrm>
          <a:off x="1117599" y="1538515"/>
          <a:ext cx="9554950" cy="476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Aplica-se</a:t>
                      </a:r>
                      <a:endParaRPr lang="pt-BR" sz="2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Não se aplica</a:t>
                      </a:r>
                      <a:endParaRPr lang="pt-BR" sz="2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559">
                <a:tc>
                  <a:txBody>
                    <a:bodyPr/>
                    <a:lstStyle/>
                    <a:p>
                      <a:endParaRPr lang="pt-BR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Administração Direta, Autárquica, Fundacional</a:t>
                      </a: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Todos os entes (União, Estados, DF, Municípios)</a:t>
                      </a: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•Abrange também</a:t>
                      </a:r>
                    </a:p>
                    <a:p>
                      <a:pPr marL="363538" indent="0"/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Função administrativa</a:t>
                      </a:r>
                    </a:p>
                    <a:p>
                      <a:pPr marL="363538" indent="0"/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Legislativo</a:t>
                      </a:r>
                    </a:p>
                    <a:p>
                      <a:pPr marL="363538" indent="0"/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Judiciário</a:t>
                      </a:r>
                    </a:p>
                    <a:p>
                      <a:pPr marL="363538" indent="0"/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Fundos especiais</a:t>
                      </a:r>
                    </a:p>
                    <a:p>
                      <a:pPr marL="363538" indent="0"/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Entidades controladas</a:t>
                      </a:r>
                    </a:p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BR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Empresas estatais</a:t>
                      </a:r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seguem a Lei 13.303/2016</a:t>
                      </a: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pt-BR" sz="22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Exceto</a:t>
                      </a:r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Disposições penais (art. 178);</a:t>
                      </a:r>
                    </a:p>
                    <a:p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Outros casos:</a:t>
                      </a:r>
                    </a:p>
                    <a:p>
                      <a:pPr marL="363538" indent="0">
                        <a:tabLst/>
                      </a:pPr>
                      <a:r>
                        <a:rPr lang="de-DE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Pregão (Lei 13.303/16, art. 32, IV, c/c art. 189 da NLLC);</a:t>
                      </a:r>
                    </a:p>
                    <a:p>
                      <a:pPr marL="363538" indent="0">
                        <a:tabLst/>
                      </a:pPr>
                      <a:r>
                        <a:rPr lang="pt-BR" sz="2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Critérios de desempate (Lei 13.303/16, art.55,III, c/c art. 189 da NLLC)</a:t>
                      </a:r>
                    </a:p>
                    <a:p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7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6476884BD6B4BB58DE83D74E0EB2A" ma:contentTypeVersion="5" ma:contentTypeDescription="Create a new document." ma:contentTypeScope="" ma:versionID="d915b9dccb9d70b4d6f682cb41f209da">
  <xsd:schema xmlns:xsd="http://www.w3.org/2001/XMLSchema" xmlns:xs="http://www.w3.org/2001/XMLSchema" xmlns:p="http://schemas.microsoft.com/office/2006/metadata/properties" xmlns:ns3="82adfb89-ad9d-4014-9a54-96cd06375f96" xmlns:ns4="ed70e173-88c1-4c95-be06-588442b79dd6" targetNamespace="http://schemas.microsoft.com/office/2006/metadata/properties" ma:root="true" ma:fieldsID="c434d0733750010d001f6a3ea2d02663" ns3:_="" ns4:_="">
    <xsd:import namespace="82adfb89-ad9d-4014-9a54-96cd06375f96"/>
    <xsd:import namespace="ed70e173-88c1-4c95-be06-588442b79d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dfb89-ad9d-4014-9a54-96cd06375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0e173-88c1-4c95-be06-588442b79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A8E8B-4977-4AF1-A80B-F0E697EB0FC6}">
  <ds:schemaRefs>
    <ds:schemaRef ds:uri="http://schemas.microsoft.com/office/2006/documentManagement/types"/>
    <ds:schemaRef ds:uri="http://purl.org/dc/elements/1.1/"/>
    <ds:schemaRef ds:uri="82adfb89-ad9d-4014-9a54-96cd06375f96"/>
    <ds:schemaRef ds:uri="http://purl.org/dc/dcmitype/"/>
    <ds:schemaRef ds:uri="http://purl.org/dc/terms/"/>
    <ds:schemaRef ds:uri="http://schemas.microsoft.com/office/2006/metadata/properties"/>
    <ds:schemaRef ds:uri="ed70e173-88c1-4c95-be06-588442b79dd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0B9A77-6479-453F-9F50-667C69ACB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dfb89-ad9d-4014-9a54-96cd06375f96"/>
    <ds:schemaRef ds:uri="ed70e173-88c1-4c95-be06-588442b79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DCDC8C-2562-4A45-8C47-80C1139DD8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1889</TotalTime>
  <Words>1665</Words>
  <Application>Microsoft Office PowerPoint</Application>
  <PresentationFormat>Widescreen</PresentationFormat>
  <Paragraphs>157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Arial</vt:lpstr>
      <vt:lpstr>Calibri</vt:lpstr>
      <vt:lpstr>Tema do Office</vt:lpstr>
      <vt:lpstr>A nova lei de Licitações: novidades legislativas e ferramentas de controle social Ramon Patrese Auditor de Controle Externo TCE/PI</vt:lpstr>
      <vt:lpstr>REFERENCIAL NORMATIVO</vt:lpstr>
      <vt:lpstr>REFERENCIAL NORMATIVO</vt:lpstr>
      <vt:lpstr>REFERENCIAL NORMATIVO</vt:lpstr>
      <vt:lpstr>Apresentação do PowerPoint</vt:lpstr>
      <vt:lpstr>VIGÊNCIA</vt:lpstr>
      <vt:lpstr>VIGÊNCIA</vt:lpstr>
      <vt:lpstr>VIGÊNCIA</vt:lpstr>
      <vt:lpstr>ÂMBITO DE APLICAÇÃO</vt:lpstr>
      <vt:lpstr>OBJETOS DE LICITAÇÃO</vt:lpstr>
      <vt:lpstr>OBJETOS DE LICITAÇÃO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PRINCIPAIS MUDANÇAS</vt:lpstr>
      <vt:lpstr>O CONTROLE NA NOVA LEI DE LICITAÇÕES</vt:lpstr>
      <vt:lpstr>O CONTROLE NA NOVA LEI DE LICITAÇÕES</vt:lpstr>
      <vt:lpstr>PORTAL NACIONAL DE CONTRATAÇÕES PÚBLICAS</vt:lpstr>
      <vt:lpstr>PORTAL NACIONAL DE CONTRATAÇÕES PÚBLICAS</vt:lpstr>
      <vt:lpstr>PORTAL NACIONAL DE CONTRATAÇÕES PÚBLICAS</vt:lpstr>
      <vt:lpstr>LICITAÇÕES E CONTRATOS WEB/TCE-PI</vt:lpstr>
      <vt:lpstr>LICITAÇÕES E CONTRATOS WEB/TCE-PI</vt:lpstr>
      <vt:lpstr>LICITAÇÕES E CONTRATOS WEB/TCE-PI</vt:lpstr>
      <vt:lpstr>Apresentação do PowerPoint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Franca de Araujo</dc:creator>
  <cp:lastModifiedBy>Ramon Patrese Veloso e Silva</cp:lastModifiedBy>
  <cp:revision>59</cp:revision>
  <dcterms:created xsi:type="dcterms:W3CDTF">2017-08-17T18:26:50Z</dcterms:created>
  <dcterms:modified xsi:type="dcterms:W3CDTF">2023-04-13T11:22:01Z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0x01010051A6476884BD6B4BB58DE83D74E0EB2A</vt:lpwstr>
  </property>
</Properties>
</file>