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handoutMasterIdLst>
    <p:handoutMasterId r:id="rId34"/>
  </p:handoutMasterIdLst>
  <p:sldIdLst>
    <p:sldId id="747" r:id="rId5"/>
    <p:sldId id="497" r:id="rId6"/>
    <p:sldId id="741" r:id="rId7"/>
    <p:sldId id="642" r:id="rId8"/>
    <p:sldId id="742" r:id="rId9"/>
    <p:sldId id="502" r:id="rId10"/>
    <p:sldId id="740" r:id="rId11"/>
    <p:sldId id="399" r:id="rId12"/>
    <p:sldId id="558" r:id="rId13"/>
    <p:sldId id="743" r:id="rId14"/>
    <p:sldId id="557" r:id="rId15"/>
    <p:sldId id="636" r:id="rId16"/>
    <p:sldId id="750" r:id="rId17"/>
    <p:sldId id="639" r:id="rId18"/>
    <p:sldId id="755" r:id="rId19"/>
    <p:sldId id="751" r:id="rId20"/>
    <p:sldId id="752" r:id="rId21"/>
    <p:sldId id="753" r:id="rId22"/>
    <p:sldId id="754" r:id="rId23"/>
    <p:sldId id="749" r:id="rId24"/>
    <p:sldId id="748" r:id="rId25"/>
    <p:sldId id="756" r:id="rId26"/>
    <p:sldId id="563" r:id="rId27"/>
    <p:sldId id="590" r:id="rId28"/>
    <p:sldId id="591" r:id="rId29"/>
    <p:sldId id="592" r:id="rId30"/>
    <p:sldId id="593" r:id="rId31"/>
    <p:sldId id="287" r:id="rId32"/>
  </p:sldIdLst>
  <p:sldSz cx="12192000" cy="6858000"/>
  <p:notesSz cx="6797675" cy="9926638"/>
  <p:defaultTextStyle>
    <a:defPPr>
      <a:defRPr lang="pt-B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CC00"/>
    <a:srgbClr val="33CC33"/>
    <a:srgbClr val="FFFDAD"/>
    <a:srgbClr val="A7FBC1"/>
    <a:srgbClr val="99FF99"/>
    <a:srgbClr val="C4D7FC"/>
    <a:srgbClr val="2639AC"/>
    <a:srgbClr val="833AC6"/>
    <a:srgbClr val="126A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Estilo Mé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C083E6E3-FA7D-4D7B-A595-EF9225AFEA82}" styleName="Estilo Claro 1 - Ênfas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B9631B5-78F2-41C9-869B-9F39066F8104}" styleName="Estilo Médio 3 - Ênfase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5A111915-BE36-4E01-A7E5-04B1672EAD32}" styleName="Estilo Claro 2 - Ênfase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85BE263C-DBD7-4A20-BB59-AAB30ACAA65A}" styleName="Estilo Médio 3 - Ênfase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48" autoAdjust="0"/>
    <p:restoredTop sz="92518" autoAdjust="0"/>
  </p:normalViewPr>
  <p:slideViewPr>
    <p:cSldViewPr>
      <p:cViewPr varScale="1">
        <p:scale>
          <a:sx n="97" d="100"/>
          <a:sy n="97" d="100"/>
        </p:scale>
        <p:origin x="324" y="84"/>
      </p:cViewPr>
      <p:guideLst>
        <p:guide orient="horz" pos="2160"/>
        <p:guide pos="3840"/>
      </p:guideLst>
    </p:cSldViewPr>
  </p:slideViewPr>
  <p:notesTextViewPr>
    <p:cViewPr>
      <p:scale>
        <a:sx n="3" d="2"/>
        <a:sy n="3" d="2"/>
      </p:scale>
      <p:origin x="0" y="0"/>
    </p:cViewPr>
  </p:notesTextViewPr>
  <p:sorterViewPr>
    <p:cViewPr>
      <p:scale>
        <a:sx n="100" d="100"/>
        <a:sy n="100" d="100"/>
      </p:scale>
      <p:origin x="0" y="-468"/>
    </p:cViewPr>
  </p:sorterViewPr>
  <p:notesViewPr>
    <p:cSldViewPr>
      <p:cViewPr varScale="1">
        <p:scale>
          <a:sx n="50" d="100"/>
          <a:sy n="50" d="100"/>
        </p:scale>
        <p:origin x="2880" y="4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B22F1F-4EE3-437E-A4B5-DFE375BBA48E}"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pt-BR"/>
        </a:p>
      </dgm:t>
    </dgm:pt>
    <dgm:pt modelId="{457E43AD-B127-4290-901A-823920A5B91F}">
      <dgm:prSet phldrT="[Texto]"/>
      <dgm:spPr/>
      <dgm:t>
        <a:bodyPr/>
        <a:lstStyle/>
        <a:p>
          <a:r>
            <a:rPr lang="pt-BR" b="1" u="sng" dirty="0"/>
            <a:t>Reconhecimento de fatores de risco e monitoramento da saúde do trabalhador</a:t>
          </a:r>
        </a:p>
      </dgm:t>
    </dgm:pt>
    <dgm:pt modelId="{3C70AB38-BF5F-4E71-AF16-BA88F9EE104F}" type="parTrans" cxnId="{60018774-C18C-43B9-B2BF-99102A06F15F}">
      <dgm:prSet/>
      <dgm:spPr/>
      <dgm:t>
        <a:bodyPr/>
        <a:lstStyle/>
        <a:p>
          <a:endParaRPr lang="pt-BR"/>
        </a:p>
      </dgm:t>
    </dgm:pt>
    <dgm:pt modelId="{0D96CF3E-39A3-453F-A910-16778D4BFEB6}" type="sibTrans" cxnId="{60018774-C18C-43B9-B2BF-99102A06F15F}">
      <dgm:prSet/>
      <dgm:spPr/>
      <dgm:t>
        <a:bodyPr/>
        <a:lstStyle/>
        <a:p>
          <a:endParaRPr lang="pt-BR"/>
        </a:p>
      </dgm:t>
    </dgm:pt>
    <dgm:pt modelId="{A151AA7A-BA5B-401D-B1FD-FF7271C36D12}">
      <dgm:prSet phldrT="[Texto]" custT="1"/>
      <dgm:spPr/>
      <dgm:t>
        <a:bodyPr/>
        <a:lstStyle/>
        <a:p>
          <a:r>
            <a:rPr lang="pt-BR" sz="2000" b="1" u="sng" dirty="0">
              <a:solidFill>
                <a:schemeClr val="tx1"/>
              </a:solidFill>
            </a:rPr>
            <a:t>S-2220</a:t>
          </a:r>
        </a:p>
        <a:p>
          <a:r>
            <a:rPr lang="pt-BR" sz="2000" dirty="0">
              <a:solidFill>
                <a:schemeClr val="tx1"/>
              </a:solidFill>
            </a:rPr>
            <a:t>Monitoramento da Saúde do Trabalhador</a:t>
          </a:r>
        </a:p>
      </dgm:t>
    </dgm:pt>
    <dgm:pt modelId="{C12F0B64-7AF5-4B03-9F57-A2EF6306A49E}" type="parTrans" cxnId="{9B3E5BA5-D667-4EBE-90F7-8462D8766954}">
      <dgm:prSet/>
      <dgm:spPr/>
      <dgm:t>
        <a:bodyPr/>
        <a:lstStyle/>
        <a:p>
          <a:endParaRPr lang="pt-BR"/>
        </a:p>
      </dgm:t>
    </dgm:pt>
    <dgm:pt modelId="{B282F894-63E8-4013-9012-26433032046A}" type="sibTrans" cxnId="{9B3E5BA5-D667-4EBE-90F7-8462D8766954}">
      <dgm:prSet/>
      <dgm:spPr/>
      <dgm:t>
        <a:bodyPr/>
        <a:lstStyle/>
        <a:p>
          <a:endParaRPr lang="pt-BR"/>
        </a:p>
      </dgm:t>
    </dgm:pt>
    <dgm:pt modelId="{F8414E15-8956-4820-80DA-9815C0724CC9}">
      <dgm:prSet phldrT="[Texto]" custT="1"/>
      <dgm:spPr/>
      <dgm:t>
        <a:bodyPr/>
        <a:lstStyle/>
        <a:p>
          <a:r>
            <a:rPr lang="pt-BR" sz="2000" b="1" u="sng" dirty="0">
              <a:solidFill>
                <a:schemeClr val="tx1"/>
              </a:solidFill>
            </a:rPr>
            <a:t>S-2240</a:t>
          </a:r>
        </a:p>
        <a:p>
          <a:r>
            <a:rPr lang="pt-BR" sz="2000" dirty="0">
              <a:solidFill>
                <a:schemeClr val="tx1"/>
              </a:solidFill>
            </a:rPr>
            <a:t>Condições Ambientais do Trabalho – </a:t>
          </a:r>
          <a:r>
            <a:rPr lang="pt-BR" sz="2000">
              <a:solidFill>
                <a:schemeClr val="tx1"/>
              </a:solidFill>
            </a:rPr>
            <a:t>Agentes Nocivos</a:t>
          </a:r>
          <a:endParaRPr lang="pt-BR" sz="2000" dirty="0">
            <a:solidFill>
              <a:schemeClr val="tx1"/>
            </a:solidFill>
          </a:endParaRPr>
        </a:p>
      </dgm:t>
    </dgm:pt>
    <dgm:pt modelId="{8DDD90D4-75A0-4358-A12C-88D1919E0454}" type="parTrans" cxnId="{F17A575F-FA32-4093-A5BC-6EB7917299A0}">
      <dgm:prSet/>
      <dgm:spPr/>
      <dgm:t>
        <a:bodyPr/>
        <a:lstStyle/>
        <a:p>
          <a:endParaRPr lang="pt-BR"/>
        </a:p>
      </dgm:t>
    </dgm:pt>
    <dgm:pt modelId="{1F7DE1E7-D7AE-4481-8F32-3DBEB0D698D9}" type="sibTrans" cxnId="{F17A575F-FA32-4093-A5BC-6EB7917299A0}">
      <dgm:prSet/>
      <dgm:spPr/>
      <dgm:t>
        <a:bodyPr/>
        <a:lstStyle/>
        <a:p>
          <a:endParaRPr lang="pt-BR"/>
        </a:p>
      </dgm:t>
    </dgm:pt>
    <dgm:pt modelId="{A6872685-4EB7-4670-A7EC-79F6F61C92C5}">
      <dgm:prSet phldrT="[Texto]"/>
      <dgm:spPr/>
      <dgm:t>
        <a:bodyPr/>
        <a:lstStyle/>
        <a:p>
          <a:r>
            <a:rPr lang="pt-BR" b="1" u="sng" dirty="0"/>
            <a:t>Comunicação de Acidentes de Trabalho</a:t>
          </a:r>
        </a:p>
      </dgm:t>
    </dgm:pt>
    <dgm:pt modelId="{66DC2D0C-831B-4A1F-AAD8-659112005CFE}" type="parTrans" cxnId="{AD2D37AF-E944-4342-B710-4FCBFE94697D}">
      <dgm:prSet/>
      <dgm:spPr/>
      <dgm:t>
        <a:bodyPr/>
        <a:lstStyle/>
        <a:p>
          <a:endParaRPr lang="pt-BR"/>
        </a:p>
      </dgm:t>
    </dgm:pt>
    <dgm:pt modelId="{0BF46328-C8DA-4572-9577-51CD8B1BF6D8}" type="sibTrans" cxnId="{AD2D37AF-E944-4342-B710-4FCBFE94697D}">
      <dgm:prSet/>
      <dgm:spPr/>
      <dgm:t>
        <a:bodyPr/>
        <a:lstStyle/>
        <a:p>
          <a:endParaRPr lang="pt-BR"/>
        </a:p>
      </dgm:t>
    </dgm:pt>
    <dgm:pt modelId="{AB3B7CD8-7FFC-4599-848E-904FF3187492}">
      <dgm:prSet phldrT="[Texto]" custT="1"/>
      <dgm:spPr/>
      <dgm:t>
        <a:bodyPr/>
        <a:lstStyle/>
        <a:p>
          <a:r>
            <a:rPr lang="pt-BR" sz="3700" b="1" u="sng" dirty="0">
              <a:solidFill>
                <a:schemeClr val="tx1"/>
              </a:solidFill>
            </a:rPr>
            <a:t>S-2210</a:t>
          </a:r>
        </a:p>
        <a:p>
          <a:r>
            <a:rPr lang="pt-BR" sz="3200" dirty="0">
              <a:solidFill>
                <a:schemeClr val="tx1"/>
              </a:solidFill>
            </a:rPr>
            <a:t>Comunicação de Acidente de Trabalho</a:t>
          </a:r>
        </a:p>
      </dgm:t>
    </dgm:pt>
    <dgm:pt modelId="{8B726AAE-DA82-46FF-AF4F-138A311612C9}" type="parTrans" cxnId="{C1B3DA08-995C-4550-9DD0-3A48505A4C34}">
      <dgm:prSet/>
      <dgm:spPr/>
      <dgm:t>
        <a:bodyPr/>
        <a:lstStyle/>
        <a:p>
          <a:endParaRPr lang="pt-BR"/>
        </a:p>
      </dgm:t>
    </dgm:pt>
    <dgm:pt modelId="{39C45915-554D-4C50-B874-D41BB4218161}" type="sibTrans" cxnId="{C1B3DA08-995C-4550-9DD0-3A48505A4C34}">
      <dgm:prSet/>
      <dgm:spPr/>
      <dgm:t>
        <a:bodyPr/>
        <a:lstStyle/>
        <a:p>
          <a:endParaRPr lang="pt-BR"/>
        </a:p>
      </dgm:t>
    </dgm:pt>
    <dgm:pt modelId="{317C173B-AEFC-45B0-ADAA-C36AC47D0433}" type="pres">
      <dgm:prSet presAssocID="{B7B22F1F-4EE3-437E-A4B5-DFE375BBA48E}" presName="theList" presStyleCnt="0">
        <dgm:presLayoutVars>
          <dgm:dir/>
          <dgm:animLvl val="lvl"/>
          <dgm:resizeHandles val="exact"/>
        </dgm:presLayoutVars>
      </dgm:prSet>
      <dgm:spPr/>
    </dgm:pt>
    <dgm:pt modelId="{B12C65AD-5C29-411E-890C-F0DD6DC6F934}" type="pres">
      <dgm:prSet presAssocID="{457E43AD-B127-4290-901A-823920A5B91F}" presName="compNode" presStyleCnt="0"/>
      <dgm:spPr/>
    </dgm:pt>
    <dgm:pt modelId="{D89D96B0-7D48-4EE7-9138-44B986472DB4}" type="pres">
      <dgm:prSet presAssocID="{457E43AD-B127-4290-901A-823920A5B91F}" presName="aNode" presStyleLbl="bgShp" presStyleIdx="0" presStyleCnt="2" custScaleX="86063" custScaleY="100000" custLinFactNeighborY="-8480"/>
      <dgm:spPr/>
    </dgm:pt>
    <dgm:pt modelId="{582CDE88-72AF-4A33-8979-9914266148A2}" type="pres">
      <dgm:prSet presAssocID="{457E43AD-B127-4290-901A-823920A5B91F}" presName="textNode" presStyleLbl="bgShp" presStyleIdx="0" presStyleCnt="2"/>
      <dgm:spPr/>
    </dgm:pt>
    <dgm:pt modelId="{D60DCC8C-CC6C-4B93-A382-6BEBAD56CD25}" type="pres">
      <dgm:prSet presAssocID="{457E43AD-B127-4290-901A-823920A5B91F}" presName="compChildNode" presStyleCnt="0"/>
      <dgm:spPr/>
    </dgm:pt>
    <dgm:pt modelId="{312ED021-D0C3-488F-82EC-E2412AE0FE0B}" type="pres">
      <dgm:prSet presAssocID="{457E43AD-B127-4290-901A-823920A5B91F}" presName="theInnerList" presStyleCnt="0"/>
      <dgm:spPr/>
    </dgm:pt>
    <dgm:pt modelId="{FAB69421-69A9-40CC-B6E1-CF6CCE305C51}" type="pres">
      <dgm:prSet presAssocID="{A151AA7A-BA5B-401D-B1FD-FF7271C36D12}" presName="childNode" presStyleLbl="node1" presStyleIdx="0" presStyleCnt="3" custScaleX="99674" custScaleY="37035" custLinFactNeighborY="14245">
        <dgm:presLayoutVars>
          <dgm:bulletEnabled val="1"/>
        </dgm:presLayoutVars>
      </dgm:prSet>
      <dgm:spPr/>
    </dgm:pt>
    <dgm:pt modelId="{4FAFF986-D214-4615-BA4B-B4DDE0D3C1C9}" type="pres">
      <dgm:prSet presAssocID="{A151AA7A-BA5B-401D-B1FD-FF7271C36D12}" presName="aSpace2" presStyleCnt="0"/>
      <dgm:spPr/>
    </dgm:pt>
    <dgm:pt modelId="{60343FD9-2012-4C7D-87AC-136C21B4BF2C}" type="pres">
      <dgm:prSet presAssocID="{F8414E15-8956-4820-80DA-9815C0724CC9}" presName="childNode" presStyleLbl="node1" presStyleIdx="1" presStyleCnt="3" custScaleX="98279" custScaleY="44939" custLinFactNeighborX="425" custLinFactNeighborY="-47803">
        <dgm:presLayoutVars>
          <dgm:bulletEnabled val="1"/>
        </dgm:presLayoutVars>
      </dgm:prSet>
      <dgm:spPr/>
    </dgm:pt>
    <dgm:pt modelId="{05037F2A-F88E-4CDD-BCD9-37609362E12A}" type="pres">
      <dgm:prSet presAssocID="{457E43AD-B127-4290-901A-823920A5B91F}" presName="aSpace" presStyleCnt="0"/>
      <dgm:spPr/>
    </dgm:pt>
    <dgm:pt modelId="{AB2F6EC7-9BC2-478C-9650-9A51B3E0E58B}" type="pres">
      <dgm:prSet presAssocID="{A6872685-4EB7-4670-A7EC-79F6F61C92C5}" presName="compNode" presStyleCnt="0"/>
      <dgm:spPr/>
    </dgm:pt>
    <dgm:pt modelId="{33F97C0B-4F5C-4446-8E78-3842B193C04E}" type="pres">
      <dgm:prSet presAssocID="{A6872685-4EB7-4670-A7EC-79F6F61C92C5}" presName="aNode" presStyleLbl="bgShp" presStyleIdx="1" presStyleCnt="2" custScaleX="64169"/>
      <dgm:spPr/>
    </dgm:pt>
    <dgm:pt modelId="{4D50CB49-1C61-4EDF-9377-2F4F9B6E5D70}" type="pres">
      <dgm:prSet presAssocID="{A6872685-4EB7-4670-A7EC-79F6F61C92C5}" presName="textNode" presStyleLbl="bgShp" presStyleIdx="1" presStyleCnt="2"/>
      <dgm:spPr/>
    </dgm:pt>
    <dgm:pt modelId="{B6C09902-242E-47E5-B7A3-5DADA178F8F3}" type="pres">
      <dgm:prSet presAssocID="{A6872685-4EB7-4670-A7EC-79F6F61C92C5}" presName="compChildNode" presStyleCnt="0"/>
      <dgm:spPr/>
    </dgm:pt>
    <dgm:pt modelId="{AD6FA098-8F48-4BB8-A605-0873B1264E9E}" type="pres">
      <dgm:prSet presAssocID="{A6872685-4EB7-4670-A7EC-79F6F61C92C5}" presName="theInnerList" presStyleCnt="0"/>
      <dgm:spPr/>
    </dgm:pt>
    <dgm:pt modelId="{64AABF09-2C86-4816-A692-C5A3258E5CDA}" type="pres">
      <dgm:prSet presAssocID="{AB3B7CD8-7FFC-4599-848E-904FF3187492}" presName="childNode" presStyleLbl="node1" presStyleIdx="2" presStyleCnt="3" custScaleX="67476" custLinFactNeighborX="63" custLinFactNeighborY="-324">
        <dgm:presLayoutVars>
          <dgm:bulletEnabled val="1"/>
        </dgm:presLayoutVars>
      </dgm:prSet>
      <dgm:spPr/>
    </dgm:pt>
  </dgm:ptLst>
  <dgm:cxnLst>
    <dgm:cxn modelId="{C1B3DA08-995C-4550-9DD0-3A48505A4C34}" srcId="{A6872685-4EB7-4670-A7EC-79F6F61C92C5}" destId="{AB3B7CD8-7FFC-4599-848E-904FF3187492}" srcOrd="0" destOrd="0" parTransId="{8B726AAE-DA82-46FF-AF4F-138A311612C9}" sibTransId="{39C45915-554D-4C50-B874-D41BB4218161}"/>
    <dgm:cxn modelId="{614C2F1D-CE19-4791-97B6-707BAC69B2E0}" type="presOf" srcId="{A6872685-4EB7-4670-A7EC-79F6F61C92C5}" destId="{4D50CB49-1C61-4EDF-9377-2F4F9B6E5D70}" srcOrd="1" destOrd="0" presId="urn:microsoft.com/office/officeart/2005/8/layout/lProcess2"/>
    <dgm:cxn modelId="{69838223-54E0-4E41-8CB7-13C019D0C911}" type="presOf" srcId="{AB3B7CD8-7FFC-4599-848E-904FF3187492}" destId="{64AABF09-2C86-4816-A692-C5A3258E5CDA}" srcOrd="0" destOrd="0" presId="urn:microsoft.com/office/officeart/2005/8/layout/lProcess2"/>
    <dgm:cxn modelId="{F17A575F-FA32-4093-A5BC-6EB7917299A0}" srcId="{457E43AD-B127-4290-901A-823920A5B91F}" destId="{F8414E15-8956-4820-80DA-9815C0724CC9}" srcOrd="1" destOrd="0" parTransId="{8DDD90D4-75A0-4358-A12C-88D1919E0454}" sibTransId="{1F7DE1E7-D7AE-4481-8F32-3DBEB0D698D9}"/>
    <dgm:cxn modelId="{C1D93A68-11FA-44E7-BD4E-A03E3CDDE592}" type="presOf" srcId="{A151AA7A-BA5B-401D-B1FD-FF7271C36D12}" destId="{FAB69421-69A9-40CC-B6E1-CF6CCE305C51}" srcOrd="0" destOrd="0" presId="urn:microsoft.com/office/officeart/2005/8/layout/lProcess2"/>
    <dgm:cxn modelId="{3320AF4E-B1CB-4013-B9D5-C4F3CE334F2B}" type="presOf" srcId="{457E43AD-B127-4290-901A-823920A5B91F}" destId="{D89D96B0-7D48-4EE7-9138-44B986472DB4}" srcOrd="0" destOrd="0" presId="urn:microsoft.com/office/officeart/2005/8/layout/lProcess2"/>
    <dgm:cxn modelId="{60018774-C18C-43B9-B2BF-99102A06F15F}" srcId="{B7B22F1F-4EE3-437E-A4B5-DFE375BBA48E}" destId="{457E43AD-B127-4290-901A-823920A5B91F}" srcOrd="0" destOrd="0" parTransId="{3C70AB38-BF5F-4E71-AF16-BA88F9EE104F}" sibTransId="{0D96CF3E-39A3-453F-A910-16778D4BFEB6}"/>
    <dgm:cxn modelId="{F813BB95-D18B-44C2-AECF-A73761345A86}" type="presOf" srcId="{F8414E15-8956-4820-80DA-9815C0724CC9}" destId="{60343FD9-2012-4C7D-87AC-136C21B4BF2C}" srcOrd="0" destOrd="0" presId="urn:microsoft.com/office/officeart/2005/8/layout/lProcess2"/>
    <dgm:cxn modelId="{9B3E5BA5-D667-4EBE-90F7-8462D8766954}" srcId="{457E43AD-B127-4290-901A-823920A5B91F}" destId="{A151AA7A-BA5B-401D-B1FD-FF7271C36D12}" srcOrd="0" destOrd="0" parTransId="{C12F0B64-7AF5-4B03-9F57-A2EF6306A49E}" sibTransId="{B282F894-63E8-4013-9012-26433032046A}"/>
    <dgm:cxn modelId="{AD2D37AF-E944-4342-B710-4FCBFE94697D}" srcId="{B7B22F1F-4EE3-437E-A4B5-DFE375BBA48E}" destId="{A6872685-4EB7-4670-A7EC-79F6F61C92C5}" srcOrd="1" destOrd="0" parTransId="{66DC2D0C-831B-4A1F-AAD8-659112005CFE}" sibTransId="{0BF46328-C8DA-4572-9577-51CD8B1BF6D8}"/>
    <dgm:cxn modelId="{AAE2D6DC-49EF-4802-BFD1-0F6C6BFDB384}" type="presOf" srcId="{B7B22F1F-4EE3-437E-A4B5-DFE375BBA48E}" destId="{317C173B-AEFC-45B0-ADAA-C36AC47D0433}" srcOrd="0" destOrd="0" presId="urn:microsoft.com/office/officeart/2005/8/layout/lProcess2"/>
    <dgm:cxn modelId="{8F69DCE6-7105-4B49-B921-87C04507C03E}" type="presOf" srcId="{A6872685-4EB7-4670-A7EC-79F6F61C92C5}" destId="{33F97C0B-4F5C-4446-8E78-3842B193C04E}" srcOrd="0" destOrd="0" presId="urn:microsoft.com/office/officeart/2005/8/layout/lProcess2"/>
    <dgm:cxn modelId="{10B882F0-BEC3-43D0-A163-4FD51AA7A805}" type="presOf" srcId="{457E43AD-B127-4290-901A-823920A5B91F}" destId="{582CDE88-72AF-4A33-8979-9914266148A2}" srcOrd="1" destOrd="0" presId="urn:microsoft.com/office/officeart/2005/8/layout/lProcess2"/>
    <dgm:cxn modelId="{ED65EE85-ADDA-484A-980E-CCC886A22B88}" type="presParOf" srcId="{317C173B-AEFC-45B0-ADAA-C36AC47D0433}" destId="{B12C65AD-5C29-411E-890C-F0DD6DC6F934}" srcOrd="0" destOrd="0" presId="urn:microsoft.com/office/officeart/2005/8/layout/lProcess2"/>
    <dgm:cxn modelId="{F10E1C57-D221-40D4-9F25-A86F19B77CD8}" type="presParOf" srcId="{B12C65AD-5C29-411E-890C-F0DD6DC6F934}" destId="{D89D96B0-7D48-4EE7-9138-44B986472DB4}" srcOrd="0" destOrd="0" presId="urn:microsoft.com/office/officeart/2005/8/layout/lProcess2"/>
    <dgm:cxn modelId="{0596360A-28D3-4719-9599-A63D70B10877}" type="presParOf" srcId="{B12C65AD-5C29-411E-890C-F0DD6DC6F934}" destId="{582CDE88-72AF-4A33-8979-9914266148A2}" srcOrd="1" destOrd="0" presId="urn:microsoft.com/office/officeart/2005/8/layout/lProcess2"/>
    <dgm:cxn modelId="{E31BA363-571C-494A-943C-CE16A180F59F}" type="presParOf" srcId="{B12C65AD-5C29-411E-890C-F0DD6DC6F934}" destId="{D60DCC8C-CC6C-4B93-A382-6BEBAD56CD25}" srcOrd="2" destOrd="0" presId="urn:microsoft.com/office/officeart/2005/8/layout/lProcess2"/>
    <dgm:cxn modelId="{FEDB4BDC-C1CB-48BA-8FC4-64F46E092761}" type="presParOf" srcId="{D60DCC8C-CC6C-4B93-A382-6BEBAD56CD25}" destId="{312ED021-D0C3-488F-82EC-E2412AE0FE0B}" srcOrd="0" destOrd="0" presId="urn:microsoft.com/office/officeart/2005/8/layout/lProcess2"/>
    <dgm:cxn modelId="{90E42F71-67EA-4FAE-BBF8-18A687440365}" type="presParOf" srcId="{312ED021-D0C3-488F-82EC-E2412AE0FE0B}" destId="{FAB69421-69A9-40CC-B6E1-CF6CCE305C51}" srcOrd="0" destOrd="0" presId="urn:microsoft.com/office/officeart/2005/8/layout/lProcess2"/>
    <dgm:cxn modelId="{5C1E63DA-C90D-4D89-9139-145364B75703}" type="presParOf" srcId="{312ED021-D0C3-488F-82EC-E2412AE0FE0B}" destId="{4FAFF986-D214-4615-BA4B-B4DDE0D3C1C9}" srcOrd="1" destOrd="0" presId="urn:microsoft.com/office/officeart/2005/8/layout/lProcess2"/>
    <dgm:cxn modelId="{7072A714-5FA4-41CB-A7D5-F1ECA9C53420}" type="presParOf" srcId="{312ED021-D0C3-488F-82EC-E2412AE0FE0B}" destId="{60343FD9-2012-4C7D-87AC-136C21B4BF2C}" srcOrd="2" destOrd="0" presId="urn:microsoft.com/office/officeart/2005/8/layout/lProcess2"/>
    <dgm:cxn modelId="{7E7A515C-9BC9-419A-A841-62D2C409210A}" type="presParOf" srcId="{317C173B-AEFC-45B0-ADAA-C36AC47D0433}" destId="{05037F2A-F88E-4CDD-BCD9-37609362E12A}" srcOrd="1" destOrd="0" presId="urn:microsoft.com/office/officeart/2005/8/layout/lProcess2"/>
    <dgm:cxn modelId="{FEF0CAD9-0B8D-47A6-8D1C-91A683794375}" type="presParOf" srcId="{317C173B-AEFC-45B0-ADAA-C36AC47D0433}" destId="{AB2F6EC7-9BC2-478C-9650-9A51B3E0E58B}" srcOrd="2" destOrd="0" presId="urn:microsoft.com/office/officeart/2005/8/layout/lProcess2"/>
    <dgm:cxn modelId="{B6535630-E161-4CB7-99FB-2CA71F689A34}" type="presParOf" srcId="{AB2F6EC7-9BC2-478C-9650-9A51B3E0E58B}" destId="{33F97C0B-4F5C-4446-8E78-3842B193C04E}" srcOrd="0" destOrd="0" presId="urn:microsoft.com/office/officeart/2005/8/layout/lProcess2"/>
    <dgm:cxn modelId="{FC66ACC8-A242-467E-AA0B-453B68367F38}" type="presParOf" srcId="{AB2F6EC7-9BC2-478C-9650-9A51B3E0E58B}" destId="{4D50CB49-1C61-4EDF-9377-2F4F9B6E5D70}" srcOrd="1" destOrd="0" presId="urn:microsoft.com/office/officeart/2005/8/layout/lProcess2"/>
    <dgm:cxn modelId="{C9375567-0F31-4BF4-9AF3-EA2302335CBB}" type="presParOf" srcId="{AB2F6EC7-9BC2-478C-9650-9A51B3E0E58B}" destId="{B6C09902-242E-47E5-B7A3-5DADA178F8F3}" srcOrd="2" destOrd="0" presId="urn:microsoft.com/office/officeart/2005/8/layout/lProcess2"/>
    <dgm:cxn modelId="{F8EBD1AA-CA43-4EF0-A7C9-D8477C6CAD36}" type="presParOf" srcId="{B6C09902-242E-47E5-B7A3-5DADA178F8F3}" destId="{AD6FA098-8F48-4BB8-A605-0873B1264E9E}" srcOrd="0" destOrd="0" presId="urn:microsoft.com/office/officeart/2005/8/layout/lProcess2"/>
    <dgm:cxn modelId="{926289DA-3815-4FF9-8DE2-F79D90F0B628}" type="presParOf" srcId="{AD6FA098-8F48-4BB8-A605-0873B1264E9E}" destId="{64AABF09-2C86-4816-A692-C5A3258E5CDA}"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EBCFE4-3336-487D-892E-A2A3EFA28BEB}" type="doc">
      <dgm:prSet loTypeId="urn:microsoft.com/office/officeart/2005/8/layout/hList3" loCatId="list" qsTypeId="urn:microsoft.com/office/officeart/2005/8/quickstyle/3d2" qsCatId="3D" csTypeId="urn:microsoft.com/office/officeart/2005/8/colors/accent1_2" csCatId="accent1" phldr="1"/>
      <dgm:spPr/>
      <dgm:t>
        <a:bodyPr/>
        <a:lstStyle/>
        <a:p>
          <a:endParaRPr lang="pt-BR"/>
        </a:p>
      </dgm:t>
    </dgm:pt>
    <dgm:pt modelId="{294F0E5C-9600-4D30-833D-80F1F0C280F4}">
      <dgm:prSet phldrT="[Texto]"/>
      <dgm:spPr/>
      <dgm:t>
        <a:bodyPr/>
        <a:lstStyle/>
        <a:p>
          <a:r>
            <a:rPr lang="pt-BR" b="1" dirty="0"/>
            <a:t>Monitoramento biológico e reconhecimento dos fatores de risco</a:t>
          </a:r>
        </a:p>
      </dgm:t>
    </dgm:pt>
    <dgm:pt modelId="{5C7169EB-8DE7-4DBE-AEAD-E658A046F0C0}" type="parTrans" cxnId="{2CF2779F-82CC-4766-A136-A2AF3E96D42F}">
      <dgm:prSet/>
      <dgm:spPr/>
      <dgm:t>
        <a:bodyPr/>
        <a:lstStyle/>
        <a:p>
          <a:endParaRPr lang="pt-BR"/>
        </a:p>
      </dgm:t>
    </dgm:pt>
    <dgm:pt modelId="{011532F3-EC6E-4859-B854-D2F666EAF842}" type="sibTrans" cxnId="{2CF2779F-82CC-4766-A136-A2AF3E96D42F}">
      <dgm:prSet/>
      <dgm:spPr/>
      <dgm:t>
        <a:bodyPr/>
        <a:lstStyle/>
        <a:p>
          <a:endParaRPr lang="pt-BR"/>
        </a:p>
      </dgm:t>
    </dgm:pt>
    <dgm:pt modelId="{28F4D934-D297-4EA4-BCC0-D82A0EABCB6E}">
      <dgm:prSet phldrT="[Texto]" custT="1"/>
      <dgm:spPr/>
      <dgm:t>
        <a:bodyPr/>
        <a:lstStyle/>
        <a:p>
          <a:r>
            <a:rPr lang="pt-BR" sz="1800" b="1" u="sng" dirty="0"/>
            <a:t>Tabela 24</a:t>
          </a:r>
        </a:p>
        <a:p>
          <a:r>
            <a:rPr lang="pt-BR" sz="1800" dirty="0"/>
            <a:t>Agentes nocivos</a:t>
          </a:r>
        </a:p>
      </dgm:t>
    </dgm:pt>
    <dgm:pt modelId="{05EF8FEA-4DA6-4789-B9E4-9A396BD2384F}" type="parTrans" cxnId="{1BBA335D-00DE-4E5B-B42B-9C4AF368228B}">
      <dgm:prSet/>
      <dgm:spPr/>
      <dgm:t>
        <a:bodyPr/>
        <a:lstStyle/>
        <a:p>
          <a:endParaRPr lang="pt-BR"/>
        </a:p>
      </dgm:t>
    </dgm:pt>
    <dgm:pt modelId="{4562927F-620D-4C90-98E0-7F6546243932}" type="sibTrans" cxnId="{1BBA335D-00DE-4E5B-B42B-9C4AF368228B}">
      <dgm:prSet/>
      <dgm:spPr/>
      <dgm:t>
        <a:bodyPr/>
        <a:lstStyle/>
        <a:p>
          <a:endParaRPr lang="pt-BR"/>
        </a:p>
      </dgm:t>
    </dgm:pt>
    <dgm:pt modelId="{1A220F91-6693-4DAF-9E2B-28BE69E684CE}">
      <dgm:prSet phldrT="[Texto]" custT="1"/>
      <dgm:spPr>
        <a:solidFill>
          <a:schemeClr val="accent2">
            <a:lumMod val="75000"/>
          </a:schemeClr>
        </a:solidFill>
      </dgm:spPr>
      <dgm:t>
        <a:bodyPr/>
        <a:lstStyle/>
        <a:p>
          <a:r>
            <a:rPr lang="pt-BR" sz="1800" b="1" u="sng" dirty="0"/>
            <a:t>Tabela 27</a:t>
          </a:r>
        </a:p>
        <a:p>
          <a:r>
            <a:rPr lang="pt-BR" sz="1800" dirty="0"/>
            <a:t>Procedimentos Diagnósticos</a:t>
          </a:r>
        </a:p>
      </dgm:t>
    </dgm:pt>
    <dgm:pt modelId="{CB08419B-1F27-40B1-94F4-56C64BF9FA9D}" type="parTrans" cxnId="{7A34982A-3ACC-4958-BBBF-CFAD531129BB}">
      <dgm:prSet/>
      <dgm:spPr/>
      <dgm:t>
        <a:bodyPr/>
        <a:lstStyle/>
        <a:p>
          <a:endParaRPr lang="pt-BR"/>
        </a:p>
      </dgm:t>
    </dgm:pt>
    <dgm:pt modelId="{AC1D80FF-A5B9-4476-A05A-15FEAE14E45C}" type="sibTrans" cxnId="{7A34982A-3ACC-4958-BBBF-CFAD531129BB}">
      <dgm:prSet/>
      <dgm:spPr/>
      <dgm:t>
        <a:bodyPr/>
        <a:lstStyle/>
        <a:p>
          <a:endParaRPr lang="pt-BR"/>
        </a:p>
      </dgm:t>
    </dgm:pt>
    <dgm:pt modelId="{5FE5C553-7638-4675-88C2-8A1DCFC72BC0}" type="pres">
      <dgm:prSet presAssocID="{8BEBCFE4-3336-487D-892E-A2A3EFA28BEB}" presName="composite" presStyleCnt="0">
        <dgm:presLayoutVars>
          <dgm:chMax val="1"/>
          <dgm:dir/>
          <dgm:resizeHandles val="exact"/>
        </dgm:presLayoutVars>
      </dgm:prSet>
      <dgm:spPr/>
    </dgm:pt>
    <dgm:pt modelId="{98A879E0-5A0C-4A1B-A414-F66007A2F4FC}" type="pres">
      <dgm:prSet presAssocID="{294F0E5C-9600-4D30-833D-80F1F0C280F4}" presName="roof" presStyleLbl="dkBgShp" presStyleIdx="0" presStyleCnt="2"/>
      <dgm:spPr/>
    </dgm:pt>
    <dgm:pt modelId="{29C3CD10-E4B3-4D73-B246-0C1794A4D35A}" type="pres">
      <dgm:prSet presAssocID="{294F0E5C-9600-4D30-833D-80F1F0C280F4}" presName="pillars" presStyleCnt="0"/>
      <dgm:spPr/>
    </dgm:pt>
    <dgm:pt modelId="{01788CF9-8206-4945-A4C0-6FEDC3D20BA4}" type="pres">
      <dgm:prSet presAssocID="{294F0E5C-9600-4D30-833D-80F1F0C280F4}" presName="pillar1" presStyleLbl="node1" presStyleIdx="0" presStyleCnt="2">
        <dgm:presLayoutVars>
          <dgm:bulletEnabled val="1"/>
        </dgm:presLayoutVars>
      </dgm:prSet>
      <dgm:spPr/>
    </dgm:pt>
    <dgm:pt modelId="{E8573FB6-5290-46E5-8AE4-05F7D012E5BD}" type="pres">
      <dgm:prSet presAssocID="{1A220F91-6693-4DAF-9E2B-28BE69E684CE}" presName="pillarX" presStyleLbl="node1" presStyleIdx="1" presStyleCnt="2">
        <dgm:presLayoutVars>
          <dgm:bulletEnabled val="1"/>
        </dgm:presLayoutVars>
      </dgm:prSet>
      <dgm:spPr/>
    </dgm:pt>
    <dgm:pt modelId="{82C1FFB1-DB8C-4FDD-A6DC-8B77A26BA1D5}" type="pres">
      <dgm:prSet presAssocID="{294F0E5C-9600-4D30-833D-80F1F0C280F4}" presName="base" presStyleLbl="dkBgShp" presStyleIdx="1" presStyleCnt="2"/>
      <dgm:spPr/>
    </dgm:pt>
  </dgm:ptLst>
  <dgm:cxnLst>
    <dgm:cxn modelId="{560F6E06-F5A0-4417-BC58-44B6C0084314}" type="presOf" srcId="{8BEBCFE4-3336-487D-892E-A2A3EFA28BEB}" destId="{5FE5C553-7638-4675-88C2-8A1DCFC72BC0}" srcOrd="0" destOrd="0" presId="urn:microsoft.com/office/officeart/2005/8/layout/hList3"/>
    <dgm:cxn modelId="{7A34982A-3ACC-4958-BBBF-CFAD531129BB}" srcId="{294F0E5C-9600-4D30-833D-80F1F0C280F4}" destId="{1A220F91-6693-4DAF-9E2B-28BE69E684CE}" srcOrd="1" destOrd="0" parTransId="{CB08419B-1F27-40B1-94F4-56C64BF9FA9D}" sibTransId="{AC1D80FF-A5B9-4476-A05A-15FEAE14E45C}"/>
    <dgm:cxn modelId="{F9485438-15E1-4E3E-97AF-338A4B265F18}" type="presOf" srcId="{294F0E5C-9600-4D30-833D-80F1F0C280F4}" destId="{98A879E0-5A0C-4A1B-A414-F66007A2F4FC}" srcOrd="0" destOrd="0" presId="urn:microsoft.com/office/officeart/2005/8/layout/hList3"/>
    <dgm:cxn modelId="{1BBA335D-00DE-4E5B-B42B-9C4AF368228B}" srcId="{294F0E5C-9600-4D30-833D-80F1F0C280F4}" destId="{28F4D934-D297-4EA4-BCC0-D82A0EABCB6E}" srcOrd="0" destOrd="0" parTransId="{05EF8FEA-4DA6-4789-B9E4-9A396BD2384F}" sibTransId="{4562927F-620D-4C90-98E0-7F6546243932}"/>
    <dgm:cxn modelId="{2CF2779F-82CC-4766-A136-A2AF3E96D42F}" srcId="{8BEBCFE4-3336-487D-892E-A2A3EFA28BEB}" destId="{294F0E5C-9600-4D30-833D-80F1F0C280F4}" srcOrd="0" destOrd="0" parTransId="{5C7169EB-8DE7-4DBE-AEAD-E658A046F0C0}" sibTransId="{011532F3-EC6E-4859-B854-D2F666EAF842}"/>
    <dgm:cxn modelId="{709FDAD7-795F-43D2-B05D-1642B8069B48}" type="presOf" srcId="{28F4D934-D297-4EA4-BCC0-D82A0EABCB6E}" destId="{01788CF9-8206-4945-A4C0-6FEDC3D20BA4}" srcOrd="0" destOrd="0" presId="urn:microsoft.com/office/officeart/2005/8/layout/hList3"/>
    <dgm:cxn modelId="{27CD8DF3-2CB4-47DB-B6A8-9AD221869E15}" type="presOf" srcId="{1A220F91-6693-4DAF-9E2B-28BE69E684CE}" destId="{E8573FB6-5290-46E5-8AE4-05F7D012E5BD}" srcOrd="0" destOrd="0" presId="urn:microsoft.com/office/officeart/2005/8/layout/hList3"/>
    <dgm:cxn modelId="{4F587231-47D0-4A78-BE89-2C7FB6EAAE07}" type="presParOf" srcId="{5FE5C553-7638-4675-88C2-8A1DCFC72BC0}" destId="{98A879E0-5A0C-4A1B-A414-F66007A2F4FC}" srcOrd="0" destOrd="0" presId="urn:microsoft.com/office/officeart/2005/8/layout/hList3"/>
    <dgm:cxn modelId="{4B1EC61D-7AA6-4F93-AA5A-237130BE7D29}" type="presParOf" srcId="{5FE5C553-7638-4675-88C2-8A1DCFC72BC0}" destId="{29C3CD10-E4B3-4D73-B246-0C1794A4D35A}" srcOrd="1" destOrd="0" presId="urn:microsoft.com/office/officeart/2005/8/layout/hList3"/>
    <dgm:cxn modelId="{3584F390-809F-4DE7-8608-4432327EDB05}" type="presParOf" srcId="{29C3CD10-E4B3-4D73-B246-0C1794A4D35A}" destId="{01788CF9-8206-4945-A4C0-6FEDC3D20BA4}" srcOrd="0" destOrd="0" presId="urn:microsoft.com/office/officeart/2005/8/layout/hList3"/>
    <dgm:cxn modelId="{1E4C864C-DA1B-49C4-9076-0259B55B1FC1}" type="presParOf" srcId="{29C3CD10-E4B3-4D73-B246-0C1794A4D35A}" destId="{E8573FB6-5290-46E5-8AE4-05F7D012E5BD}" srcOrd="1" destOrd="0" presId="urn:microsoft.com/office/officeart/2005/8/layout/hList3"/>
    <dgm:cxn modelId="{656A17F0-4DB6-4272-B40A-3CFD185DC0EC}" type="presParOf" srcId="{5FE5C553-7638-4675-88C2-8A1DCFC72BC0}" destId="{82C1FFB1-DB8C-4FDD-A6DC-8B77A26BA1D5}"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0D8B15A-86DC-454D-9E6A-CC72F4C490FB}"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pt-BR"/>
        </a:p>
      </dgm:t>
    </dgm:pt>
    <dgm:pt modelId="{97098C51-7CB9-45F9-A824-4C418FA37112}">
      <dgm:prSet phldrT="[Texto]" custT="1"/>
      <dgm:spPr/>
      <dgm:t>
        <a:bodyPr/>
        <a:lstStyle/>
        <a:p>
          <a:r>
            <a:rPr lang="pt-BR" sz="3600" b="1" dirty="0"/>
            <a:t>CAT</a:t>
          </a:r>
        </a:p>
      </dgm:t>
    </dgm:pt>
    <dgm:pt modelId="{D461237F-BE21-4248-BBDB-5AB562844E09}" type="parTrans" cxnId="{5C934019-3182-468A-9269-B45A4BD45F57}">
      <dgm:prSet/>
      <dgm:spPr/>
      <dgm:t>
        <a:bodyPr/>
        <a:lstStyle/>
        <a:p>
          <a:endParaRPr lang="pt-BR"/>
        </a:p>
      </dgm:t>
    </dgm:pt>
    <dgm:pt modelId="{5CD34A63-8543-4DFF-A1E2-2117827E1CDA}" type="sibTrans" cxnId="{5C934019-3182-468A-9269-B45A4BD45F57}">
      <dgm:prSet/>
      <dgm:spPr/>
      <dgm:t>
        <a:bodyPr/>
        <a:lstStyle/>
        <a:p>
          <a:endParaRPr lang="pt-BR"/>
        </a:p>
      </dgm:t>
    </dgm:pt>
    <dgm:pt modelId="{4DA24677-153B-43FE-94D5-6393776BFD6E}">
      <dgm:prSet phldrT="[Texto]" custT="1"/>
      <dgm:spPr/>
      <dgm:t>
        <a:bodyPr/>
        <a:lstStyle/>
        <a:p>
          <a:r>
            <a:rPr lang="pt-BR" sz="1400" b="1" u="sng" dirty="0"/>
            <a:t>Tabela 13</a:t>
          </a:r>
        </a:p>
        <a:p>
          <a:r>
            <a:rPr lang="pt-BR" sz="1400" dirty="0"/>
            <a:t>Parte do Corpo Atingida</a:t>
          </a:r>
        </a:p>
      </dgm:t>
    </dgm:pt>
    <dgm:pt modelId="{9EBFCD99-6EF1-4238-AE16-57536F037CA7}" type="parTrans" cxnId="{CD680B91-DC20-4755-8158-3E49F43A4193}">
      <dgm:prSet/>
      <dgm:spPr/>
      <dgm:t>
        <a:bodyPr/>
        <a:lstStyle/>
        <a:p>
          <a:endParaRPr lang="pt-BR"/>
        </a:p>
      </dgm:t>
    </dgm:pt>
    <dgm:pt modelId="{4191AE89-0048-4251-B0EF-C92A5F963B2C}" type="sibTrans" cxnId="{CD680B91-DC20-4755-8158-3E49F43A4193}">
      <dgm:prSet/>
      <dgm:spPr/>
      <dgm:t>
        <a:bodyPr/>
        <a:lstStyle/>
        <a:p>
          <a:endParaRPr lang="pt-BR"/>
        </a:p>
      </dgm:t>
    </dgm:pt>
    <dgm:pt modelId="{4914C79E-3EC2-4919-8B2B-9374C449E29F}">
      <dgm:prSet phldrT="[Texto]" custT="1"/>
      <dgm:spPr/>
      <dgm:t>
        <a:bodyPr/>
        <a:lstStyle/>
        <a:p>
          <a:r>
            <a:rPr lang="pt-BR" sz="1400" b="1" u="sng" dirty="0"/>
            <a:t>Tabela 14</a:t>
          </a:r>
        </a:p>
        <a:p>
          <a:r>
            <a:rPr lang="pt-BR" sz="1400" dirty="0"/>
            <a:t>Agente Causador do Acidente de Trabalho</a:t>
          </a:r>
        </a:p>
      </dgm:t>
    </dgm:pt>
    <dgm:pt modelId="{01545128-C874-4C49-8DE6-FC2FF9CBF7BC}" type="parTrans" cxnId="{D0B173F5-F900-44AA-B3FA-E84D97D3CD65}">
      <dgm:prSet/>
      <dgm:spPr/>
      <dgm:t>
        <a:bodyPr/>
        <a:lstStyle/>
        <a:p>
          <a:endParaRPr lang="pt-BR"/>
        </a:p>
      </dgm:t>
    </dgm:pt>
    <dgm:pt modelId="{3F84D1C0-6D35-420E-A5B0-F66CDAFDA7FC}" type="sibTrans" cxnId="{D0B173F5-F900-44AA-B3FA-E84D97D3CD65}">
      <dgm:prSet/>
      <dgm:spPr/>
      <dgm:t>
        <a:bodyPr/>
        <a:lstStyle/>
        <a:p>
          <a:endParaRPr lang="pt-BR"/>
        </a:p>
      </dgm:t>
    </dgm:pt>
    <dgm:pt modelId="{B46785F6-D2CB-4582-8349-0F596697D1AA}">
      <dgm:prSet phldrT="[Texto]" custT="1"/>
      <dgm:spPr/>
      <dgm:t>
        <a:bodyPr/>
        <a:lstStyle/>
        <a:p>
          <a:r>
            <a:rPr lang="pt-BR" sz="1400" b="1" u="sng" dirty="0"/>
            <a:t>Tabela 15</a:t>
          </a:r>
        </a:p>
        <a:p>
          <a:r>
            <a:rPr lang="pt-BR" sz="1400" dirty="0"/>
            <a:t> Agente Causador / Situação Geradora de Doença Profissional ou do Acidente de Trabalho</a:t>
          </a:r>
        </a:p>
      </dgm:t>
    </dgm:pt>
    <dgm:pt modelId="{D550200F-1DC0-4AF3-94BC-D010008DEECB}" type="parTrans" cxnId="{09E6ACB9-62EC-4E8C-B320-1E2AB381BAED}">
      <dgm:prSet/>
      <dgm:spPr/>
      <dgm:t>
        <a:bodyPr/>
        <a:lstStyle/>
        <a:p>
          <a:endParaRPr lang="pt-BR"/>
        </a:p>
      </dgm:t>
    </dgm:pt>
    <dgm:pt modelId="{D16BE286-302C-4D29-AA93-9776AB3C5243}" type="sibTrans" cxnId="{09E6ACB9-62EC-4E8C-B320-1E2AB381BAED}">
      <dgm:prSet/>
      <dgm:spPr/>
      <dgm:t>
        <a:bodyPr/>
        <a:lstStyle/>
        <a:p>
          <a:endParaRPr lang="pt-BR"/>
        </a:p>
      </dgm:t>
    </dgm:pt>
    <dgm:pt modelId="{E2FE81E5-0ED8-4128-87BA-0C9C9D2A7F70}">
      <dgm:prSet phldrT="[Texto]" custT="1"/>
      <dgm:spPr/>
      <dgm:t>
        <a:bodyPr/>
        <a:lstStyle/>
        <a:p>
          <a:r>
            <a:rPr lang="pt-BR" sz="1400" b="1" u="sng" dirty="0"/>
            <a:t>Tabela 17</a:t>
          </a:r>
        </a:p>
        <a:p>
          <a:r>
            <a:rPr lang="pt-BR" sz="1400" dirty="0"/>
            <a:t>Descrição da Natureza da Lesão</a:t>
          </a:r>
        </a:p>
      </dgm:t>
    </dgm:pt>
    <dgm:pt modelId="{5B315077-EA80-4AFC-990A-76810943037A}" type="parTrans" cxnId="{197C0B59-91BB-4862-8C4F-1A409392CE36}">
      <dgm:prSet/>
      <dgm:spPr/>
      <dgm:t>
        <a:bodyPr/>
        <a:lstStyle/>
        <a:p>
          <a:endParaRPr lang="pt-BR"/>
        </a:p>
      </dgm:t>
    </dgm:pt>
    <dgm:pt modelId="{132EF9C2-90BA-4A90-8017-077A66E0800D}" type="sibTrans" cxnId="{197C0B59-91BB-4862-8C4F-1A409392CE36}">
      <dgm:prSet/>
      <dgm:spPr/>
      <dgm:t>
        <a:bodyPr/>
        <a:lstStyle/>
        <a:p>
          <a:endParaRPr lang="pt-BR"/>
        </a:p>
      </dgm:t>
    </dgm:pt>
    <dgm:pt modelId="{EA2A42A1-F59C-41B2-A24F-CC570B439B56}" type="pres">
      <dgm:prSet presAssocID="{40D8B15A-86DC-454D-9E6A-CC72F4C490FB}" presName="Name0" presStyleCnt="0">
        <dgm:presLayoutVars>
          <dgm:chPref val="1"/>
          <dgm:dir/>
          <dgm:animOne val="branch"/>
          <dgm:animLvl val="lvl"/>
          <dgm:resizeHandles val="exact"/>
        </dgm:presLayoutVars>
      </dgm:prSet>
      <dgm:spPr/>
    </dgm:pt>
    <dgm:pt modelId="{CEFA6570-A153-4DD9-A222-E66B74A1E48C}" type="pres">
      <dgm:prSet presAssocID="{97098C51-7CB9-45F9-A824-4C418FA37112}" presName="root1" presStyleCnt="0"/>
      <dgm:spPr/>
    </dgm:pt>
    <dgm:pt modelId="{3761C5AA-2573-4770-9D5F-9488DE017596}" type="pres">
      <dgm:prSet presAssocID="{97098C51-7CB9-45F9-A824-4C418FA37112}" presName="LevelOneTextNode" presStyleLbl="node0" presStyleIdx="0" presStyleCnt="1">
        <dgm:presLayoutVars>
          <dgm:chPref val="3"/>
        </dgm:presLayoutVars>
      </dgm:prSet>
      <dgm:spPr/>
    </dgm:pt>
    <dgm:pt modelId="{9C2274C7-DE3C-4295-BD76-4E449B0905A6}" type="pres">
      <dgm:prSet presAssocID="{97098C51-7CB9-45F9-A824-4C418FA37112}" presName="level2hierChild" presStyleCnt="0"/>
      <dgm:spPr/>
    </dgm:pt>
    <dgm:pt modelId="{CEE661EB-FD54-4BB6-808D-D16E78D29EF4}" type="pres">
      <dgm:prSet presAssocID="{9EBFCD99-6EF1-4238-AE16-57536F037CA7}" presName="conn2-1" presStyleLbl="parChTrans1D2" presStyleIdx="0" presStyleCnt="4"/>
      <dgm:spPr/>
    </dgm:pt>
    <dgm:pt modelId="{34F5CEDA-C16F-4FA9-A7DB-E236B4A675F9}" type="pres">
      <dgm:prSet presAssocID="{9EBFCD99-6EF1-4238-AE16-57536F037CA7}" presName="connTx" presStyleLbl="parChTrans1D2" presStyleIdx="0" presStyleCnt="4"/>
      <dgm:spPr/>
    </dgm:pt>
    <dgm:pt modelId="{D83587F6-B408-4CE8-BCED-97AD50C04A10}" type="pres">
      <dgm:prSet presAssocID="{4DA24677-153B-43FE-94D5-6393776BFD6E}" presName="root2" presStyleCnt="0"/>
      <dgm:spPr/>
    </dgm:pt>
    <dgm:pt modelId="{41BFA0A6-3AFD-4F0E-9AB6-B489A987EE45}" type="pres">
      <dgm:prSet presAssocID="{4DA24677-153B-43FE-94D5-6393776BFD6E}" presName="LevelTwoTextNode" presStyleLbl="node2" presStyleIdx="0" presStyleCnt="4" custScaleX="254089" custScaleY="180365" custLinFactNeighborX="2946">
        <dgm:presLayoutVars>
          <dgm:chPref val="3"/>
        </dgm:presLayoutVars>
      </dgm:prSet>
      <dgm:spPr/>
    </dgm:pt>
    <dgm:pt modelId="{B273AD46-6AB9-47C0-BF26-F393441DE4AA}" type="pres">
      <dgm:prSet presAssocID="{4DA24677-153B-43FE-94D5-6393776BFD6E}" presName="level3hierChild" presStyleCnt="0"/>
      <dgm:spPr/>
    </dgm:pt>
    <dgm:pt modelId="{A15B3B89-3EBB-46FF-8146-3AD796CA0578}" type="pres">
      <dgm:prSet presAssocID="{01545128-C874-4C49-8DE6-FC2FF9CBF7BC}" presName="conn2-1" presStyleLbl="parChTrans1D2" presStyleIdx="1" presStyleCnt="4"/>
      <dgm:spPr/>
    </dgm:pt>
    <dgm:pt modelId="{C79B2016-9F65-4014-96FB-FF259789574D}" type="pres">
      <dgm:prSet presAssocID="{01545128-C874-4C49-8DE6-FC2FF9CBF7BC}" presName="connTx" presStyleLbl="parChTrans1D2" presStyleIdx="1" presStyleCnt="4"/>
      <dgm:spPr/>
    </dgm:pt>
    <dgm:pt modelId="{D696BB57-71AC-41D2-98CD-8DC81BAE6400}" type="pres">
      <dgm:prSet presAssocID="{4914C79E-3EC2-4919-8B2B-9374C449E29F}" presName="root2" presStyleCnt="0"/>
      <dgm:spPr/>
    </dgm:pt>
    <dgm:pt modelId="{1C56C7A0-6930-48CF-8E1F-5FC3CCEC2217}" type="pres">
      <dgm:prSet presAssocID="{4914C79E-3EC2-4919-8B2B-9374C449E29F}" presName="LevelTwoTextNode" presStyleLbl="node2" presStyleIdx="1" presStyleCnt="4" custScaleX="256001" custScaleY="243168">
        <dgm:presLayoutVars>
          <dgm:chPref val="3"/>
        </dgm:presLayoutVars>
      </dgm:prSet>
      <dgm:spPr/>
    </dgm:pt>
    <dgm:pt modelId="{153618A1-1478-4957-A124-9DCD2BCD55BD}" type="pres">
      <dgm:prSet presAssocID="{4914C79E-3EC2-4919-8B2B-9374C449E29F}" presName="level3hierChild" presStyleCnt="0"/>
      <dgm:spPr/>
    </dgm:pt>
    <dgm:pt modelId="{038567A0-CE6C-4EE5-A9BF-A1E458399503}" type="pres">
      <dgm:prSet presAssocID="{D550200F-1DC0-4AF3-94BC-D010008DEECB}" presName="conn2-1" presStyleLbl="parChTrans1D2" presStyleIdx="2" presStyleCnt="4"/>
      <dgm:spPr/>
    </dgm:pt>
    <dgm:pt modelId="{C0A002D3-9EF8-4F02-825B-71B87593D85B}" type="pres">
      <dgm:prSet presAssocID="{D550200F-1DC0-4AF3-94BC-D010008DEECB}" presName="connTx" presStyleLbl="parChTrans1D2" presStyleIdx="2" presStyleCnt="4"/>
      <dgm:spPr/>
    </dgm:pt>
    <dgm:pt modelId="{EDFF5E84-BF82-4DB1-BD36-CE0DF530F4AF}" type="pres">
      <dgm:prSet presAssocID="{B46785F6-D2CB-4582-8349-0F596697D1AA}" presName="root2" presStyleCnt="0"/>
      <dgm:spPr/>
    </dgm:pt>
    <dgm:pt modelId="{05575FB2-E1B1-471F-8B97-AE94DC0E009B}" type="pres">
      <dgm:prSet presAssocID="{B46785F6-D2CB-4582-8349-0F596697D1AA}" presName="LevelTwoTextNode" presStyleLbl="node2" presStyleIdx="2" presStyleCnt="4" custScaleX="250272" custScaleY="205437">
        <dgm:presLayoutVars>
          <dgm:chPref val="3"/>
        </dgm:presLayoutVars>
      </dgm:prSet>
      <dgm:spPr/>
    </dgm:pt>
    <dgm:pt modelId="{98A7A45D-BD1A-4700-A892-7173085B5324}" type="pres">
      <dgm:prSet presAssocID="{B46785F6-D2CB-4582-8349-0F596697D1AA}" presName="level3hierChild" presStyleCnt="0"/>
      <dgm:spPr/>
    </dgm:pt>
    <dgm:pt modelId="{AFE30101-3609-474E-AD41-1A1AE08484E7}" type="pres">
      <dgm:prSet presAssocID="{5B315077-EA80-4AFC-990A-76810943037A}" presName="conn2-1" presStyleLbl="parChTrans1D2" presStyleIdx="3" presStyleCnt="4"/>
      <dgm:spPr/>
    </dgm:pt>
    <dgm:pt modelId="{3A825F6B-E493-4FC5-B8C4-F115731D934B}" type="pres">
      <dgm:prSet presAssocID="{5B315077-EA80-4AFC-990A-76810943037A}" presName="connTx" presStyleLbl="parChTrans1D2" presStyleIdx="3" presStyleCnt="4"/>
      <dgm:spPr/>
    </dgm:pt>
    <dgm:pt modelId="{3BD671C6-0058-4F47-8BBC-8C9830AA1A37}" type="pres">
      <dgm:prSet presAssocID="{E2FE81E5-0ED8-4128-87BA-0C9C9D2A7F70}" presName="root2" presStyleCnt="0"/>
      <dgm:spPr/>
    </dgm:pt>
    <dgm:pt modelId="{10D485F8-E2A3-48D0-9FC1-56872DBADB16}" type="pres">
      <dgm:prSet presAssocID="{E2FE81E5-0ED8-4128-87BA-0C9C9D2A7F70}" presName="LevelTwoTextNode" presStyleLbl="node2" presStyleIdx="3" presStyleCnt="4" custScaleX="253136" custScaleY="175021">
        <dgm:presLayoutVars>
          <dgm:chPref val="3"/>
        </dgm:presLayoutVars>
      </dgm:prSet>
      <dgm:spPr/>
    </dgm:pt>
    <dgm:pt modelId="{EAED46B3-C38E-4CE4-B1F0-B739414374BE}" type="pres">
      <dgm:prSet presAssocID="{E2FE81E5-0ED8-4128-87BA-0C9C9D2A7F70}" presName="level3hierChild" presStyleCnt="0"/>
      <dgm:spPr/>
    </dgm:pt>
  </dgm:ptLst>
  <dgm:cxnLst>
    <dgm:cxn modelId="{FA43AB07-7804-4C70-B2A9-23DFBDE53AE1}" type="presOf" srcId="{9EBFCD99-6EF1-4238-AE16-57536F037CA7}" destId="{CEE661EB-FD54-4BB6-808D-D16E78D29EF4}" srcOrd="0" destOrd="0" presId="urn:microsoft.com/office/officeart/2008/layout/HorizontalMultiLevelHierarchy"/>
    <dgm:cxn modelId="{895C7A10-ED41-486C-8D13-253D1A103802}" type="presOf" srcId="{5B315077-EA80-4AFC-990A-76810943037A}" destId="{AFE30101-3609-474E-AD41-1A1AE08484E7}" srcOrd="0" destOrd="0" presId="urn:microsoft.com/office/officeart/2008/layout/HorizontalMultiLevelHierarchy"/>
    <dgm:cxn modelId="{5C934019-3182-468A-9269-B45A4BD45F57}" srcId="{40D8B15A-86DC-454D-9E6A-CC72F4C490FB}" destId="{97098C51-7CB9-45F9-A824-4C418FA37112}" srcOrd="0" destOrd="0" parTransId="{D461237F-BE21-4248-BBDB-5AB562844E09}" sibTransId="{5CD34A63-8543-4DFF-A1E2-2117827E1CDA}"/>
    <dgm:cxn modelId="{F734A125-72F2-433F-AA12-3D3DECBCC794}" type="presOf" srcId="{4914C79E-3EC2-4919-8B2B-9374C449E29F}" destId="{1C56C7A0-6930-48CF-8E1F-5FC3CCEC2217}" srcOrd="0" destOrd="0" presId="urn:microsoft.com/office/officeart/2008/layout/HorizontalMultiLevelHierarchy"/>
    <dgm:cxn modelId="{274E9C28-8940-4082-9C4D-302EAF5E5B2F}" type="presOf" srcId="{5B315077-EA80-4AFC-990A-76810943037A}" destId="{3A825F6B-E493-4FC5-B8C4-F115731D934B}" srcOrd="1" destOrd="0" presId="urn:microsoft.com/office/officeart/2008/layout/HorizontalMultiLevelHierarchy"/>
    <dgm:cxn modelId="{8A484D40-7F6F-443D-B48B-3822C7915E1A}" type="presOf" srcId="{4DA24677-153B-43FE-94D5-6393776BFD6E}" destId="{41BFA0A6-3AFD-4F0E-9AB6-B489A987EE45}" srcOrd="0" destOrd="0" presId="urn:microsoft.com/office/officeart/2008/layout/HorizontalMultiLevelHierarchy"/>
    <dgm:cxn modelId="{5BC48545-3082-41B2-B578-67C896C9F9A4}" type="presOf" srcId="{01545128-C874-4C49-8DE6-FC2FF9CBF7BC}" destId="{A15B3B89-3EBB-46FF-8146-3AD796CA0578}" srcOrd="0" destOrd="0" presId="urn:microsoft.com/office/officeart/2008/layout/HorizontalMultiLevelHierarchy"/>
    <dgm:cxn modelId="{197C0B59-91BB-4862-8C4F-1A409392CE36}" srcId="{97098C51-7CB9-45F9-A824-4C418FA37112}" destId="{E2FE81E5-0ED8-4128-87BA-0C9C9D2A7F70}" srcOrd="3" destOrd="0" parTransId="{5B315077-EA80-4AFC-990A-76810943037A}" sibTransId="{132EF9C2-90BA-4A90-8017-077A66E0800D}"/>
    <dgm:cxn modelId="{D32EC08D-F7C7-4E69-AC5F-77BCDC2DD24F}" type="presOf" srcId="{E2FE81E5-0ED8-4128-87BA-0C9C9D2A7F70}" destId="{10D485F8-E2A3-48D0-9FC1-56872DBADB16}" srcOrd="0" destOrd="0" presId="urn:microsoft.com/office/officeart/2008/layout/HorizontalMultiLevelHierarchy"/>
    <dgm:cxn modelId="{CD680B91-DC20-4755-8158-3E49F43A4193}" srcId="{97098C51-7CB9-45F9-A824-4C418FA37112}" destId="{4DA24677-153B-43FE-94D5-6393776BFD6E}" srcOrd="0" destOrd="0" parTransId="{9EBFCD99-6EF1-4238-AE16-57536F037CA7}" sibTransId="{4191AE89-0048-4251-B0EF-C92A5F963B2C}"/>
    <dgm:cxn modelId="{8D552C97-1810-4B6F-BD18-A437A2530929}" type="presOf" srcId="{D550200F-1DC0-4AF3-94BC-D010008DEECB}" destId="{C0A002D3-9EF8-4F02-825B-71B87593D85B}" srcOrd="1" destOrd="0" presId="urn:microsoft.com/office/officeart/2008/layout/HorizontalMultiLevelHierarchy"/>
    <dgm:cxn modelId="{0450679D-495C-4893-8463-743C869A4B32}" type="presOf" srcId="{9EBFCD99-6EF1-4238-AE16-57536F037CA7}" destId="{34F5CEDA-C16F-4FA9-A7DB-E236B4A675F9}" srcOrd="1" destOrd="0" presId="urn:microsoft.com/office/officeart/2008/layout/HorizontalMultiLevelHierarchy"/>
    <dgm:cxn modelId="{A34569A4-6EA1-4914-878C-CDBA1B6CB50F}" type="presOf" srcId="{D550200F-1DC0-4AF3-94BC-D010008DEECB}" destId="{038567A0-CE6C-4EE5-A9BF-A1E458399503}" srcOrd="0" destOrd="0" presId="urn:microsoft.com/office/officeart/2008/layout/HorizontalMultiLevelHierarchy"/>
    <dgm:cxn modelId="{620B5CA6-4B6D-4284-9E28-08772D0DAB1F}" type="presOf" srcId="{97098C51-7CB9-45F9-A824-4C418FA37112}" destId="{3761C5AA-2573-4770-9D5F-9488DE017596}" srcOrd="0" destOrd="0" presId="urn:microsoft.com/office/officeart/2008/layout/HorizontalMultiLevelHierarchy"/>
    <dgm:cxn modelId="{492218A7-6006-45B0-AD5B-8FDDB5ECA496}" type="presOf" srcId="{B46785F6-D2CB-4582-8349-0F596697D1AA}" destId="{05575FB2-E1B1-471F-8B97-AE94DC0E009B}" srcOrd="0" destOrd="0" presId="urn:microsoft.com/office/officeart/2008/layout/HorizontalMultiLevelHierarchy"/>
    <dgm:cxn modelId="{09E6ACB9-62EC-4E8C-B320-1E2AB381BAED}" srcId="{97098C51-7CB9-45F9-A824-4C418FA37112}" destId="{B46785F6-D2CB-4582-8349-0F596697D1AA}" srcOrd="2" destOrd="0" parTransId="{D550200F-1DC0-4AF3-94BC-D010008DEECB}" sibTransId="{D16BE286-302C-4D29-AA93-9776AB3C5243}"/>
    <dgm:cxn modelId="{D0B173F5-F900-44AA-B3FA-E84D97D3CD65}" srcId="{97098C51-7CB9-45F9-A824-4C418FA37112}" destId="{4914C79E-3EC2-4919-8B2B-9374C449E29F}" srcOrd="1" destOrd="0" parTransId="{01545128-C874-4C49-8DE6-FC2FF9CBF7BC}" sibTransId="{3F84D1C0-6D35-420E-A5B0-F66CDAFDA7FC}"/>
    <dgm:cxn modelId="{E4EAF0F7-223D-4866-A276-8156BE2DC6A4}" type="presOf" srcId="{40D8B15A-86DC-454D-9E6A-CC72F4C490FB}" destId="{EA2A42A1-F59C-41B2-A24F-CC570B439B56}" srcOrd="0" destOrd="0" presId="urn:microsoft.com/office/officeart/2008/layout/HorizontalMultiLevelHierarchy"/>
    <dgm:cxn modelId="{A9B309FA-FE1B-4C5D-BDF4-7CF52D4CF139}" type="presOf" srcId="{01545128-C874-4C49-8DE6-FC2FF9CBF7BC}" destId="{C79B2016-9F65-4014-96FB-FF259789574D}" srcOrd="1" destOrd="0" presId="urn:microsoft.com/office/officeart/2008/layout/HorizontalMultiLevelHierarchy"/>
    <dgm:cxn modelId="{569E481B-E8EB-4193-8C89-FCF0D06948E7}" type="presParOf" srcId="{EA2A42A1-F59C-41B2-A24F-CC570B439B56}" destId="{CEFA6570-A153-4DD9-A222-E66B74A1E48C}" srcOrd="0" destOrd="0" presId="urn:microsoft.com/office/officeart/2008/layout/HorizontalMultiLevelHierarchy"/>
    <dgm:cxn modelId="{1DF39D0B-F818-4B70-BA07-930E582A4531}" type="presParOf" srcId="{CEFA6570-A153-4DD9-A222-E66B74A1E48C}" destId="{3761C5AA-2573-4770-9D5F-9488DE017596}" srcOrd="0" destOrd="0" presId="urn:microsoft.com/office/officeart/2008/layout/HorizontalMultiLevelHierarchy"/>
    <dgm:cxn modelId="{DE54C553-B9AF-4B00-A96E-F87A906F5DE9}" type="presParOf" srcId="{CEFA6570-A153-4DD9-A222-E66B74A1E48C}" destId="{9C2274C7-DE3C-4295-BD76-4E449B0905A6}" srcOrd="1" destOrd="0" presId="urn:microsoft.com/office/officeart/2008/layout/HorizontalMultiLevelHierarchy"/>
    <dgm:cxn modelId="{4797B1EB-A499-4F43-9194-CC176C6DAA12}" type="presParOf" srcId="{9C2274C7-DE3C-4295-BD76-4E449B0905A6}" destId="{CEE661EB-FD54-4BB6-808D-D16E78D29EF4}" srcOrd="0" destOrd="0" presId="urn:microsoft.com/office/officeart/2008/layout/HorizontalMultiLevelHierarchy"/>
    <dgm:cxn modelId="{05B9C9F4-CBE2-452E-8689-243E37C8B60B}" type="presParOf" srcId="{CEE661EB-FD54-4BB6-808D-D16E78D29EF4}" destId="{34F5CEDA-C16F-4FA9-A7DB-E236B4A675F9}" srcOrd="0" destOrd="0" presId="urn:microsoft.com/office/officeart/2008/layout/HorizontalMultiLevelHierarchy"/>
    <dgm:cxn modelId="{7B227305-EE10-48B5-9287-AF10C250B394}" type="presParOf" srcId="{9C2274C7-DE3C-4295-BD76-4E449B0905A6}" destId="{D83587F6-B408-4CE8-BCED-97AD50C04A10}" srcOrd="1" destOrd="0" presId="urn:microsoft.com/office/officeart/2008/layout/HorizontalMultiLevelHierarchy"/>
    <dgm:cxn modelId="{4F1AC5F2-AE00-42E2-AAA9-D1E87FF10BB0}" type="presParOf" srcId="{D83587F6-B408-4CE8-BCED-97AD50C04A10}" destId="{41BFA0A6-3AFD-4F0E-9AB6-B489A987EE45}" srcOrd="0" destOrd="0" presId="urn:microsoft.com/office/officeart/2008/layout/HorizontalMultiLevelHierarchy"/>
    <dgm:cxn modelId="{D2177A30-8FAF-44FB-A625-8A1DD74BC6A6}" type="presParOf" srcId="{D83587F6-B408-4CE8-BCED-97AD50C04A10}" destId="{B273AD46-6AB9-47C0-BF26-F393441DE4AA}" srcOrd="1" destOrd="0" presId="urn:microsoft.com/office/officeart/2008/layout/HorizontalMultiLevelHierarchy"/>
    <dgm:cxn modelId="{0749911A-E6F9-4EEE-BF51-23CF160B53A7}" type="presParOf" srcId="{9C2274C7-DE3C-4295-BD76-4E449B0905A6}" destId="{A15B3B89-3EBB-46FF-8146-3AD796CA0578}" srcOrd="2" destOrd="0" presId="urn:microsoft.com/office/officeart/2008/layout/HorizontalMultiLevelHierarchy"/>
    <dgm:cxn modelId="{EE1DDE6E-387F-44EE-A359-FAF7FAAFDB89}" type="presParOf" srcId="{A15B3B89-3EBB-46FF-8146-3AD796CA0578}" destId="{C79B2016-9F65-4014-96FB-FF259789574D}" srcOrd="0" destOrd="0" presId="urn:microsoft.com/office/officeart/2008/layout/HorizontalMultiLevelHierarchy"/>
    <dgm:cxn modelId="{05AA4EF6-FEFA-449D-B644-188C4047584A}" type="presParOf" srcId="{9C2274C7-DE3C-4295-BD76-4E449B0905A6}" destId="{D696BB57-71AC-41D2-98CD-8DC81BAE6400}" srcOrd="3" destOrd="0" presId="urn:microsoft.com/office/officeart/2008/layout/HorizontalMultiLevelHierarchy"/>
    <dgm:cxn modelId="{141F0B52-84F6-4E08-A5FB-D82216C76630}" type="presParOf" srcId="{D696BB57-71AC-41D2-98CD-8DC81BAE6400}" destId="{1C56C7A0-6930-48CF-8E1F-5FC3CCEC2217}" srcOrd="0" destOrd="0" presId="urn:microsoft.com/office/officeart/2008/layout/HorizontalMultiLevelHierarchy"/>
    <dgm:cxn modelId="{F171D10E-1AA6-4A3B-B3B7-2BFEAEB48787}" type="presParOf" srcId="{D696BB57-71AC-41D2-98CD-8DC81BAE6400}" destId="{153618A1-1478-4957-A124-9DCD2BCD55BD}" srcOrd="1" destOrd="0" presId="urn:microsoft.com/office/officeart/2008/layout/HorizontalMultiLevelHierarchy"/>
    <dgm:cxn modelId="{4A564D0A-022F-4273-A869-AF38E06C8CDA}" type="presParOf" srcId="{9C2274C7-DE3C-4295-BD76-4E449B0905A6}" destId="{038567A0-CE6C-4EE5-A9BF-A1E458399503}" srcOrd="4" destOrd="0" presId="urn:microsoft.com/office/officeart/2008/layout/HorizontalMultiLevelHierarchy"/>
    <dgm:cxn modelId="{B33A43D4-15FE-4805-AEBA-8FE5C5684A4B}" type="presParOf" srcId="{038567A0-CE6C-4EE5-A9BF-A1E458399503}" destId="{C0A002D3-9EF8-4F02-825B-71B87593D85B}" srcOrd="0" destOrd="0" presId="urn:microsoft.com/office/officeart/2008/layout/HorizontalMultiLevelHierarchy"/>
    <dgm:cxn modelId="{5A7165C6-BCF9-45FA-A245-5577484F0C27}" type="presParOf" srcId="{9C2274C7-DE3C-4295-BD76-4E449B0905A6}" destId="{EDFF5E84-BF82-4DB1-BD36-CE0DF530F4AF}" srcOrd="5" destOrd="0" presId="urn:microsoft.com/office/officeart/2008/layout/HorizontalMultiLevelHierarchy"/>
    <dgm:cxn modelId="{58B2E216-8A00-42D8-BF7F-BAA27F193E7E}" type="presParOf" srcId="{EDFF5E84-BF82-4DB1-BD36-CE0DF530F4AF}" destId="{05575FB2-E1B1-471F-8B97-AE94DC0E009B}" srcOrd="0" destOrd="0" presId="urn:microsoft.com/office/officeart/2008/layout/HorizontalMultiLevelHierarchy"/>
    <dgm:cxn modelId="{97B9DADA-3941-4D2D-BEC7-AEB6CFE5389E}" type="presParOf" srcId="{EDFF5E84-BF82-4DB1-BD36-CE0DF530F4AF}" destId="{98A7A45D-BD1A-4700-A892-7173085B5324}" srcOrd="1" destOrd="0" presId="urn:microsoft.com/office/officeart/2008/layout/HorizontalMultiLevelHierarchy"/>
    <dgm:cxn modelId="{5181F21D-79DB-4C4C-9DE3-0909A4E9B776}" type="presParOf" srcId="{9C2274C7-DE3C-4295-BD76-4E449B0905A6}" destId="{AFE30101-3609-474E-AD41-1A1AE08484E7}" srcOrd="6" destOrd="0" presId="urn:microsoft.com/office/officeart/2008/layout/HorizontalMultiLevelHierarchy"/>
    <dgm:cxn modelId="{EB95F1FA-DF3F-46B6-AD2D-852CC87E35B9}" type="presParOf" srcId="{AFE30101-3609-474E-AD41-1A1AE08484E7}" destId="{3A825F6B-E493-4FC5-B8C4-F115731D934B}" srcOrd="0" destOrd="0" presId="urn:microsoft.com/office/officeart/2008/layout/HorizontalMultiLevelHierarchy"/>
    <dgm:cxn modelId="{AF220ED6-6648-4EC6-B9D1-D6E595ED4A74}" type="presParOf" srcId="{9C2274C7-DE3C-4295-BD76-4E449B0905A6}" destId="{3BD671C6-0058-4F47-8BBC-8C9830AA1A37}" srcOrd="7" destOrd="0" presId="urn:microsoft.com/office/officeart/2008/layout/HorizontalMultiLevelHierarchy"/>
    <dgm:cxn modelId="{F6C5C3E1-08A7-473B-BD6D-B2CD6455205A}" type="presParOf" srcId="{3BD671C6-0058-4F47-8BBC-8C9830AA1A37}" destId="{10D485F8-E2A3-48D0-9FC1-56872DBADB16}" srcOrd="0" destOrd="0" presId="urn:microsoft.com/office/officeart/2008/layout/HorizontalMultiLevelHierarchy"/>
    <dgm:cxn modelId="{FCF5DB22-C3DA-41F7-B2F4-1D0BD9892EF4}" type="presParOf" srcId="{3BD671C6-0058-4F47-8BBC-8C9830AA1A37}" destId="{EAED46B3-C38E-4CE4-B1F0-B739414374BE}" srcOrd="1" destOrd="0" presId="urn:microsoft.com/office/officeart/2008/layout/HorizontalMultiLevelHierarchy"/>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9D96B0-7D48-4EE7-9138-44B986472DB4}">
      <dsp:nvSpPr>
        <dsp:cNvPr id="0" name=""/>
        <dsp:cNvSpPr/>
      </dsp:nvSpPr>
      <dsp:spPr>
        <a:xfrm>
          <a:off x="1856" y="0"/>
          <a:ext cx="6493852" cy="505964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pt-BR" sz="3000" b="1" u="sng" kern="1200" dirty="0"/>
            <a:t>Reconhecimento de fatores de risco e monitoramento da saúde do trabalhador</a:t>
          </a:r>
        </a:p>
      </dsp:txBody>
      <dsp:txXfrm>
        <a:off x="1856" y="0"/>
        <a:ext cx="6493852" cy="1517892"/>
      </dsp:txXfrm>
    </dsp:sp>
    <dsp:sp modelId="{FAB69421-69A9-40CC-B6E1-CF6CCE305C51}">
      <dsp:nvSpPr>
        <dsp:cNvPr id="0" name=""/>
        <dsp:cNvSpPr/>
      </dsp:nvSpPr>
      <dsp:spPr>
        <a:xfrm>
          <a:off x="240436" y="1633402"/>
          <a:ext cx="6016692" cy="12179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pt-BR" sz="2000" b="1" u="sng" kern="1200" dirty="0">
              <a:solidFill>
                <a:schemeClr val="tx1"/>
              </a:solidFill>
            </a:rPr>
            <a:t>S-2220</a:t>
          </a:r>
        </a:p>
        <a:p>
          <a:pPr marL="0" lvl="0" indent="0" algn="ctr" defTabSz="889000">
            <a:lnSpc>
              <a:spcPct val="90000"/>
            </a:lnSpc>
            <a:spcBef>
              <a:spcPct val="0"/>
            </a:spcBef>
            <a:spcAft>
              <a:spcPct val="35000"/>
            </a:spcAft>
            <a:buNone/>
          </a:pPr>
          <a:r>
            <a:rPr lang="pt-BR" sz="2000" kern="1200" dirty="0">
              <a:solidFill>
                <a:schemeClr val="tx1"/>
              </a:solidFill>
            </a:rPr>
            <a:t>Monitoramento da Saúde do Trabalhador</a:t>
          </a:r>
        </a:p>
      </dsp:txBody>
      <dsp:txXfrm>
        <a:off x="276110" y="1669076"/>
        <a:ext cx="5945344" cy="1146647"/>
      </dsp:txXfrm>
    </dsp:sp>
    <dsp:sp modelId="{60343FD9-2012-4C7D-87AC-136C21B4BF2C}">
      <dsp:nvSpPr>
        <dsp:cNvPr id="0" name=""/>
        <dsp:cNvSpPr/>
      </dsp:nvSpPr>
      <dsp:spPr>
        <a:xfrm>
          <a:off x="308194" y="3043420"/>
          <a:ext cx="5932484" cy="147793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pt-BR" sz="2000" b="1" u="sng" kern="1200" dirty="0">
              <a:solidFill>
                <a:schemeClr val="tx1"/>
              </a:solidFill>
            </a:rPr>
            <a:t>S-2240</a:t>
          </a:r>
        </a:p>
        <a:p>
          <a:pPr marL="0" lvl="0" indent="0" algn="ctr" defTabSz="889000">
            <a:lnSpc>
              <a:spcPct val="90000"/>
            </a:lnSpc>
            <a:spcBef>
              <a:spcPct val="0"/>
            </a:spcBef>
            <a:spcAft>
              <a:spcPct val="35000"/>
            </a:spcAft>
            <a:buNone/>
          </a:pPr>
          <a:r>
            <a:rPr lang="pt-BR" sz="2000" kern="1200" dirty="0">
              <a:solidFill>
                <a:schemeClr val="tx1"/>
              </a:solidFill>
            </a:rPr>
            <a:t>Condições Ambientais do Trabalho – </a:t>
          </a:r>
          <a:r>
            <a:rPr lang="pt-BR" sz="2000" kern="1200">
              <a:solidFill>
                <a:schemeClr val="tx1"/>
              </a:solidFill>
            </a:rPr>
            <a:t>Agentes Nocivos</a:t>
          </a:r>
          <a:endParaRPr lang="pt-BR" sz="2000" kern="1200" dirty="0">
            <a:solidFill>
              <a:schemeClr val="tx1"/>
            </a:solidFill>
          </a:endParaRPr>
        </a:p>
      </dsp:txBody>
      <dsp:txXfrm>
        <a:off x="351481" y="3086707"/>
        <a:ext cx="5845910" cy="1391365"/>
      </dsp:txXfrm>
    </dsp:sp>
    <dsp:sp modelId="{33F97C0B-4F5C-4446-8E78-3842B193C04E}">
      <dsp:nvSpPr>
        <dsp:cNvPr id="0" name=""/>
        <dsp:cNvSpPr/>
      </dsp:nvSpPr>
      <dsp:spPr>
        <a:xfrm>
          <a:off x="7061618" y="0"/>
          <a:ext cx="4841848" cy="505964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pt-BR" sz="3000" b="1" u="sng" kern="1200" dirty="0"/>
            <a:t>Comunicação de Acidentes de Trabalho</a:t>
          </a:r>
        </a:p>
      </dsp:txBody>
      <dsp:txXfrm>
        <a:off x="7061618" y="0"/>
        <a:ext cx="4841848" cy="1517892"/>
      </dsp:txXfrm>
    </dsp:sp>
    <dsp:sp modelId="{64AABF09-2C86-4816-A692-C5A3258E5CDA}">
      <dsp:nvSpPr>
        <dsp:cNvPr id="0" name=""/>
        <dsp:cNvSpPr/>
      </dsp:nvSpPr>
      <dsp:spPr>
        <a:xfrm>
          <a:off x="7449794" y="1507237"/>
          <a:ext cx="4073101" cy="328876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980" tIns="70485" rIns="93980" bIns="70485" numCol="1" spcCol="1270" anchor="ctr" anchorCtr="0">
          <a:noAutofit/>
        </a:bodyPr>
        <a:lstStyle/>
        <a:p>
          <a:pPr marL="0" lvl="0" indent="0" algn="ctr" defTabSz="1644650">
            <a:lnSpc>
              <a:spcPct val="90000"/>
            </a:lnSpc>
            <a:spcBef>
              <a:spcPct val="0"/>
            </a:spcBef>
            <a:spcAft>
              <a:spcPct val="35000"/>
            </a:spcAft>
            <a:buNone/>
          </a:pPr>
          <a:r>
            <a:rPr lang="pt-BR" sz="3700" b="1" u="sng" kern="1200" dirty="0">
              <a:solidFill>
                <a:schemeClr val="tx1"/>
              </a:solidFill>
            </a:rPr>
            <a:t>S-2210</a:t>
          </a:r>
        </a:p>
        <a:p>
          <a:pPr marL="0" lvl="0" indent="0" algn="ctr" defTabSz="1644650">
            <a:lnSpc>
              <a:spcPct val="90000"/>
            </a:lnSpc>
            <a:spcBef>
              <a:spcPct val="0"/>
            </a:spcBef>
            <a:spcAft>
              <a:spcPct val="35000"/>
            </a:spcAft>
            <a:buNone/>
          </a:pPr>
          <a:r>
            <a:rPr lang="pt-BR" sz="3200" kern="1200" dirty="0">
              <a:solidFill>
                <a:schemeClr val="tx1"/>
              </a:solidFill>
            </a:rPr>
            <a:t>Comunicação de Acidente de Trabalho</a:t>
          </a:r>
        </a:p>
      </dsp:txBody>
      <dsp:txXfrm>
        <a:off x="7546119" y="1603562"/>
        <a:ext cx="3880451" cy="30961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A879E0-5A0C-4A1B-A414-F66007A2F4FC}">
      <dsp:nvSpPr>
        <dsp:cNvPr id="0" name=""/>
        <dsp:cNvSpPr/>
      </dsp:nvSpPr>
      <dsp:spPr>
        <a:xfrm>
          <a:off x="0" y="0"/>
          <a:ext cx="6059256" cy="1302454"/>
        </a:xfrm>
        <a:prstGeom prst="rect">
          <a:avLst/>
        </a:prstGeom>
        <a:solidFill>
          <a:schemeClr val="accent1">
            <a:shade val="8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bevelB w="88900" h="121750" prst="angle"/>
        </a:sp3d>
      </dsp:spPr>
      <dsp:style>
        <a:lnRef idx="0">
          <a:scrgbClr r="0" g="0" b="0"/>
        </a:lnRef>
        <a:fillRef idx="1">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pt-BR" sz="3000" b="1" kern="1200" dirty="0"/>
            <a:t>Monitoramento biológico e reconhecimento dos fatores de risco</a:t>
          </a:r>
        </a:p>
      </dsp:txBody>
      <dsp:txXfrm>
        <a:off x="0" y="0"/>
        <a:ext cx="6059256" cy="1302454"/>
      </dsp:txXfrm>
    </dsp:sp>
    <dsp:sp modelId="{01788CF9-8206-4945-A4C0-6FEDC3D20BA4}">
      <dsp:nvSpPr>
        <dsp:cNvPr id="0" name=""/>
        <dsp:cNvSpPr/>
      </dsp:nvSpPr>
      <dsp:spPr>
        <a:xfrm>
          <a:off x="0" y="1302454"/>
          <a:ext cx="3029627" cy="273515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sz="1800" b="1" u="sng" kern="1200" dirty="0"/>
            <a:t>Tabela 24</a:t>
          </a:r>
        </a:p>
        <a:p>
          <a:pPr marL="0" lvl="0" indent="0" algn="ctr" defTabSz="800100">
            <a:lnSpc>
              <a:spcPct val="90000"/>
            </a:lnSpc>
            <a:spcBef>
              <a:spcPct val="0"/>
            </a:spcBef>
            <a:spcAft>
              <a:spcPct val="35000"/>
            </a:spcAft>
            <a:buNone/>
          </a:pPr>
          <a:r>
            <a:rPr lang="pt-BR" sz="1800" kern="1200" dirty="0"/>
            <a:t>Agentes nocivos</a:t>
          </a:r>
        </a:p>
      </dsp:txBody>
      <dsp:txXfrm>
        <a:off x="0" y="1302454"/>
        <a:ext cx="3029627" cy="2735154"/>
      </dsp:txXfrm>
    </dsp:sp>
    <dsp:sp modelId="{E8573FB6-5290-46E5-8AE4-05F7D012E5BD}">
      <dsp:nvSpPr>
        <dsp:cNvPr id="0" name=""/>
        <dsp:cNvSpPr/>
      </dsp:nvSpPr>
      <dsp:spPr>
        <a:xfrm>
          <a:off x="3029628" y="1302454"/>
          <a:ext cx="3029627" cy="2735154"/>
        </a:xfrm>
        <a:prstGeom prst="rect">
          <a:avLst/>
        </a:prstGeom>
        <a:solidFill>
          <a:schemeClr val="accent2">
            <a:lumMod val="7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sz="1800" b="1" u="sng" kern="1200" dirty="0"/>
            <a:t>Tabela 27</a:t>
          </a:r>
        </a:p>
        <a:p>
          <a:pPr marL="0" lvl="0" indent="0" algn="ctr" defTabSz="800100">
            <a:lnSpc>
              <a:spcPct val="90000"/>
            </a:lnSpc>
            <a:spcBef>
              <a:spcPct val="0"/>
            </a:spcBef>
            <a:spcAft>
              <a:spcPct val="35000"/>
            </a:spcAft>
            <a:buNone/>
          </a:pPr>
          <a:r>
            <a:rPr lang="pt-BR" sz="1800" kern="1200" dirty="0"/>
            <a:t>Procedimentos Diagnósticos</a:t>
          </a:r>
        </a:p>
      </dsp:txBody>
      <dsp:txXfrm>
        <a:off x="3029628" y="1302454"/>
        <a:ext cx="3029627" cy="2735154"/>
      </dsp:txXfrm>
    </dsp:sp>
    <dsp:sp modelId="{82C1FFB1-DB8C-4FDD-A6DC-8B77A26BA1D5}">
      <dsp:nvSpPr>
        <dsp:cNvPr id="0" name=""/>
        <dsp:cNvSpPr/>
      </dsp:nvSpPr>
      <dsp:spPr>
        <a:xfrm>
          <a:off x="0" y="4037608"/>
          <a:ext cx="6059256" cy="303906"/>
        </a:xfrm>
        <a:prstGeom prst="rect">
          <a:avLst/>
        </a:prstGeom>
        <a:solidFill>
          <a:schemeClr val="accent1">
            <a:shade val="8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bevelB w="88900" h="121750" prst="angle"/>
        </a:sp3d>
      </dsp:spPr>
      <dsp:style>
        <a:lnRef idx="0">
          <a:scrgbClr r="0" g="0" b="0"/>
        </a:lnRef>
        <a:fillRef idx="1">
          <a:scrgbClr r="0" g="0" b="0"/>
        </a:fillRef>
        <a:effectRef idx="2">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E30101-3609-474E-AD41-1A1AE08484E7}">
      <dsp:nvSpPr>
        <dsp:cNvPr id="0" name=""/>
        <dsp:cNvSpPr/>
      </dsp:nvSpPr>
      <dsp:spPr>
        <a:xfrm>
          <a:off x="574086" y="2626601"/>
          <a:ext cx="371775" cy="1994805"/>
        </a:xfrm>
        <a:custGeom>
          <a:avLst/>
          <a:gdLst/>
          <a:ahLst/>
          <a:cxnLst/>
          <a:rect l="0" t="0" r="0" b="0"/>
          <a:pathLst>
            <a:path>
              <a:moveTo>
                <a:pt x="0" y="0"/>
              </a:moveTo>
              <a:lnTo>
                <a:pt x="185887" y="0"/>
              </a:lnTo>
              <a:lnTo>
                <a:pt x="185887" y="1994805"/>
              </a:lnTo>
              <a:lnTo>
                <a:pt x="371775" y="19948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t-BR" sz="700" kern="1200"/>
        </a:p>
      </dsp:txBody>
      <dsp:txXfrm>
        <a:off x="709244" y="3573275"/>
        <a:ext cx="101457" cy="101457"/>
      </dsp:txXfrm>
    </dsp:sp>
    <dsp:sp modelId="{038567A0-CE6C-4EE5-A9BF-A1E458399503}">
      <dsp:nvSpPr>
        <dsp:cNvPr id="0" name=""/>
        <dsp:cNvSpPr/>
      </dsp:nvSpPr>
      <dsp:spPr>
        <a:xfrm>
          <a:off x="574086" y="2626601"/>
          <a:ext cx="371775" cy="775037"/>
        </a:xfrm>
        <a:custGeom>
          <a:avLst/>
          <a:gdLst/>
          <a:ahLst/>
          <a:cxnLst/>
          <a:rect l="0" t="0" r="0" b="0"/>
          <a:pathLst>
            <a:path>
              <a:moveTo>
                <a:pt x="0" y="0"/>
              </a:moveTo>
              <a:lnTo>
                <a:pt x="185887" y="0"/>
              </a:lnTo>
              <a:lnTo>
                <a:pt x="185887" y="775037"/>
              </a:lnTo>
              <a:lnTo>
                <a:pt x="371775" y="77503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38483" y="2992630"/>
        <a:ext cx="42979" cy="42979"/>
      </dsp:txXfrm>
    </dsp:sp>
    <dsp:sp modelId="{A15B3B89-3EBB-46FF-8146-3AD796CA0578}">
      <dsp:nvSpPr>
        <dsp:cNvPr id="0" name=""/>
        <dsp:cNvSpPr/>
      </dsp:nvSpPr>
      <dsp:spPr>
        <a:xfrm>
          <a:off x="574086" y="1988766"/>
          <a:ext cx="371775" cy="637835"/>
        </a:xfrm>
        <a:custGeom>
          <a:avLst/>
          <a:gdLst/>
          <a:ahLst/>
          <a:cxnLst/>
          <a:rect l="0" t="0" r="0" b="0"/>
          <a:pathLst>
            <a:path>
              <a:moveTo>
                <a:pt x="0" y="637835"/>
              </a:moveTo>
              <a:lnTo>
                <a:pt x="185887" y="637835"/>
              </a:lnTo>
              <a:lnTo>
                <a:pt x="185887" y="0"/>
              </a:lnTo>
              <a:lnTo>
                <a:pt x="371775"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41516" y="2289227"/>
        <a:ext cx="36913" cy="36913"/>
      </dsp:txXfrm>
    </dsp:sp>
    <dsp:sp modelId="{CEE661EB-FD54-4BB6-808D-D16E78D29EF4}">
      <dsp:nvSpPr>
        <dsp:cNvPr id="0" name=""/>
        <dsp:cNvSpPr/>
      </dsp:nvSpPr>
      <dsp:spPr>
        <a:xfrm>
          <a:off x="574086" y="646938"/>
          <a:ext cx="414672" cy="1979662"/>
        </a:xfrm>
        <a:custGeom>
          <a:avLst/>
          <a:gdLst/>
          <a:ahLst/>
          <a:cxnLst/>
          <a:rect l="0" t="0" r="0" b="0"/>
          <a:pathLst>
            <a:path>
              <a:moveTo>
                <a:pt x="0" y="1979662"/>
              </a:moveTo>
              <a:lnTo>
                <a:pt x="207336" y="1979662"/>
              </a:lnTo>
              <a:lnTo>
                <a:pt x="207336" y="0"/>
              </a:lnTo>
              <a:lnTo>
                <a:pt x="414672"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t-BR" sz="700" kern="1200"/>
        </a:p>
      </dsp:txBody>
      <dsp:txXfrm>
        <a:off x="730856" y="1586204"/>
        <a:ext cx="101131" cy="101131"/>
      </dsp:txXfrm>
    </dsp:sp>
    <dsp:sp modelId="{3761C5AA-2573-4770-9D5F-9488DE017596}">
      <dsp:nvSpPr>
        <dsp:cNvPr id="0" name=""/>
        <dsp:cNvSpPr/>
      </dsp:nvSpPr>
      <dsp:spPr>
        <a:xfrm rot="16200000">
          <a:off x="-1200674" y="2343236"/>
          <a:ext cx="2982791" cy="5667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pt-BR" sz="3600" b="1" kern="1200" dirty="0"/>
            <a:t>CAT</a:t>
          </a:r>
        </a:p>
      </dsp:txBody>
      <dsp:txXfrm>
        <a:off x="-1200674" y="2343236"/>
        <a:ext cx="2982791" cy="566730"/>
      </dsp:txXfrm>
    </dsp:sp>
    <dsp:sp modelId="{41BFA0A6-3AFD-4F0E-9AB6-B489A987EE45}">
      <dsp:nvSpPr>
        <dsp:cNvPr id="0" name=""/>
        <dsp:cNvSpPr/>
      </dsp:nvSpPr>
      <dsp:spPr>
        <a:xfrm>
          <a:off x="988758" y="135847"/>
          <a:ext cx="4723198" cy="102218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b="1" u="sng" kern="1200" dirty="0"/>
            <a:t>Tabela 13</a:t>
          </a:r>
        </a:p>
        <a:p>
          <a:pPr marL="0" lvl="0" indent="0" algn="ctr" defTabSz="622300">
            <a:lnSpc>
              <a:spcPct val="90000"/>
            </a:lnSpc>
            <a:spcBef>
              <a:spcPct val="0"/>
            </a:spcBef>
            <a:spcAft>
              <a:spcPct val="35000"/>
            </a:spcAft>
            <a:buNone/>
          </a:pPr>
          <a:r>
            <a:rPr lang="pt-BR" sz="1400" kern="1200" dirty="0"/>
            <a:t>Parte do Corpo Atingida</a:t>
          </a:r>
        </a:p>
      </dsp:txBody>
      <dsp:txXfrm>
        <a:off x="988758" y="135847"/>
        <a:ext cx="4723198" cy="1022183"/>
      </dsp:txXfrm>
    </dsp:sp>
    <dsp:sp modelId="{1C56C7A0-6930-48CF-8E1F-5FC3CCEC2217}">
      <dsp:nvSpPr>
        <dsp:cNvPr id="0" name=""/>
        <dsp:cNvSpPr/>
      </dsp:nvSpPr>
      <dsp:spPr>
        <a:xfrm>
          <a:off x="945861" y="1299712"/>
          <a:ext cx="4758740" cy="13781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b="1" u="sng" kern="1200" dirty="0"/>
            <a:t>Tabela 14</a:t>
          </a:r>
        </a:p>
        <a:p>
          <a:pPr marL="0" lvl="0" indent="0" algn="ctr" defTabSz="622300">
            <a:lnSpc>
              <a:spcPct val="90000"/>
            </a:lnSpc>
            <a:spcBef>
              <a:spcPct val="0"/>
            </a:spcBef>
            <a:spcAft>
              <a:spcPct val="35000"/>
            </a:spcAft>
            <a:buNone/>
          </a:pPr>
          <a:r>
            <a:rPr lang="pt-BR" sz="1400" kern="1200" dirty="0"/>
            <a:t>Agente Causador do Acidente de Trabalho</a:t>
          </a:r>
        </a:p>
      </dsp:txBody>
      <dsp:txXfrm>
        <a:off x="945861" y="1299712"/>
        <a:ext cx="4758740" cy="1378106"/>
      </dsp:txXfrm>
    </dsp:sp>
    <dsp:sp modelId="{05575FB2-E1B1-471F-8B97-AE94DC0E009B}">
      <dsp:nvSpPr>
        <dsp:cNvPr id="0" name=""/>
        <dsp:cNvSpPr/>
      </dsp:nvSpPr>
      <dsp:spPr>
        <a:xfrm>
          <a:off x="945861" y="2819502"/>
          <a:ext cx="4652245" cy="116427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b="1" u="sng" kern="1200" dirty="0"/>
            <a:t>Tabela 15</a:t>
          </a:r>
        </a:p>
        <a:p>
          <a:pPr marL="0" lvl="0" indent="0" algn="ctr" defTabSz="622300">
            <a:lnSpc>
              <a:spcPct val="90000"/>
            </a:lnSpc>
            <a:spcBef>
              <a:spcPct val="0"/>
            </a:spcBef>
            <a:spcAft>
              <a:spcPct val="35000"/>
            </a:spcAft>
            <a:buNone/>
          </a:pPr>
          <a:r>
            <a:rPr lang="pt-BR" sz="1400" kern="1200" dirty="0"/>
            <a:t> Agente Causador / Situação Geradora de Doença Profissional ou do Acidente de Trabalho</a:t>
          </a:r>
        </a:p>
      </dsp:txBody>
      <dsp:txXfrm>
        <a:off x="945861" y="2819502"/>
        <a:ext cx="4652245" cy="1164273"/>
      </dsp:txXfrm>
    </dsp:sp>
    <dsp:sp modelId="{10D485F8-E2A3-48D0-9FC1-56872DBADB16}">
      <dsp:nvSpPr>
        <dsp:cNvPr id="0" name=""/>
        <dsp:cNvSpPr/>
      </dsp:nvSpPr>
      <dsp:spPr>
        <a:xfrm>
          <a:off x="945861" y="4125458"/>
          <a:ext cx="4705483" cy="99189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b="1" u="sng" kern="1200" dirty="0"/>
            <a:t>Tabela 17</a:t>
          </a:r>
        </a:p>
        <a:p>
          <a:pPr marL="0" lvl="0" indent="0" algn="ctr" defTabSz="622300">
            <a:lnSpc>
              <a:spcPct val="90000"/>
            </a:lnSpc>
            <a:spcBef>
              <a:spcPct val="0"/>
            </a:spcBef>
            <a:spcAft>
              <a:spcPct val="35000"/>
            </a:spcAft>
            <a:buNone/>
          </a:pPr>
          <a:r>
            <a:rPr lang="pt-BR" sz="1400" kern="1200" dirty="0"/>
            <a:t>Descrição da Natureza da Lesão</a:t>
          </a:r>
        </a:p>
      </dsp:txBody>
      <dsp:txXfrm>
        <a:off x="945861" y="4125458"/>
        <a:ext cx="4705483" cy="991897"/>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1"/>
            <a:ext cx="2946400" cy="496888"/>
          </a:xfrm>
          <a:prstGeom prst="rect">
            <a:avLst/>
          </a:prstGeom>
        </p:spPr>
        <p:txBody>
          <a:bodyPr vert="horz" lIns="91492" tIns="45746" rIns="91492" bIns="45746" rtlCol="0"/>
          <a:lstStyle>
            <a:lvl1pPr algn="l" eaLnBrk="1" fontAlgn="auto" hangingPunct="1">
              <a:spcBef>
                <a:spcPts val="0"/>
              </a:spcBef>
              <a:spcAft>
                <a:spcPts val="0"/>
              </a:spcAft>
              <a:defRPr sz="1200">
                <a:latin typeface="+mn-lt"/>
                <a:cs typeface="+mn-cs"/>
              </a:defRPr>
            </a:lvl1pPr>
          </a:lstStyle>
          <a:p>
            <a:pPr>
              <a:defRPr/>
            </a:pPr>
            <a:endParaRPr lang="pt-BR" dirty="0"/>
          </a:p>
        </p:txBody>
      </p:sp>
      <p:sp>
        <p:nvSpPr>
          <p:cNvPr id="3" name="Espaço Reservado para Data 2"/>
          <p:cNvSpPr>
            <a:spLocks noGrp="1"/>
          </p:cNvSpPr>
          <p:nvPr>
            <p:ph type="dt" sz="quarter" idx="1"/>
          </p:nvPr>
        </p:nvSpPr>
        <p:spPr>
          <a:xfrm>
            <a:off x="3849689" y="1"/>
            <a:ext cx="2946400" cy="496888"/>
          </a:xfrm>
          <a:prstGeom prst="rect">
            <a:avLst/>
          </a:prstGeom>
        </p:spPr>
        <p:txBody>
          <a:bodyPr vert="horz" lIns="91492" tIns="45746" rIns="91492" bIns="45746" rtlCol="0"/>
          <a:lstStyle>
            <a:lvl1pPr algn="r" eaLnBrk="1" fontAlgn="auto" hangingPunct="1">
              <a:spcBef>
                <a:spcPts val="0"/>
              </a:spcBef>
              <a:spcAft>
                <a:spcPts val="0"/>
              </a:spcAft>
              <a:defRPr sz="1200">
                <a:latin typeface="+mn-lt"/>
                <a:cs typeface="+mn-cs"/>
              </a:defRPr>
            </a:lvl1pPr>
          </a:lstStyle>
          <a:p>
            <a:pPr>
              <a:defRPr/>
            </a:pPr>
            <a:fld id="{549147EF-9B4B-4DAB-8232-5C3B1A1FBE19}" type="datetimeFigureOut">
              <a:rPr lang="pt-BR"/>
              <a:pPr>
                <a:defRPr/>
              </a:pPr>
              <a:t>17/04/2023</a:t>
            </a:fld>
            <a:endParaRPr lang="pt-BR" dirty="0"/>
          </a:p>
        </p:txBody>
      </p:sp>
      <p:sp>
        <p:nvSpPr>
          <p:cNvPr id="4" name="Espaço Reservado para Rodapé 3"/>
          <p:cNvSpPr>
            <a:spLocks noGrp="1"/>
          </p:cNvSpPr>
          <p:nvPr>
            <p:ph type="ftr" sz="quarter" idx="2"/>
          </p:nvPr>
        </p:nvSpPr>
        <p:spPr>
          <a:xfrm>
            <a:off x="0" y="9428164"/>
            <a:ext cx="2946400" cy="496887"/>
          </a:xfrm>
          <a:prstGeom prst="rect">
            <a:avLst/>
          </a:prstGeom>
        </p:spPr>
        <p:txBody>
          <a:bodyPr vert="horz" lIns="91492" tIns="45746" rIns="91492" bIns="45746" rtlCol="0" anchor="b"/>
          <a:lstStyle>
            <a:lvl1pPr algn="l" eaLnBrk="1" fontAlgn="auto" hangingPunct="1">
              <a:spcBef>
                <a:spcPts val="0"/>
              </a:spcBef>
              <a:spcAft>
                <a:spcPts val="0"/>
              </a:spcAft>
              <a:defRPr sz="1200">
                <a:latin typeface="+mn-lt"/>
                <a:cs typeface="+mn-cs"/>
              </a:defRPr>
            </a:lvl1pPr>
          </a:lstStyle>
          <a:p>
            <a:pPr>
              <a:defRPr/>
            </a:pPr>
            <a:endParaRPr lang="pt-BR" dirty="0"/>
          </a:p>
        </p:txBody>
      </p:sp>
      <p:sp>
        <p:nvSpPr>
          <p:cNvPr id="5" name="Espaço Reservado para Número de Slide 4"/>
          <p:cNvSpPr>
            <a:spLocks noGrp="1"/>
          </p:cNvSpPr>
          <p:nvPr>
            <p:ph type="sldNum" sz="quarter" idx="3"/>
          </p:nvPr>
        </p:nvSpPr>
        <p:spPr>
          <a:xfrm>
            <a:off x="3849689" y="9428164"/>
            <a:ext cx="2946400" cy="496887"/>
          </a:xfrm>
          <a:prstGeom prst="rect">
            <a:avLst/>
          </a:prstGeom>
        </p:spPr>
        <p:txBody>
          <a:bodyPr vert="horz" lIns="91492" tIns="45746" rIns="91492" bIns="45746" rtlCol="0" anchor="b"/>
          <a:lstStyle>
            <a:lvl1pPr algn="r" eaLnBrk="1" fontAlgn="auto" hangingPunct="1">
              <a:spcBef>
                <a:spcPts val="0"/>
              </a:spcBef>
              <a:spcAft>
                <a:spcPts val="0"/>
              </a:spcAft>
              <a:defRPr sz="1200">
                <a:latin typeface="+mn-lt"/>
                <a:cs typeface="+mn-cs"/>
              </a:defRPr>
            </a:lvl1pPr>
          </a:lstStyle>
          <a:p>
            <a:pPr>
              <a:defRPr/>
            </a:pPr>
            <a:fld id="{5A08AE60-5498-40C1-9B4A-47D99611B462}" type="slidenum">
              <a:rPr lang="pt-BR"/>
              <a:pPr>
                <a:defRPr/>
              </a:pPr>
              <a:t>‹nº›</a:t>
            </a:fld>
            <a:endParaRPr lang="pt-BR" dirty="0"/>
          </a:p>
        </p:txBody>
      </p:sp>
    </p:spTree>
    <p:extLst>
      <p:ext uri="{BB962C8B-B14F-4D97-AF65-F5344CB8AC3E}">
        <p14:creationId xmlns:p14="http://schemas.microsoft.com/office/powerpoint/2010/main" val="27832359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1"/>
            <a:ext cx="2946400" cy="496888"/>
          </a:xfrm>
          <a:prstGeom prst="rect">
            <a:avLst/>
          </a:prstGeom>
        </p:spPr>
        <p:txBody>
          <a:bodyPr vert="horz" lIns="91492" tIns="45746" rIns="91492" bIns="45746" rtlCol="0"/>
          <a:lstStyle>
            <a:lvl1pPr algn="l" eaLnBrk="1" fontAlgn="auto" hangingPunct="1">
              <a:spcBef>
                <a:spcPts val="0"/>
              </a:spcBef>
              <a:spcAft>
                <a:spcPts val="0"/>
              </a:spcAft>
              <a:defRPr sz="1200">
                <a:latin typeface="+mn-lt"/>
                <a:cs typeface="+mn-cs"/>
              </a:defRPr>
            </a:lvl1pPr>
          </a:lstStyle>
          <a:p>
            <a:pPr>
              <a:defRPr/>
            </a:pPr>
            <a:endParaRPr lang="pt-BR" dirty="0"/>
          </a:p>
        </p:txBody>
      </p:sp>
      <p:sp>
        <p:nvSpPr>
          <p:cNvPr id="3" name="Espaço Reservado para Data 2"/>
          <p:cNvSpPr>
            <a:spLocks noGrp="1"/>
          </p:cNvSpPr>
          <p:nvPr>
            <p:ph type="dt" idx="1"/>
          </p:nvPr>
        </p:nvSpPr>
        <p:spPr>
          <a:xfrm>
            <a:off x="3849689" y="1"/>
            <a:ext cx="2946400" cy="496888"/>
          </a:xfrm>
          <a:prstGeom prst="rect">
            <a:avLst/>
          </a:prstGeom>
        </p:spPr>
        <p:txBody>
          <a:bodyPr vert="horz" lIns="91492" tIns="45746" rIns="91492" bIns="45746" rtlCol="0"/>
          <a:lstStyle>
            <a:lvl1pPr algn="r" eaLnBrk="1" fontAlgn="auto" hangingPunct="1">
              <a:spcBef>
                <a:spcPts val="0"/>
              </a:spcBef>
              <a:spcAft>
                <a:spcPts val="0"/>
              </a:spcAft>
              <a:defRPr sz="1200">
                <a:latin typeface="+mn-lt"/>
                <a:cs typeface="+mn-cs"/>
              </a:defRPr>
            </a:lvl1pPr>
          </a:lstStyle>
          <a:p>
            <a:pPr>
              <a:defRPr/>
            </a:pPr>
            <a:fld id="{48CC53B7-631C-42E0-A78B-1ADAB8687602}" type="datetimeFigureOut">
              <a:rPr lang="pt-BR"/>
              <a:pPr>
                <a:defRPr/>
              </a:pPr>
              <a:t>17/04/2023</a:t>
            </a:fld>
            <a:endParaRPr lang="pt-BR" dirty="0"/>
          </a:p>
        </p:txBody>
      </p:sp>
      <p:sp>
        <p:nvSpPr>
          <p:cNvPr id="4" name="Espaço Reservado para Imagem de Slide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92" tIns="45746" rIns="91492" bIns="45746" rtlCol="0" anchor="ctr"/>
          <a:lstStyle/>
          <a:p>
            <a:pPr lvl="0"/>
            <a:endParaRPr lang="pt-BR" noProof="0" dirty="0"/>
          </a:p>
        </p:txBody>
      </p:sp>
      <p:sp>
        <p:nvSpPr>
          <p:cNvPr id="5" name="Espaço Reservado para Anotações 4"/>
          <p:cNvSpPr>
            <a:spLocks noGrp="1"/>
          </p:cNvSpPr>
          <p:nvPr>
            <p:ph type="body" sz="quarter" idx="3"/>
          </p:nvPr>
        </p:nvSpPr>
        <p:spPr>
          <a:xfrm>
            <a:off x="679451" y="4714876"/>
            <a:ext cx="5438775" cy="4467225"/>
          </a:xfrm>
          <a:prstGeom prst="rect">
            <a:avLst/>
          </a:prstGeom>
        </p:spPr>
        <p:txBody>
          <a:bodyPr vert="horz" lIns="91492" tIns="45746" rIns="91492" bIns="45746" rtlCol="0">
            <a:normAutofit/>
          </a:bodyPr>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 name="Espaço Reservado para Rodapé 5"/>
          <p:cNvSpPr>
            <a:spLocks noGrp="1"/>
          </p:cNvSpPr>
          <p:nvPr>
            <p:ph type="ftr" sz="quarter" idx="4"/>
          </p:nvPr>
        </p:nvSpPr>
        <p:spPr>
          <a:xfrm>
            <a:off x="0" y="9428164"/>
            <a:ext cx="2946400" cy="496887"/>
          </a:xfrm>
          <a:prstGeom prst="rect">
            <a:avLst/>
          </a:prstGeom>
        </p:spPr>
        <p:txBody>
          <a:bodyPr vert="horz" lIns="91492" tIns="45746" rIns="91492" bIns="45746" rtlCol="0" anchor="b"/>
          <a:lstStyle>
            <a:lvl1pPr algn="l" eaLnBrk="1" fontAlgn="auto" hangingPunct="1">
              <a:spcBef>
                <a:spcPts val="0"/>
              </a:spcBef>
              <a:spcAft>
                <a:spcPts val="0"/>
              </a:spcAft>
              <a:defRPr sz="1200">
                <a:latin typeface="+mn-lt"/>
                <a:cs typeface="+mn-cs"/>
              </a:defRPr>
            </a:lvl1pPr>
          </a:lstStyle>
          <a:p>
            <a:pPr>
              <a:defRPr/>
            </a:pPr>
            <a:endParaRPr lang="pt-BR" dirty="0"/>
          </a:p>
        </p:txBody>
      </p:sp>
      <p:sp>
        <p:nvSpPr>
          <p:cNvPr id="7" name="Espaço Reservado para Número de Slide 6"/>
          <p:cNvSpPr>
            <a:spLocks noGrp="1"/>
          </p:cNvSpPr>
          <p:nvPr>
            <p:ph type="sldNum" sz="quarter" idx="5"/>
          </p:nvPr>
        </p:nvSpPr>
        <p:spPr>
          <a:xfrm>
            <a:off x="3849689" y="9428164"/>
            <a:ext cx="2946400" cy="496887"/>
          </a:xfrm>
          <a:prstGeom prst="rect">
            <a:avLst/>
          </a:prstGeom>
        </p:spPr>
        <p:txBody>
          <a:bodyPr vert="horz" lIns="91492" tIns="45746" rIns="91492" bIns="45746" rtlCol="0" anchor="b"/>
          <a:lstStyle>
            <a:lvl1pPr algn="r" eaLnBrk="1" fontAlgn="auto" hangingPunct="1">
              <a:spcBef>
                <a:spcPts val="0"/>
              </a:spcBef>
              <a:spcAft>
                <a:spcPts val="0"/>
              </a:spcAft>
              <a:defRPr sz="1200">
                <a:latin typeface="+mn-lt"/>
                <a:cs typeface="+mn-cs"/>
              </a:defRPr>
            </a:lvl1pPr>
          </a:lstStyle>
          <a:p>
            <a:pPr>
              <a:defRPr/>
            </a:pPr>
            <a:fld id="{9EFDCEBD-067D-4BC9-B2DC-569E0D54A901}" type="slidenum">
              <a:rPr lang="pt-BR"/>
              <a:pPr>
                <a:defRPr/>
              </a:pPr>
              <a:t>‹nº›</a:t>
            </a:fld>
            <a:endParaRPr lang="pt-BR" dirty="0"/>
          </a:p>
        </p:txBody>
      </p:sp>
    </p:spTree>
    <p:extLst>
      <p:ext uri="{BB962C8B-B14F-4D97-AF65-F5344CB8AC3E}">
        <p14:creationId xmlns:p14="http://schemas.microsoft.com/office/powerpoint/2010/main" val="7702869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ço Reservado para Imagem de Slide 1"/>
          <p:cNvSpPr>
            <a:spLocks noGrp="1" noRot="1" noChangeAspect="1" noTextEdit="1"/>
          </p:cNvSpPr>
          <p:nvPr>
            <p:ph type="sldImg"/>
          </p:nvPr>
        </p:nvSpPr>
        <p:spPr>
          <a:xfrm>
            <a:off x="141288" y="768350"/>
            <a:ext cx="6813550" cy="3833813"/>
          </a:xfrm>
          <a:ln/>
        </p:spPr>
      </p:sp>
      <p:sp>
        <p:nvSpPr>
          <p:cNvPr id="23555"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p>
        </p:txBody>
      </p:sp>
      <p:sp>
        <p:nvSpPr>
          <p:cNvPr id="23556" name="Espaço Reservado para Número de Slide 3"/>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84188">
              <a:tabLst>
                <a:tab pos="0" algn="l"/>
                <a:tab pos="484188" algn="l"/>
                <a:tab pos="971550" algn="l"/>
                <a:tab pos="1458913" algn="l"/>
                <a:tab pos="1944688" algn="l"/>
                <a:tab pos="2432050" algn="l"/>
                <a:tab pos="2917825" algn="l"/>
                <a:tab pos="3405188" algn="l"/>
                <a:tab pos="3890963" algn="l"/>
                <a:tab pos="4378325" algn="l"/>
                <a:tab pos="4864100" algn="l"/>
                <a:tab pos="5351463" algn="l"/>
                <a:tab pos="5837238" algn="l"/>
                <a:tab pos="6324600" algn="l"/>
                <a:tab pos="6811963" algn="l"/>
                <a:tab pos="7297738" algn="l"/>
                <a:tab pos="7785100" algn="l"/>
                <a:tab pos="8270875" algn="l"/>
                <a:tab pos="8758238" algn="l"/>
                <a:tab pos="9244013" algn="l"/>
                <a:tab pos="9731375" algn="l"/>
              </a:tabLst>
              <a:defRPr sz="1200">
                <a:solidFill>
                  <a:srgbClr val="000000"/>
                </a:solidFill>
                <a:latin typeface="Times New Roman" pitchFamily="18" charset="0"/>
              </a:defRPr>
            </a:lvl1pPr>
            <a:lvl2pPr defTabSz="484188">
              <a:tabLst>
                <a:tab pos="0" algn="l"/>
                <a:tab pos="484188" algn="l"/>
                <a:tab pos="971550" algn="l"/>
                <a:tab pos="1458913" algn="l"/>
                <a:tab pos="1944688" algn="l"/>
                <a:tab pos="2432050" algn="l"/>
                <a:tab pos="2917825" algn="l"/>
                <a:tab pos="3405188" algn="l"/>
                <a:tab pos="3890963" algn="l"/>
                <a:tab pos="4378325" algn="l"/>
                <a:tab pos="4864100" algn="l"/>
                <a:tab pos="5351463" algn="l"/>
                <a:tab pos="5837238" algn="l"/>
                <a:tab pos="6324600" algn="l"/>
                <a:tab pos="6811963" algn="l"/>
                <a:tab pos="7297738" algn="l"/>
                <a:tab pos="7785100" algn="l"/>
                <a:tab pos="8270875" algn="l"/>
                <a:tab pos="8758238" algn="l"/>
                <a:tab pos="9244013" algn="l"/>
                <a:tab pos="9731375" algn="l"/>
              </a:tabLst>
              <a:defRPr sz="1200">
                <a:solidFill>
                  <a:srgbClr val="000000"/>
                </a:solidFill>
                <a:latin typeface="Times New Roman" pitchFamily="18" charset="0"/>
              </a:defRPr>
            </a:lvl2pPr>
            <a:lvl3pPr defTabSz="484188">
              <a:tabLst>
                <a:tab pos="0" algn="l"/>
                <a:tab pos="484188" algn="l"/>
                <a:tab pos="971550" algn="l"/>
                <a:tab pos="1458913" algn="l"/>
                <a:tab pos="1944688" algn="l"/>
                <a:tab pos="2432050" algn="l"/>
                <a:tab pos="2917825" algn="l"/>
                <a:tab pos="3405188" algn="l"/>
                <a:tab pos="3890963" algn="l"/>
                <a:tab pos="4378325" algn="l"/>
                <a:tab pos="4864100" algn="l"/>
                <a:tab pos="5351463" algn="l"/>
                <a:tab pos="5837238" algn="l"/>
                <a:tab pos="6324600" algn="l"/>
                <a:tab pos="6811963" algn="l"/>
                <a:tab pos="7297738" algn="l"/>
                <a:tab pos="7785100" algn="l"/>
                <a:tab pos="8270875" algn="l"/>
                <a:tab pos="8758238" algn="l"/>
                <a:tab pos="9244013" algn="l"/>
                <a:tab pos="9731375" algn="l"/>
              </a:tabLst>
              <a:defRPr sz="1200">
                <a:solidFill>
                  <a:srgbClr val="000000"/>
                </a:solidFill>
                <a:latin typeface="Times New Roman" pitchFamily="18" charset="0"/>
              </a:defRPr>
            </a:lvl3pPr>
            <a:lvl4pPr defTabSz="484188">
              <a:tabLst>
                <a:tab pos="0" algn="l"/>
                <a:tab pos="484188" algn="l"/>
                <a:tab pos="971550" algn="l"/>
                <a:tab pos="1458913" algn="l"/>
                <a:tab pos="1944688" algn="l"/>
                <a:tab pos="2432050" algn="l"/>
                <a:tab pos="2917825" algn="l"/>
                <a:tab pos="3405188" algn="l"/>
                <a:tab pos="3890963" algn="l"/>
                <a:tab pos="4378325" algn="l"/>
                <a:tab pos="4864100" algn="l"/>
                <a:tab pos="5351463" algn="l"/>
                <a:tab pos="5837238" algn="l"/>
                <a:tab pos="6324600" algn="l"/>
                <a:tab pos="6811963" algn="l"/>
                <a:tab pos="7297738" algn="l"/>
                <a:tab pos="7785100" algn="l"/>
                <a:tab pos="8270875" algn="l"/>
                <a:tab pos="8758238" algn="l"/>
                <a:tab pos="9244013" algn="l"/>
                <a:tab pos="9731375" algn="l"/>
              </a:tabLst>
              <a:defRPr sz="1200">
                <a:solidFill>
                  <a:srgbClr val="000000"/>
                </a:solidFill>
                <a:latin typeface="Times New Roman" pitchFamily="18" charset="0"/>
              </a:defRPr>
            </a:lvl4pPr>
            <a:lvl5pPr defTabSz="484188">
              <a:tabLst>
                <a:tab pos="0" algn="l"/>
                <a:tab pos="484188" algn="l"/>
                <a:tab pos="971550" algn="l"/>
                <a:tab pos="1458913" algn="l"/>
                <a:tab pos="1944688" algn="l"/>
                <a:tab pos="2432050" algn="l"/>
                <a:tab pos="2917825" algn="l"/>
                <a:tab pos="3405188" algn="l"/>
                <a:tab pos="3890963" algn="l"/>
                <a:tab pos="4378325" algn="l"/>
                <a:tab pos="4864100" algn="l"/>
                <a:tab pos="5351463" algn="l"/>
                <a:tab pos="5837238" algn="l"/>
                <a:tab pos="6324600" algn="l"/>
                <a:tab pos="6811963" algn="l"/>
                <a:tab pos="7297738" algn="l"/>
                <a:tab pos="7785100" algn="l"/>
                <a:tab pos="8270875" algn="l"/>
                <a:tab pos="8758238" algn="l"/>
                <a:tab pos="9244013" algn="l"/>
                <a:tab pos="9731375" algn="l"/>
              </a:tabLst>
              <a:defRPr sz="1200">
                <a:solidFill>
                  <a:srgbClr val="000000"/>
                </a:solidFill>
                <a:latin typeface="Times New Roman" pitchFamily="18" charset="0"/>
              </a:defRPr>
            </a:lvl5pPr>
            <a:lvl6pPr marL="2514600" indent="-228600" defTabSz="484188" eaLnBrk="0" fontAlgn="base" hangingPunct="0">
              <a:spcBef>
                <a:spcPct val="30000"/>
              </a:spcBef>
              <a:spcAft>
                <a:spcPct val="0"/>
              </a:spcAft>
              <a:buClr>
                <a:srgbClr val="000000"/>
              </a:buClr>
              <a:buSzPct val="100000"/>
              <a:buFont typeface="Times New Roman" pitchFamily="18" charset="0"/>
              <a:tabLst>
                <a:tab pos="0" algn="l"/>
                <a:tab pos="484188" algn="l"/>
                <a:tab pos="971550" algn="l"/>
                <a:tab pos="1458913" algn="l"/>
                <a:tab pos="1944688" algn="l"/>
                <a:tab pos="2432050" algn="l"/>
                <a:tab pos="2917825" algn="l"/>
                <a:tab pos="3405188" algn="l"/>
                <a:tab pos="3890963" algn="l"/>
                <a:tab pos="4378325" algn="l"/>
                <a:tab pos="4864100" algn="l"/>
                <a:tab pos="5351463" algn="l"/>
                <a:tab pos="5837238" algn="l"/>
                <a:tab pos="6324600" algn="l"/>
                <a:tab pos="6811963" algn="l"/>
                <a:tab pos="7297738" algn="l"/>
                <a:tab pos="7785100" algn="l"/>
                <a:tab pos="8270875" algn="l"/>
                <a:tab pos="8758238" algn="l"/>
                <a:tab pos="9244013" algn="l"/>
                <a:tab pos="9731375" algn="l"/>
              </a:tabLst>
              <a:defRPr sz="1200">
                <a:solidFill>
                  <a:srgbClr val="000000"/>
                </a:solidFill>
                <a:latin typeface="Times New Roman" pitchFamily="18" charset="0"/>
              </a:defRPr>
            </a:lvl6pPr>
            <a:lvl7pPr marL="2971800" indent="-228600" defTabSz="484188" eaLnBrk="0" fontAlgn="base" hangingPunct="0">
              <a:spcBef>
                <a:spcPct val="30000"/>
              </a:spcBef>
              <a:spcAft>
                <a:spcPct val="0"/>
              </a:spcAft>
              <a:buClr>
                <a:srgbClr val="000000"/>
              </a:buClr>
              <a:buSzPct val="100000"/>
              <a:buFont typeface="Times New Roman" pitchFamily="18" charset="0"/>
              <a:tabLst>
                <a:tab pos="0" algn="l"/>
                <a:tab pos="484188" algn="l"/>
                <a:tab pos="971550" algn="l"/>
                <a:tab pos="1458913" algn="l"/>
                <a:tab pos="1944688" algn="l"/>
                <a:tab pos="2432050" algn="l"/>
                <a:tab pos="2917825" algn="l"/>
                <a:tab pos="3405188" algn="l"/>
                <a:tab pos="3890963" algn="l"/>
                <a:tab pos="4378325" algn="l"/>
                <a:tab pos="4864100" algn="l"/>
                <a:tab pos="5351463" algn="l"/>
                <a:tab pos="5837238" algn="l"/>
                <a:tab pos="6324600" algn="l"/>
                <a:tab pos="6811963" algn="l"/>
                <a:tab pos="7297738" algn="l"/>
                <a:tab pos="7785100" algn="l"/>
                <a:tab pos="8270875" algn="l"/>
                <a:tab pos="8758238" algn="l"/>
                <a:tab pos="9244013" algn="l"/>
                <a:tab pos="9731375" algn="l"/>
              </a:tabLst>
              <a:defRPr sz="1200">
                <a:solidFill>
                  <a:srgbClr val="000000"/>
                </a:solidFill>
                <a:latin typeface="Times New Roman" pitchFamily="18" charset="0"/>
              </a:defRPr>
            </a:lvl7pPr>
            <a:lvl8pPr marL="3429000" indent="-228600" defTabSz="484188" eaLnBrk="0" fontAlgn="base" hangingPunct="0">
              <a:spcBef>
                <a:spcPct val="30000"/>
              </a:spcBef>
              <a:spcAft>
                <a:spcPct val="0"/>
              </a:spcAft>
              <a:buClr>
                <a:srgbClr val="000000"/>
              </a:buClr>
              <a:buSzPct val="100000"/>
              <a:buFont typeface="Times New Roman" pitchFamily="18" charset="0"/>
              <a:tabLst>
                <a:tab pos="0" algn="l"/>
                <a:tab pos="484188" algn="l"/>
                <a:tab pos="971550" algn="l"/>
                <a:tab pos="1458913" algn="l"/>
                <a:tab pos="1944688" algn="l"/>
                <a:tab pos="2432050" algn="l"/>
                <a:tab pos="2917825" algn="l"/>
                <a:tab pos="3405188" algn="l"/>
                <a:tab pos="3890963" algn="l"/>
                <a:tab pos="4378325" algn="l"/>
                <a:tab pos="4864100" algn="l"/>
                <a:tab pos="5351463" algn="l"/>
                <a:tab pos="5837238" algn="l"/>
                <a:tab pos="6324600" algn="l"/>
                <a:tab pos="6811963" algn="l"/>
                <a:tab pos="7297738" algn="l"/>
                <a:tab pos="7785100" algn="l"/>
                <a:tab pos="8270875" algn="l"/>
                <a:tab pos="8758238" algn="l"/>
                <a:tab pos="9244013" algn="l"/>
                <a:tab pos="9731375" algn="l"/>
              </a:tabLst>
              <a:defRPr sz="1200">
                <a:solidFill>
                  <a:srgbClr val="000000"/>
                </a:solidFill>
                <a:latin typeface="Times New Roman" pitchFamily="18" charset="0"/>
              </a:defRPr>
            </a:lvl8pPr>
            <a:lvl9pPr marL="3886200" indent="-228600" defTabSz="484188" eaLnBrk="0" fontAlgn="base" hangingPunct="0">
              <a:spcBef>
                <a:spcPct val="30000"/>
              </a:spcBef>
              <a:spcAft>
                <a:spcPct val="0"/>
              </a:spcAft>
              <a:buClr>
                <a:srgbClr val="000000"/>
              </a:buClr>
              <a:buSzPct val="100000"/>
              <a:buFont typeface="Times New Roman" pitchFamily="18" charset="0"/>
              <a:tabLst>
                <a:tab pos="0" algn="l"/>
                <a:tab pos="484188" algn="l"/>
                <a:tab pos="971550" algn="l"/>
                <a:tab pos="1458913" algn="l"/>
                <a:tab pos="1944688" algn="l"/>
                <a:tab pos="2432050" algn="l"/>
                <a:tab pos="2917825" algn="l"/>
                <a:tab pos="3405188" algn="l"/>
                <a:tab pos="3890963" algn="l"/>
                <a:tab pos="4378325" algn="l"/>
                <a:tab pos="4864100" algn="l"/>
                <a:tab pos="5351463" algn="l"/>
                <a:tab pos="5837238" algn="l"/>
                <a:tab pos="6324600" algn="l"/>
                <a:tab pos="6811963" algn="l"/>
                <a:tab pos="7297738" algn="l"/>
                <a:tab pos="7785100" algn="l"/>
                <a:tab pos="8270875" algn="l"/>
                <a:tab pos="8758238" algn="l"/>
                <a:tab pos="9244013" algn="l"/>
                <a:tab pos="9731375" algn="l"/>
              </a:tabLst>
              <a:defRPr sz="1200">
                <a:solidFill>
                  <a:srgbClr val="000000"/>
                </a:solidFill>
                <a:latin typeface="Times New Roman" pitchFamily="18" charset="0"/>
              </a:defRPr>
            </a:lvl9pPr>
          </a:lstStyle>
          <a:p>
            <a:fld id="{D1E484E0-F8C1-4C3D-9295-D2486451CA17}" type="slidenum">
              <a:rPr lang="pt-BR" altLang="pt-BR" sz="1300" smtClean="0"/>
              <a:pPr/>
              <a:t>1</a:t>
            </a:fld>
            <a:endParaRPr lang="pt-BR" altLang="pt-BR" sz="1300"/>
          </a:p>
        </p:txBody>
      </p:sp>
    </p:spTree>
    <p:extLst>
      <p:ext uri="{BB962C8B-B14F-4D97-AF65-F5344CB8AC3E}">
        <p14:creationId xmlns:p14="http://schemas.microsoft.com/office/powerpoint/2010/main" val="2896698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a:ln/>
        </p:spPr>
      </p:sp>
      <p:sp>
        <p:nvSpPr>
          <p:cNvPr id="4099" name="Espaço Reservado para Anotações 2"/>
          <p:cNvSpPr>
            <a:spLocks noGrp="1"/>
          </p:cNvSpPr>
          <p:nvPr>
            <p:ph type="body" idx="1"/>
          </p:nvPr>
        </p:nvSpPr>
        <p:spPr>
          <a:noFill/>
          <a:extLst>
            <a:ext uri="{91240B29-F687-4F45-9708-019B960494DF}">
              <a14:hiddenLine xmlns:a14="http://schemas.microsoft.com/office/drawing/2010/main" w="9525">
                <a:solidFill>
                  <a:srgbClr val="3465AF"/>
                </a:solidFill>
                <a:miter lim="800000"/>
                <a:headEnd/>
                <a:tailEnd/>
              </a14:hiddenLine>
            </a:ext>
          </a:extLst>
        </p:spPr>
        <p:txBody>
          <a:bodyPr/>
          <a:lstStyle/>
          <a:p>
            <a:endParaRPr lang="pt-BR"/>
          </a:p>
        </p:txBody>
      </p:sp>
    </p:spTree>
    <p:extLst>
      <p:ext uri="{BB962C8B-B14F-4D97-AF65-F5344CB8AC3E}">
        <p14:creationId xmlns:p14="http://schemas.microsoft.com/office/powerpoint/2010/main" val="36312772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a:ln/>
        </p:spPr>
      </p:sp>
      <p:sp>
        <p:nvSpPr>
          <p:cNvPr id="4099" name="Espaço Reservado para Anotações 2"/>
          <p:cNvSpPr>
            <a:spLocks noGrp="1"/>
          </p:cNvSpPr>
          <p:nvPr>
            <p:ph type="body" idx="1"/>
          </p:nvPr>
        </p:nvSpPr>
        <p:spPr>
          <a:noFill/>
          <a:extLst>
            <a:ext uri="{91240B29-F687-4F45-9708-019B960494DF}">
              <a14:hiddenLine xmlns:a14="http://schemas.microsoft.com/office/drawing/2010/main" w="9525">
                <a:solidFill>
                  <a:srgbClr val="3465AF"/>
                </a:solidFill>
                <a:miter lim="800000"/>
                <a:headEnd/>
                <a:tailEnd/>
              </a14:hiddenLine>
            </a:ext>
          </a:extLst>
        </p:spPr>
        <p:txBody>
          <a:bodyPr/>
          <a:lstStyle/>
          <a:p>
            <a:endParaRPr lang="pt-BR"/>
          </a:p>
        </p:txBody>
      </p:sp>
    </p:spTree>
    <p:extLst>
      <p:ext uri="{BB962C8B-B14F-4D97-AF65-F5344CB8AC3E}">
        <p14:creationId xmlns:p14="http://schemas.microsoft.com/office/powerpoint/2010/main" val="18275066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a:ln/>
        </p:spPr>
      </p:sp>
      <p:sp>
        <p:nvSpPr>
          <p:cNvPr id="4099" name="Espaço Reservado para Anotações 2"/>
          <p:cNvSpPr>
            <a:spLocks noGrp="1"/>
          </p:cNvSpPr>
          <p:nvPr>
            <p:ph type="body" idx="1"/>
          </p:nvPr>
        </p:nvSpPr>
        <p:spPr>
          <a:noFill/>
          <a:extLst>
            <a:ext uri="{91240B29-F687-4F45-9708-019B960494DF}">
              <a14:hiddenLine xmlns:a14="http://schemas.microsoft.com/office/drawing/2010/main" w="9525">
                <a:solidFill>
                  <a:srgbClr val="3465AF"/>
                </a:solidFill>
                <a:miter lim="800000"/>
                <a:headEnd/>
                <a:tailEnd/>
              </a14:hiddenLine>
            </a:ext>
          </a:extLst>
        </p:spPr>
        <p:txBody>
          <a:bodyPr/>
          <a:lstStyle/>
          <a:p>
            <a:endParaRPr lang="pt-BR"/>
          </a:p>
        </p:txBody>
      </p:sp>
    </p:spTree>
    <p:extLst>
      <p:ext uri="{BB962C8B-B14F-4D97-AF65-F5344CB8AC3E}">
        <p14:creationId xmlns:p14="http://schemas.microsoft.com/office/powerpoint/2010/main" val="17913765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a:ln/>
        </p:spPr>
      </p:sp>
      <p:sp>
        <p:nvSpPr>
          <p:cNvPr id="4099" name="Espaço Reservado para Anotações 2"/>
          <p:cNvSpPr>
            <a:spLocks noGrp="1"/>
          </p:cNvSpPr>
          <p:nvPr>
            <p:ph type="body" idx="1"/>
          </p:nvPr>
        </p:nvSpPr>
        <p:spPr>
          <a:noFill/>
          <a:extLst>
            <a:ext uri="{91240B29-F687-4F45-9708-019B960494DF}">
              <a14:hiddenLine xmlns:a14="http://schemas.microsoft.com/office/drawing/2010/main" w="9525">
                <a:solidFill>
                  <a:srgbClr val="3465AF"/>
                </a:solidFill>
                <a:miter lim="800000"/>
                <a:headEnd/>
                <a:tailEnd/>
              </a14:hiddenLine>
            </a:ext>
          </a:extLst>
        </p:spPr>
        <p:txBody>
          <a:bodyPr/>
          <a:lstStyle/>
          <a:p>
            <a:endParaRPr lang="pt-BR"/>
          </a:p>
        </p:txBody>
      </p:sp>
    </p:spTree>
    <p:extLst>
      <p:ext uri="{BB962C8B-B14F-4D97-AF65-F5344CB8AC3E}">
        <p14:creationId xmlns:p14="http://schemas.microsoft.com/office/powerpoint/2010/main" val="5513994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a:ln/>
        </p:spPr>
      </p:sp>
      <p:sp>
        <p:nvSpPr>
          <p:cNvPr id="4099" name="Espaço Reservado para Anotações 2"/>
          <p:cNvSpPr>
            <a:spLocks noGrp="1"/>
          </p:cNvSpPr>
          <p:nvPr>
            <p:ph type="body" idx="1"/>
          </p:nvPr>
        </p:nvSpPr>
        <p:spPr>
          <a:noFill/>
          <a:extLst>
            <a:ext uri="{91240B29-F687-4F45-9708-019B960494DF}">
              <a14:hiddenLine xmlns:a14="http://schemas.microsoft.com/office/drawing/2010/main" w="9525">
                <a:solidFill>
                  <a:srgbClr val="3465AF"/>
                </a:solidFill>
                <a:miter lim="800000"/>
                <a:headEnd/>
                <a:tailEnd/>
              </a14:hiddenLine>
            </a:ext>
          </a:extLst>
        </p:spPr>
        <p:txBody>
          <a:bodyPr/>
          <a:lstStyle/>
          <a:p>
            <a:endParaRPr lang="pt-BR"/>
          </a:p>
        </p:txBody>
      </p:sp>
    </p:spTree>
    <p:extLst>
      <p:ext uri="{BB962C8B-B14F-4D97-AF65-F5344CB8AC3E}">
        <p14:creationId xmlns:p14="http://schemas.microsoft.com/office/powerpoint/2010/main" val="3073502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a:ln/>
        </p:spPr>
      </p:sp>
      <p:sp>
        <p:nvSpPr>
          <p:cNvPr id="4099" name="Espaço Reservado para Anotações 2"/>
          <p:cNvSpPr>
            <a:spLocks noGrp="1"/>
          </p:cNvSpPr>
          <p:nvPr>
            <p:ph type="body" idx="1"/>
          </p:nvPr>
        </p:nvSpPr>
        <p:spPr>
          <a:noFill/>
          <a:extLst>
            <a:ext uri="{91240B29-F687-4F45-9708-019B960494DF}">
              <a14:hiddenLine xmlns:a14="http://schemas.microsoft.com/office/drawing/2010/main" w="9525">
                <a:solidFill>
                  <a:srgbClr val="3465AF"/>
                </a:solidFill>
                <a:miter lim="800000"/>
                <a:headEnd/>
                <a:tailEnd/>
              </a14:hiddenLine>
            </a:ext>
          </a:extLst>
        </p:spPr>
        <p:txBody>
          <a:bodyPr/>
          <a:lstStyle/>
          <a:p>
            <a:endParaRPr lang="pt-BR"/>
          </a:p>
        </p:txBody>
      </p:sp>
    </p:spTree>
    <p:extLst>
      <p:ext uri="{BB962C8B-B14F-4D97-AF65-F5344CB8AC3E}">
        <p14:creationId xmlns:p14="http://schemas.microsoft.com/office/powerpoint/2010/main" val="2804138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a:ln/>
        </p:spPr>
      </p:sp>
      <p:sp>
        <p:nvSpPr>
          <p:cNvPr id="4099" name="Espaço Reservado para Anotações 2"/>
          <p:cNvSpPr>
            <a:spLocks noGrp="1"/>
          </p:cNvSpPr>
          <p:nvPr>
            <p:ph type="body" idx="1"/>
          </p:nvPr>
        </p:nvSpPr>
        <p:spPr>
          <a:noFill/>
          <a:extLst>
            <a:ext uri="{91240B29-F687-4F45-9708-019B960494DF}">
              <a14:hiddenLine xmlns:a14="http://schemas.microsoft.com/office/drawing/2010/main" w="9525">
                <a:solidFill>
                  <a:srgbClr val="3465AF"/>
                </a:solidFill>
                <a:miter lim="800000"/>
                <a:headEnd/>
                <a:tailEnd/>
              </a14:hiddenLine>
            </a:ext>
          </a:extLst>
        </p:spPr>
        <p:txBody>
          <a:bodyPr/>
          <a:lstStyle/>
          <a:p>
            <a:endParaRPr lang="pt-BR"/>
          </a:p>
        </p:txBody>
      </p:sp>
    </p:spTree>
    <p:extLst>
      <p:ext uri="{BB962C8B-B14F-4D97-AF65-F5344CB8AC3E}">
        <p14:creationId xmlns:p14="http://schemas.microsoft.com/office/powerpoint/2010/main" val="4003560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a:ln/>
        </p:spPr>
      </p:sp>
      <p:sp>
        <p:nvSpPr>
          <p:cNvPr id="4099" name="Espaço Reservado para Anotações 2"/>
          <p:cNvSpPr>
            <a:spLocks noGrp="1"/>
          </p:cNvSpPr>
          <p:nvPr>
            <p:ph type="body" idx="1"/>
          </p:nvPr>
        </p:nvSpPr>
        <p:spPr>
          <a:noFill/>
          <a:extLst>
            <a:ext uri="{91240B29-F687-4F45-9708-019B960494DF}">
              <a14:hiddenLine xmlns:a14="http://schemas.microsoft.com/office/drawing/2010/main" w="9525">
                <a:solidFill>
                  <a:srgbClr val="3465AF"/>
                </a:solidFill>
                <a:miter lim="800000"/>
                <a:headEnd/>
                <a:tailEnd/>
              </a14:hiddenLine>
            </a:ext>
          </a:extLst>
        </p:spPr>
        <p:txBody>
          <a:bodyPr/>
          <a:lstStyle/>
          <a:p>
            <a:endParaRPr lang="pt-BR"/>
          </a:p>
        </p:txBody>
      </p:sp>
    </p:spTree>
    <p:extLst>
      <p:ext uri="{BB962C8B-B14F-4D97-AF65-F5344CB8AC3E}">
        <p14:creationId xmlns:p14="http://schemas.microsoft.com/office/powerpoint/2010/main" val="3201076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a:ln/>
        </p:spPr>
      </p:sp>
      <p:sp>
        <p:nvSpPr>
          <p:cNvPr id="4099" name="Espaço Reservado para Anotações 2"/>
          <p:cNvSpPr>
            <a:spLocks noGrp="1"/>
          </p:cNvSpPr>
          <p:nvPr>
            <p:ph type="body" idx="1"/>
          </p:nvPr>
        </p:nvSpPr>
        <p:spPr>
          <a:noFill/>
          <a:extLst>
            <a:ext uri="{91240B29-F687-4F45-9708-019B960494DF}">
              <a14:hiddenLine xmlns:a14="http://schemas.microsoft.com/office/drawing/2010/main" w="9525">
                <a:solidFill>
                  <a:srgbClr val="3465AF"/>
                </a:solidFill>
                <a:miter lim="800000"/>
                <a:headEnd/>
                <a:tailEnd/>
              </a14:hiddenLine>
            </a:ext>
          </a:extLst>
        </p:spPr>
        <p:txBody>
          <a:bodyPr/>
          <a:lstStyle/>
          <a:p>
            <a:endParaRPr lang="pt-BR"/>
          </a:p>
        </p:txBody>
      </p:sp>
    </p:spTree>
    <p:extLst>
      <p:ext uri="{BB962C8B-B14F-4D97-AF65-F5344CB8AC3E}">
        <p14:creationId xmlns:p14="http://schemas.microsoft.com/office/powerpoint/2010/main" val="2155739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a:ln/>
        </p:spPr>
      </p:sp>
      <p:sp>
        <p:nvSpPr>
          <p:cNvPr id="4099" name="Espaço Reservado para Anotações 2"/>
          <p:cNvSpPr>
            <a:spLocks noGrp="1"/>
          </p:cNvSpPr>
          <p:nvPr>
            <p:ph type="body" idx="1"/>
          </p:nvPr>
        </p:nvSpPr>
        <p:spPr>
          <a:noFill/>
          <a:extLst>
            <a:ext uri="{91240B29-F687-4F45-9708-019B960494DF}">
              <a14:hiddenLine xmlns:a14="http://schemas.microsoft.com/office/drawing/2010/main" w="9525">
                <a:solidFill>
                  <a:srgbClr val="3465AF"/>
                </a:solidFill>
                <a:miter lim="800000"/>
                <a:headEnd/>
                <a:tailEnd/>
              </a14:hiddenLine>
            </a:ext>
          </a:extLst>
        </p:spPr>
        <p:txBody>
          <a:bodyPr/>
          <a:lstStyle/>
          <a:p>
            <a:endParaRPr lang="pt-BR"/>
          </a:p>
        </p:txBody>
      </p:sp>
    </p:spTree>
    <p:extLst>
      <p:ext uri="{BB962C8B-B14F-4D97-AF65-F5344CB8AC3E}">
        <p14:creationId xmlns:p14="http://schemas.microsoft.com/office/powerpoint/2010/main" val="1358615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a:ln/>
        </p:spPr>
      </p:sp>
      <p:sp>
        <p:nvSpPr>
          <p:cNvPr id="4099" name="Espaço Reservado para Anotações 2"/>
          <p:cNvSpPr>
            <a:spLocks noGrp="1"/>
          </p:cNvSpPr>
          <p:nvPr>
            <p:ph type="body" idx="1"/>
          </p:nvPr>
        </p:nvSpPr>
        <p:spPr>
          <a:noFill/>
          <a:extLst>
            <a:ext uri="{91240B29-F687-4F45-9708-019B960494DF}">
              <a14:hiddenLine xmlns:a14="http://schemas.microsoft.com/office/drawing/2010/main" w="9525">
                <a:solidFill>
                  <a:srgbClr val="3465AF"/>
                </a:solidFill>
                <a:miter lim="800000"/>
                <a:headEnd/>
                <a:tailEnd/>
              </a14:hiddenLine>
            </a:ext>
          </a:extLst>
        </p:spPr>
        <p:txBody>
          <a:bodyPr/>
          <a:lstStyle/>
          <a:p>
            <a:endParaRPr lang="pt-BR"/>
          </a:p>
        </p:txBody>
      </p:sp>
    </p:spTree>
    <p:extLst>
      <p:ext uri="{BB962C8B-B14F-4D97-AF65-F5344CB8AC3E}">
        <p14:creationId xmlns:p14="http://schemas.microsoft.com/office/powerpoint/2010/main" val="4106481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a:ln/>
        </p:spPr>
      </p:sp>
      <p:sp>
        <p:nvSpPr>
          <p:cNvPr id="4099" name="Espaço Reservado para Anotações 2"/>
          <p:cNvSpPr>
            <a:spLocks noGrp="1"/>
          </p:cNvSpPr>
          <p:nvPr>
            <p:ph type="body" idx="1"/>
          </p:nvPr>
        </p:nvSpPr>
        <p:spPr>
          <a:noFill/>
          <a:extLst>
            <a:ext uri="{91240B29-F687-4F45-9708-019B960494DF}">
              <a14:hiddenLine xmlns:a14="http://schemas.microsoft.com/office/drawing/2010/main" w="9525">
                <a:solidFill>
                  <a:srgbClr val="3465AF"/>
                </a:solidFill>
                <a:miter lim="800000"/>
                <a:headEnd/>
                <a:tailEnd/>
              </a14:hiddenLine>
            </a:ext>
          </a:extLst>
        </p:spPr>
        <p:txBody>
          <a:bodyPr/>
          <a:lstStyle/>
          <a:p>
            <a:endParaRPr lang="pt-BR"/>
          </a:p>
        </p:txBody>
      </p:sp>
    </p:spTree>
    <p:extLst>
      <p:ext uri="{BB962C8B-B14F-4D97-AF65-F5344CB8AC3E}">
        <p14:creationId xmlns:p14="http://schemas.microsoft.com/office/powerpoint/2010/main" val="1147553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a:ln/>
        </p:spPr>
      </p:sp>
      <p:sp>
        <p:nvSpPr>
          <p:cNvPr id="4099" name="Espaço Reservado para Anotações 2"/>
          <p:cNvSpPr>
            <a:spLocks noGrp="1"/>
          </p:cNvSpPr>
          <p:nvPr>
            <p:ph type="body" idx="1"/>
          </p:nvPr>
        </p:nvSpPr>
        <p:spPr>
          <a:noFill/>
          <a:extLst>
            <a:ext uri="{91240B29-F687-4F45-9708-019B960494DF}">
              <a14:hiddenLine xmlns:a14="http://schemas.microsoft.com/office/drawing/2010/main" w="9525">
                <a:solidFill>
                  <a:srgbClr val="3465AF"/>
                </a:solidFill>
                <a:miter lim="800000"/>
                <a:headEnd/>
                <a:tailEnd/>
              </a14:hiddenLine>
            </a:ext>
          </a:extLst>
        </p:spPr>
        <p:txBody>
          <a:bodyPr/>
          <a:lstStyle/>
          <a:p>
            <a:endParaRPr lang="pt-BR"/>
          </a:p>
        </p:txBody>
      </p:sp>
    </p:spTree>
    <p:extLst>
      <p:ext uri="{BB962C8B-B14F-4D97-AF65-F5344CB8AC3E}">
        <p14:creationId xmlns:p14="http://schemas.microsoft.com/office/powerpoint/2010/main" val="3787948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2130426"/>
            <a:ext cx="10363200" cy="1470025"/>
          </a:xfrm>
        </p:spPr>
        <p:txBody>
          <a:bodyPr/>
          <a:lstStyle/>
          <a:p>
            <a:r>
              <a:rPr lang="pt-BR" dirty="0"/>
              <a:t>Clique para editar o estilo do título mestre</a:t>
            </a:r>
          </a:p>
        </p:txBody>
      </p:sp>
      <p:sp>
        <p:nvSpPr>
          <p:cNvPr id="3" name="Subtítu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lvl1pPr>
              <a:defRPr/>
            </a:lvl1pPr>
          </a:lstStyle>
          <a:p>
            <a:pPr>
              <a:defRPr/>
            </a:pPr>
            <a:fld id="{011C8481-E2CF-4B9C-9D55-4D10CE4E4FBF}" type="datetime1">
              <a:rPr lang="pt-BR"/>
              <a:pPr>
                <a:defRPr/>
              </a:pPr>
              <a:t>17/04/2023</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dirty="0"/>
          </a:p>
        </p:txBody>
      </p:sp>
      <p:sp>
        <p:nvSpPr>
          <p:cNvPr id="6" name="Espaço Reservado para Número de Slide 5"/>
          <p:cNvSpPr>
            <a:spLocks noGrp="1"/>
          </p:cNvSpPr>
          <p:nvPr>
            <p:ph type="sldNum" sz="quarter" idx="12"/>
          </p:nvPr>
        </p:nvSpPr>
        <p:spPr/>
        <p:txBody>
          <a:bodyPr/>
          <a:lstStyle>
            <a:lvl1pPr>
              <a:defRPr b="1">
                <a:solidFill>
                  <a:schemeClr val="tx1"/>
                </a:solidFill>
              </a:defRPr>
            </a:lvl1pPr>
          </a:lstStyle>
          <a:p>
            <a:pPr>
              <a:defRPr/>
            </a:pPr>
            <a:fld id="{008EADF9-55F0-43ED-ADDB-3CD5CBA8D094}" type="slidenum">
              <a:rPr lang="pt-BR"/>
              <a:pPr>
                <a:defRPr/>
              </a:pPr>
              <a:t>‹nº›</a:t>
            </a:fld>
            <a:endParaRPr lang="pt-BR" dirty="0"/>
          </a:p>
        </p:txBody>
      </p:sp>
    </p:spTree>
    <p:extLst>
      <p:ext uri="{BB962C8B-B14F-4D97-AF65-F5344CB8AC3E}">
        <p14:creationId xmlns:p14="http://schemas.microsoft.com/office/powerpoint/2010/main" val="3746347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27F81079-82E6-48CD-AC24-E7A120086550}" type="datetime1">
              <a:rPr lang="pt-BR"/>
              <a:pPr>
                <a:defRPr/>
              </a:pPr>
              <a:t>17/04/2023</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dirty="0"/>
          </a:p>
        </p:txBody>
      </p:sp>
      <p:sp>
        <p:nvSpPr>
          <p:cNvPr id="6" name="Espaço Reservado para Número de Slide 5"/>
          <p:cNvSpPr>
            <a:spLocks noGrp="1"/>
          </p:cNvSpPr>
          <p:nvPr>
            <p:ph type="sldNum" sz="quarter" idx="12"/>
          </p:nvPr>
        </p:nvSpPr>
        <p:spPr/>
        <p:txBody>
          <a:bodyPr/>
          <a:lstStyle>
            <a:lvl1pPr>
              <a:defRPr/>
            </a:lvl1pPr>
          </a:lstStyle>
          <a:p>
            <a:pPr>
              <a:defRPr/>
            </a:pPr>
            <a:fld id="{58F6A0C1-2709-4426-9CE8-99A3FD03533E}" type="slidenum">
              <a:rPr lang="pt-BR"/>
              <a:pPr>
                <a:defRPr/>
              </a:pPr>
              <a:t>‹nº›</a:t>
            </a:fld>
            <a:endParaRPr lang="pt-BR" dirty="0"/>
          </a:p>
        </p:txBody>
      </p:sp>
    </p:spTree>
    <p:extLst>
      <p:ext uri="{BB962C8B-B14F-4D97-AF65-F5344CB8AC3E}">
        <p14:creationId xmlns:p14="http://schemas.microsoft.com/office/powerpoint/2010/main" val="2754662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609600" y="274639"/>
            <a:ext cx="8026400" cy="585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2220EDD3-609C-480E-A86C-CDC3736D2513}" type="datetime1">
              <a:rPr lang="pt-BR"/>
              <a:pPr>
                <a:defRPr/>
              </a:pPr>
              <a:t>17/04/2023</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dirty="0"/>
          </a:p>
        </p:txBody>
      </p:sp>
      <p:sp>
        <p:nvSpPr>
          <p:cNvPr id="6" name="Espaço Reservado para Número de Slide 5"/>
          <p:cNvSpPr>
            <a:spLocks noGrp="1"/>
          </p:cNvSpPr>
          <p:nvPr>
            <p:ph type="sldNum" sz="quarter" idx="12"/>
          </p:nvPr>
        </p:nvSpPr>
        <p:spPr/>
        <p:txBody>
          <a:bodyPr/>
          <a:lstStyle>
            <a:lvl1pPr>
              <a:defRPr/>
            </a:lvl1pPr>
          </a:lstStyle>
          <a:p>
            <a:pPr>
              <a:defRPr/>
            </a:pPr>
            <a:fld id="{C4B707A7-8162-4779-9E67-1EAB74E9D1B2}" type="slidenum">
              <a:rPr lang="pt-BR"/>
              <a:pPr>
                <a:defRPr/>
              </a:pPr>
              <a:t>‹nº›</a:t>
            </a:fld>
            <a:endParaRPr lang="pt-BR" dirty="0"/>
          </a:p>
        </p:txBody>
      </p:sp>
    </p:spTree>
    <p:extLst>
      <p:ext uri="{BB962C8B-B14F-4D97-AF65-F5344CB8AC3E}">
        <p14:creationId xmlns:p14="http://schemas.microsoft.com/office/powerpoint/2010/main" val="3463511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609600" y="908720"/>
            <a:ext cx="10972800" cy="1143000"/>
          </a:xfrm>
        </p:spPr>
        <p:txBody>
          <a:bodyPr/>
          <a:lstStyle/>
          <a:p>
            <a:r>
              <a:rPr lang="pt-BR"/>
              <a:t>Clique para editar o estilo do título mestre</a:t>
            </a:r>
          </a:p>
        </p:txBody>
      </p:sp>
      <p:sp>
        <p:nvSpPr>
          <p:cNvPr id="3" name="Espaço Reservado para Conteúdo 2"/>
          <p:cNvSpPr>
            <a:spLocks noGrp="1"/>
          </p:cNvSpPr>
          <p:nvPr>
            <p:ph idx="1"/>
          </p:nvPr>
        </p:nvSpPr>
        <p:spPr>
          <a:xfrm>
            <a:off x="609600" y="2113558"/>
            <a:ext cx="10972800" cy="4425355"/>
          </a:xfrm>
        </p:spPr>
        <p:txBody>
          <a:bodyPr/>
          <a:lstStyle/>
          <a:p>
            <a:pPr lvl="0"/>
            <a:r>
              <a:rPr lang="pt-BR" dirty="0"/>
              <a:t>Clique para editar os estilos do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p:cNvSpPr>
            <a:spLocks noGrp="1"/>
          </p:cNvSpPr>
          <p:nvPr>
            <p:ph type="dt" sz="half" idx="10"/>
          </p:nvPr>
        </p:nvSpPr>
        <p:spPr/>
        <p:txBody>
          <a:bodyPr/>
          <a:lstStyle>
            <a:lvl1pPr>
              <a:defRPr/>
            </a:lvl1pPr>
          </a:lstStyle>
          <a:p>
            <a:pPr>
              <a:defRPr/>
            </a:pPr>
            <a:fld id="{BC7E4905-98AB-4EA4-AE65-BF15BFAA5F5B}" type="datetime1">
              <a:rPr lang="pt-BR"/>
              <a:pPr>
                <a:defRPr/>
              </a:pPr>
              <a:t>17/04/2023</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dirty="0"/>
          </a:p>
        </p:txBody>
      </p:sp>
      <p:sp>
        <p:nvSpPr>
          <p:cNvPr id="6" name="Espaço Reservado para Número de Slide 5"/>
          <p:cNvSpPr>
            <a:spLocks noGrp="1"/>
          </p:cNvSpPr>
          <p:nvPr>
            <p:ph type="sldNum" sz="quarter" idx="12"/>
          </p:nvPr>
        </p:nvSpPr>
        <p:spPr/>
        <p:txBody>
          <a:bodyPr/>
          <a:lstStyle>
            <a:lvl1pPr>
              <a:defRPr b="0">
                <a:solidFill>
                  <a:schemeClr val="tx1"/>
                </a:solidFill>
              </a:defRPr>
            </a:lvl1pPr>
          </a:lstStyle>
          <a:p>
            <a:pPr>
              <a:defRPr/>
            </a:pPr>
            <a:fld id="{7A2F3EFF-9904-46D8-B353-A03427DBF4F0}" type="slidenum">
              <a:rPr lang="pt-BR"/>
              <a:pPr>
                <a:defRPr/>
              </a:pPr>
              <a:t>‹nº›</a:t>
            </a:fld>
            <a:endParaRPr lang="pt-BR" dirty="0"/>
          </a:p>
        </p:txBody>
      </p:sp>
    </p:spTree>
    <p:extLst>
      <p:ext uri="{BB962C8B-B14F-4D97-AF65-F5344CB8AC3E}">
        <p14:creationId xmlns:p14="http://schemas.microsoft.com/office/powerpoint/2010/main" val="33915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963084" y="4406901"/>
            <a:ext cx="103632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do texto mestre</a:t>
            </a:r>
          </a:p>
        </p:txBody>
      </p:sp>
      <p:sp>
        <p:nvSpPr>
          <p:cNvPr id="4" name="Espaço Reservado para Data 3"/>
          <p:cNvSpPr>
            <a:spLocks noGrp="1"/>
          </p:cNvSpPr>
          <p:nvPr>
            <p:ph type="dt" sz="half" idx="10"/>
          </p:nvPr>
        </p:nvSpPr>
        <p:spPr/>
        <p:txBody>
          <a:bodyPr/>
          <a:lstStyle>
            <a:lvl1pPr>
              <a:defRPr/>
            </a:lvl1pPr>
          </a:lstStyle>
          <a:p>
            <a:pPr>
              <a:defRPr/>
            </a:pPr>
            <a:fld id="{A99FA588-4612-4B45-A279-8A2836640325}" type="datetime1">
              <a:rPr lang="pt-BR"/>
              <a:pPr>
                <a:defRPr/>
              </a:pPr>
              <a:t>17/04/2023</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dirty="0"/>
          </a:p>
        </p:txBody>
      </p:sp>
      <p:sp>
        <p:nvSpPr>
          <p:cNvPr id="6" name="Espaço Reservado para Número de Slide 5"/>
          <p:cNvSpPr>
            <a:spLocks noGrp="1"/>
          </p:cNvSpPr>
          <p:nvPr>
            <p:ph type="sldNum" sz="quarter" idx="12"/>
          </p:nvPr>
        </p:nvSpPr>
        <p:spPr/>
        <p:txBody>
          <a:bodyPr/>
          <a:lstStyle>
            <a:lvl1pPr>
              <a:defRPr>
                <a:solidFill>
                  <a:schemeClr val="tx1"/>
                </a:solidFill>
              </a:defRPr>
            </a:lvl1pPr>
          </a:lstStyle>
          <a:p>
            <a:pPr>
              <a:defRPr/>
            </a:pPr>
            <a:fld id="{C4240DF9-2625-480A-9595-0E2DB555426A}" type="slidenum">
              <a:rPr lang="pt-BR"/>
              <a:pPr>
                <a:defRPr/>
              </a:pPr>
              <a:t>‹nº›</a:t>
            </a:fld>
            <a:endParaRPr lang="pt-BR" dirty="0"/>
          </a:p>
        </p:txBody>
      </p:sp>
    </p:spTree>
    <p:extLst>
      <p:ext uri="{BB962C8B-B14F-4D97-AF65-F5344CB8AC3E}">
        <p14:creationId xmlns:p14="http://schemas.microsoft.com/office/powerpoint/2010/main" val="947683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as Partes de Conteúdo">
    <p:spTree>
      <p:nvGrpSpPr>
        <p:cNvPr id="1" name=""/>
        <p:cNvGrpSpPr/>
        <p:nvPr/>
      </p:nvGrpSpPr>
      <p:grpSpPr>
        <a:xfrm>
          <a:off x="0" y="0"/>
          <a:ext cx="0" cy="0"/>
          <a:chOff x="0" y="0"/>
          <a:chExt cx="0" cy="0"/>
        </a:xfrm>
      </p:grpSpPr>
      <p:sp>
        <p:nvSpPr>
          <p:cNvPr id="5" name="Retângulo 4"/>
          <p:cNvSpPr/>
          <p:nvPr userDrawn="1"/>
        </p:nvSpPr>
        <p:spPr>
          <a:xfrm>
            <a:off x="11106150" y="6356350"/>
            <a:ext cx="384175" cy="501650"/>
          </a:xfrm>
          <a:prstGeom prst="rect">
            <a:avLst/>
          </a:prstGeom>
          <a:solidFill>
            <a:srgbClr val="92D05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t-BR" dirty="0"/>
          </a:p>
        </p:txBody>
      </p:sp>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Data 3"/>
          <p:cNvSpPr>
            <a:spLocks noGrp="1"/>
          </p:cNvSpPr>
          <p:nvPr>
            <p:ph type="dt" sz="half" idx="10"/>
          </p:nvPr>
        </p:nvSpPr>
        <p:spPr/>
        <p:txBody>
          <a:bodyPr/>
          <a:lstStyle>
            <a:lvl1pPr>
              <a:defRPr/>
            </a:lvl1pPr>
          </a:lstStyle>
          <a:p>
            <a:pPr>
              <a:defRPr/>
            </a:pPr>
            <a:fld id="{A4FFD057-4529-465F-B3AB-65427984E81B}" type="datetime1">
              <a:rPr lang="pt-BR"/>
              <a:pPr>
                <a:defRPr/>
              </a:pPr>
              <a:t>17/04/2023</a:t>
            </a:fld>
            <a:endParaRPr lang="pt-BR" dirty="0"/>
          </a:p>
        </p:txBody>
      </p:sp>
      <p:sp>
        <p:nvSpPr>
          <p:cNvPr id="7" name="Espaço Reservado para Rodapé 4"/>
          <p:cNvSpPr>
            <a:spLocks noGrp="1"/>
          </p:cNvSpPr>
          <p:nvPr>
            <p:ph type="ftr" sz="quarter" idx="11"/>
          </p:nvPr>
        </p:nvSpPr>
        <p:spPr/>
        <p:txBody>
          <a:bodyPr/>
          <a:lstStyle>
            <a:lvl1pPr>
              <a:defRPr/>
            </a:lvl1pPr>
          </a:lstStyle>
          <a:p>
            <a:pPr>
              <a:defRPr/>
            </a:pPr>
            <a:endParaRPr lang="pt-BR" dirty="0"/>
          </a:p>
        </p:txBody>
      </p:sp>
      <p:sp>
        <p:nvSpPr>
          <p:cNvPr id="8" name="Espaço Reservado para Número de Slide 5"/>
          <p:cNvSpPr>
            <a:spLocks noGrp="1"/>
          </p:cNvSpPr>
          <p:nvPr>
            <p:ph type="sldNum" sz="quarter" idx="12"/>
          </p:nvPr>
        </p:nvSpPr>
        <p:spPr/>
        <p:txBody>
          <a:bodyPr/>
          <a:lstStyle>
            <a:lvl1pPr>
              <a:defRPr>
                <a:solidFill>
                  <a:schemeClr val="tx1"/>
                </a:solidFill>
              </a:defRPr>
            </a:lvl1pPr>
          </a:lstStyle>
          <a:p>
            <a:pPr>
              <a:defRPr/>
            </a:pPr>
            <a:fld id="{776AB2D7-B403-46D6-80F9-1984EF4B06E2}" type="slidenum">
              <a:rPr lang="pt-BR"/>
              <a:pPr>
                <a:defRPr/>
              </a:pPr>
              <a:t>‹nº›</a:t>
            </a:fld>
            <a:endParaRPr lang="pt-BR" dirty="0"/>
          </a:p>
        </p:txBody>
      </p:sp>
    </p:spTree>
    <p:extLst>
      <p:ext uri="{BB962C8B-B14F-4D97-AF65-F5344CB8AC3E}">
        <p14:creationId xmlns:p14="http://schemas.microsoft.com/office/powerpoint/2010/main" val="3591452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3"/>
          <p:cNvSpPr>
            <a:spLocks noGrp="1"/>
          </p:cNvSpPr>
          <p:nvPr>
            <p:ph type="dt" sz="half" idx="10"/>
          </p:nvPr>
        </p:nvSpPr>
        <p:spPr/>
        <p:txBody>
          <a:bodyPr/>
          <a:lstStyle>
            <a:lvl1pPr>
              <a:defRPr/>
            </a:lvl1pPr>
          </a:lstStyle>
          <a:p>
            <a:pPr>
              <a:defRPr/>
            </a:pPr>
            <a:fld id="{A512BDF3-FA67-4FB8-8C9F-29031D6232B9}" type="datetime1">
              <a:rPr lang="pt-BR"/>
              <a:pPr>
                <a:defRPr/>
              </a:pPr>
              <a:t>17/04/2023</a:t>
            </a:fld>
            <a:endParaRPr lang="pt-BR" dirty="0"/>
          </a:p>
        </p:txBody>
      </p:sp>
      <p:sp>
        <p:nvSpPr>
          <p:cNvPr id="8" name="Espaço Reservado para Rodapé 4"/>
          <p:cNvSpPr>
            <a:spLocks noGrp="1"/>
          </p:cNvSpPr>
          <p:nvPr>
            <p:ph type="ftr" sz="quarter" idx="11"/>
          </p:nvPr>
        </p:nvSpPr>
        <p:spPr/>
        <p:txBody>
          <a:bodyPr/>
          <a:lstStyle>
            <a:lvl1pPr>
              <a:defRPr/>
            </a:lvl1pPr>
          </a:lstStyle>
          <a:p>
            <a:pPr>
              <a:defRPr/>
            </a:pPr>
            <a:endParaRPr lang="pt-BR" dirty="0"/>
          </a:p>
        </p:txBody>
      </p:sp>
      <p:sp>
        <p:nvSpPr>
          <p:cNvPr id="9" name="Espaço Reservado para Número de Slide 5"/>
          <p:cNvSpPr>
            <a:spLocks noGrp="1"/>
          </p:cNvSpPr>
          <p:nvPr>
            <p:ph type="sldNum" sz="quarter" idx="12"/>
          </p:nvPr>
        </p:nvSpPr>
        <p:spPr/>
        <p:txBody>
          <a:bodyPr/>
          <a:lstStyle>
            <a:lvl1pPr>
              <a:defRPr>
                <a:solidFill>
                  <a:schemeClr val="tx1"/>
                </a:solidFill>
              </a:defRPr>
            </a:lvl1pPr>
          </a:lstStyle>
          <a:p>
            <a:pPr>
              <a:defRPr/>
            </a:pPr>
            <a:fld id="{FF9351D5-6E18-473B-A7C7-C74881B7A964}" type="slidenum">
              <a:rPr lang="pt-BR"/>
              <a:pPr>
                <a:defRPr/>
              </a:pPr>
              <a:t>‹nº›</a:t>
            </a:fld>
            <a:endParaRPr lang="pt-BR" dirty="0"/>
          </a:p>
        </p:txBody>
      </p:sp>
    </p:spTree>
    <p:extLst>
      <p:ext uri="{BB962C8B-B14F-4D97-AF65-F5344CB8AC3E}">
        <p14:creationId xmlns:p14="http://schemas.microsoft.com/office/powerpoint/2010/main" val="217375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Data 3"/>
          <p:cNvSpPr>
            <a:spLocks noGrp="1"/>
          </p:cNvSpPr>
          <p:nvPr>
            <p:ph type="dt" sz="half" idx="10"/>
          </p:nvPr>
        </p:nvSpPr>
        <p:spPr/>
        <p:txBody>
          <a:bodyPr/>
          <a:lstStyle>
            <a:lvl1pPr>
              <a:defRPr/>
            </a:lvl1pPr>
          </a:lstStyle>
          <a:p>
            <a:pPr>
              <a:defRPr/>
            </a:pPr>
            <a:fld id="{0358866D-D273-405D-955F-E2131615A4FA}" type="datetime1">
              <a:rPr lang="pt-BR"/>
              <a:pPr>
                <a:defRPr/>
              </a:pPr>
              <a:t>17/04/2023</a:t>
            </a:fld>
            <a:endParaRPr lang="pt-BR" dirty="0"/>
          </a:p>
        </p:txBody>
      </p:sp>
      <p:sp>
        <p:nvSpPr>
          <p:cNvPr id="4" name="Espaço Reservado para Rodapé 4"/>
          <p:cNvSpPr>
            <a:spLocks noGrp="1"/>
          </p:cNvSpPr>
          <p:nvPr>
            <p:ph type="ftr" sz="quarter" idx="11"/>
          </p:nvPr>
        </p:nvSpPr>
        <p:spPr/>
        <p:txBody>
          <a:bodyPr/>
          <a:lstStyle>
            <a:lvl1pPr>
              <a:defRPr/>
            </a:lvl1pPr>
          </a:lstStyle>
          <a:p>
            <a:pPr>
              <a:defRPr/>
            </a:pPr>
            <a:endParaRPr lang="pt-BR" dirty="0"/>
          </a:p>
        </p:txBody>
      </p:sp>
      <p:sp>
        <p:nvSpPr>
          <p:cNvPr id="5" name="Espaço Reservado para Número de Slide 5"/>
          <p:cNvSpPr>
            <a:spLocks noGrp="1"/>
          </p:cNvSpPr>
          <p:nvPr>
            <p:ph type="sldNum" sz="quarter" idx="12"/>
          </p:nvPr>
        </p:nvSpPr>
        <p:spPr/>
        <p:txBody>
          <a:bodyPr/>
          <a:lstStyle>
            <a:lvl1pPr>
              <a:defRPr/>
            </a:lvl1pPr>
          </a:lstStyle>
          <a:p>
            <a:pPr>
              <a:defRPr/>
            </a:pPr>
            <a:fld id="{93DA5FF7-F4F9-4A83-8474-3FB09CA0A2D0}" type="slidenum">
              <a:rPr lang="pt-BR"/>
              <a:pPr>
                <a:defRPr/>
              </a:pPr>
              <a:t>‹nº›</a:t>
            </a:fld>
            <a:endParaRPr lang="pt-BR" dirty="0"/>
          </a:p>
        </p:txBody>
      </p:sp>
    </p:spTree>
    <p:extLst>
      <p:ext uri="{BB962C8B-B14F-4D97-AF65-F5344CB8AC3E}">
        <p14:creationId xmlns:p14="http://schemas.microsoft.com/office/powerpoint/2010/main" val="2702419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C14992D2-D71D-4A16-B7A9-E0E809AF93AE}" type="datetime1">
              <a:rPr lang="pt-BR"/>
              <a:pPr>
                <a:defRPr/>
              </a:pPr>
              <a:t>17/04/2023</a:t>
            </a:fld>
            <a:endParaRPr lang="pt-BR" dirty="0"/>
          </a:p>
        </p:txBody>
      </p:sp>
      <p:sp>
        <p:nvSpPr>
          <p:cNvPr id="3" name="Espaço Reservado para Rodapé 4"/>
          <p:cNvSpPr>
            <a:spLocks noGrp="1"/>
          </p:cNvSpPr>
          <p:nvPr>
            <p:ph type="ftr" sz="quarter" idx="11"/>
          </p:nvPr>
        </p:nvSpPr>
        <p:spPr/>
        <p:txBody>
          <a:bodyPr/>
          <a:lstStyle>
            <a:lvl1pPr>
              <a:defRPr/>
            </a:lvl1pPr>
          </a:lstStyle>
          <a:p>
            <a:pPr>
              <a:defRPr/>
            </a:pPr>
            <a:endParaRPr lang="pt-BR" dirty="0"/>
          </a:p>
        </p:txBody>
      </p:sp>
      <p:sp>
        <p:nvSpPr>
          <p:cNvPr id="4" name="Espaço Reservado para Número de Slide 5"/>
          <p:cNvSpPr>
            <a:spLocks noGrp="1"/>
          </p:cNvSpPr>
          <p:nvPr>
            <p:ph type="sldNum" sz="quarter" idx="12"/>
          </p:nvPr>
        </p:nvSpPr>
        <p:spPr/>
        <p:txBody>
          <a:bodyPr/>
          <a:lstStyle>
            <a:lvl1pPr>
              <a:defRPr/>
            </a:lvl1pPr>
          </a:lstStyle>
          <a:p>
            <a:pPr>
              <a:defRPr/>
            </a:pPr>
            <a:fld id="{2C778CB0-C7B4-4243-9295-7A049A9819DF}" type="slidenum">
              <a:rPr lang="pt-BR"/>
              <a:pPr>
                <a:defRPr/>
              </a:pPr>
              <a:t>‹nº›</a:t>
            </a:fld>
            <a:endParaRPr lang="pt-BR" dirty="0"/>
          </a:p>
        </p:txBody>
      </p:sp>
    </p:spTree>
    <p:extLst>
      <p:ext uri="{BB962C8B-B14F-4D97-AF65-F5344CB8AC3E}">
        <p14:creationId xmlns:p14="http://schemas.microsoft.com/office/powerpoint/2010/main" val="177886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09601" y="273050"/>
            <a:ext cx="4011084"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2CC0779B-A61C-4EA7-AE9A-3F061EB8E9CD}" type="datetime1">
              <a:rPr lang="pt-BR"/>
              <a:pPr>
                <a:defRPr/>
              </a:pPr>
              <a:t>17/04/2023</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dirty="0"/>
          </a:p>
        </p:txBody>
      </p:sp>
      <p:sp>
        <p:nvSpPr>
          <p:cNvPr id="7" name="Espaço Reservado para Número de Slide 5"/>
          <p:cNvSpPr>
            <a:spLocks noGrp="1"/>
          </p:cNvSpPr>
          <p:nvPr>
            <p:ph type="sldNum" sz="quarter" idx="12"/>
          </p:nvPr>
        </p:nvSpPr>
        <p:spPr/>
        <p:txBody>
          <a:bodyPr/>
          <a:lstStyle>
            <a:lvl1pPr>
              <a:defRPr/>
            </a:lvl1pPr>
          </a:lstStyle>
          <a:p>
            <a:pPr>
              <a:defRPr/>
            </a:pPr>
            <a:fld id="{CC85ECDA-94A9-431C-95D6-AEF2D10A71F0}" type="slidenum">
              <a:rPr lang="pt-BR"/>
              <a:pPr>
                <a:defRPr/>
              </a:pPr>
              <a:t>‹nº›</a:t>
            </a:fld>
            <a:endParaRPr lang="pt-BR" dirty="0"/>
          </a:p>
        </p:txBody>
      </p:sp>
    </p:spTree>
    <p:extLst>
      <p:ext uri="{BB962C8B-B14F-4D97-AF65-F5344CB8AC3E}">
        <p14:creationId xmlns:p14="http://schemas.microsoft.com/office/powerpoint/2010/main" val="3071470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389717" y="4800600"/>
            <a:ext cx="73152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dirty="0"/>
          </a:p>
        </p:txBody>
      </p:sp>
      <p:sp>
        <p:nvSpPr>
          <p:cNvPr id="4" name="Espaço Reservado para Tex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3806C977-11EC-4FB6-89EE-84604BA8D529}" type="datetime1">
              <a:rPr lang="pt-BR"/>
              <a:pPr>
                <a:defRPr/>
              </a:pPr>
              <a:t>17/04/2023</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dirty="0"/>
          </a:p>
        </p:txBody>
      </p:sp>
      <p:sp>
        <p:nvSpPr>
          <p:cNvPr id="7" name="Espaço Reservado para Número de Slide 5"/>
          <p:cNvSpPr>
            <a:spLocks noGrp="1"/>
          </p:cNvSpPr>
          <p:nvPr>
            <p:ph type="sldNum" sz="quarter" idx="12"/>
          </p:nvPr>
        </p:nvSpPr>
        <p:spPr/>
        <p:txBody>
          <a:bodyPr/>
          <a:lstStyle>
            <a:lvl1pPr>
              <a:defRPr/>
            </a:lvl1pPr>
          </a:lstStyle>
          <a:p>
            <a:pPr>
              <a:defRPr/>
            </a:pPr>
            <a:fld id="{E593FE5E-4C99-4898-851F-BBD0E2E6301C}" type="slidenum">
              <a:rPr lang="pt-BR"/>
              <a:pPr>
                <a:defRPr/>
              </a:pPr>
              <a:t>‹nº›</a:t>
            </a:fld>
            <a:endParaRPr lang="pt-BR" dirty="0"/>
          </a:p>
        </p:txBody>
      </p:sp>
    </p:spTree>
    <p:extLst>
      <p:ext uri="{BB962C8B-B14F-4D97-AF65-F5344CB8AC3E}">
        <p14:creationId xmlns:p14="http://schemas.microsoft.com/office/powerpoint/2010/main" val="3845610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pic>
        <p:nvPicPr>
          <p:cNvPr id="3" name="Imagem 2"/>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3138" y="0"/>
            <a:ext cx="12165724" cy="6858000"/>
          </a:xfrm>
          <a:prstGeom prst="rect">
            <a:avLst/>
          </a:prstGeom>
        </p:spPr>
      </p:pic>
      <p:sp>
        <p:nvSpPr>
          <p:cNvPr id="1026" name="Espaço Reservado para Título 1"/>
          <p:cNvSpPr>
            <a:spLocks noGrp="1"/>
          </p:cNvSpPr>
          <p:nvPr>
            <p:ph type="title"/>
          </p:nvPr>
        </p:nvSpPr>
        <p:spPr bwMode="auto">
          <a:xfrm>
            <a:off x="609600" y="557213"/>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es-ES" dirty="0"/>
              <a:t>Clique para editar o estilo do título mestre</a:t>
            </a:r>
          </a:p>
        </p:txBody>
      </p:sp>
      <p:sp>
        <p:nvSpPr>
          <p:cNvPr id="1027" name="Espaço Reservado para Texto 2"/>
          <p:cNvSpPr>
            <a:spLocks noGrp="1"/>
          </p:cNvSpPr>
          <p:nvPr>
            <p:ph type="body" idx="1"/>
          </p:nvPr>
        </p:nvSpPr>
        <p:spPr bwMode="auto">
          <a:xfrm>
            <a:off x="609600" y="1700213"/>
            <a:ext cx="10972800" cy="442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es-ES" dirty="0"/>
              <a:t>Clique para editar os estilos do texto mestre</a:t>
            </a:r>
          </a:p>
          <a:p>
            <a:pPr lvl="1"/>
            <a:r>
              <a:rPr lang="pt-BR" altLang="es-ES" dirty="0"/>
              <a:t>Segundo nível</a:t>
            </a:r>
          </a:p>
          <a:p>
            <a:pPr lvl="2"/>
            <a:r>
              <a:rPr lang="pt-BR" altLang="es-ES" dirty="0"/>
              <a:t>Terceiro nível</a:t>
            </a:r>
          </a:p>
          <a:p>
            <a:pPr lvl="3"/>
            <a:r>
              <a:rPr lang="pt-BR" altLang="es-ES" dirty="0"/>
              <a:t>Quarto nível</a:t>
            </a:r>
          </a:p>
          <a:p>
            <a:pPr lvl="4"/>
            <a:r>
              <a:rPr lang="pt-BR" altLang="es-ES" dirty="0"/>
              <a:t>Quinto nível</a:t>
            </a:r>
          </a:p>
        </p:txBody>
      </p:sp>
      <p:sp>
        <p:nvSpPr>
          <p:cNvPr id="4" name="Espaço Reservado para Data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281D973-6665-4EE4-BA17-4057A55FD744}" type="datetime1">
              <a:rPr lang="pt-BR"/>
              <a:pPr>
                <a:defRPr/>
              </a:pPr>
              <a:t>17/04/2023</a:t>
            </a:fld>
            <a:endParaRPr lang="pt-BR" dirty="0"/>
          </a:p>
        </p:txBody>
      </p:sp>
      <p:sp>
        <p:nvSpPr>
          <p:cNvPr id="5" name="Espaço Reservado para Rodapé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pt-BR" dirty="0"/>
          </a:p>
        </p:txBody>
      </p:sp>
      <p:sp>
        <p:nvSpPr>
          <p:cNvPr id="6" name="Espaço Reservado para Número de Slide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cs typeface="+mn-cs"/>
              </a:defRPr>
            </a:lvl1pPr>
          </a:lstStyle>
          <a:p>
            <a:pPr>
              <a:defRPr/>
            </a:pPr>
            <a:fld id="{BF8BE0F2-8142-4B56-8E1D-9C5515662535}" type="slidenum">
              <a:rPr lang="pt-BR"/>
              <a:pPr>
                <a:defRPr/>
              </a:pPr>
              <a:t>‹nº›</a:t>
            </a:fld>
            <a:endParaRPr lang="pt-BR" dirty="0"/>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75" r:id="rId6"/>
    <p:sldLayoutId id="2147483776" r:id="rId7"/>
    <p:sldLayoutId id="2147483777" r:id="rId8"/>
    <p:sldLayoutId id="2147483778" r:id="rId9"/>
    <p:sldLayoutId id="2147483779" r:id="rId10"/>
    <p:sldLayoutId id="2147483780"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orion.oliveira@previdencia.gov.br" TargetMode="External"/><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4" name="Retângulo 7"/>
          <p:cNvSpPr>
            <a:spLocks noChangeArrowheads="1"/>
          </p:cNvSpPr>
          <p:nvPr/>
        </p:nvSpPr>
        <p:spPr bwMode="auto">
          <a:xfrm>
            <a:off x="-23171" y="2019969"/>
            <a:ext cx="12001333" cy="4852932"/>
          </a:xfrm>
          <a:prstGeom prst="rect">
            <a:avLst/>
          </a:prstGeom>
          <a:noFill/>
          <a:ln>
            <a:noFill/>
          </a:ln>
        </p:spPr>
        <p:txBody>
          <a:bodyPr wrap="square">
            <a:spAutoFit/>
          </a:bodyPr>
          <a:lstStyle>
            <a:lvl1pPr eaLnBrk="0" hangingPunct="0">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7675" eaLnBrk="0" fontAlgn="base" hangingPunct="0">
              <a:spcBef>
                <a:spcPct val="0"/>
              </a:spcBef>
              <a:spcAft>
                <a:spcPct val="0"/>
              </a:spcAft>
              <a:buClr>
                <a:srgbClr val="000000"/>
              </a:buClr>
              <a:buSzPct val="100000"/>
              <a:buFont typeface="Times New Roman" pitchFamily="18" charset="0"/>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7675" eaLnBrk="0" fontAlgn="base" hangingPunct="0">
              <a:spcBef>
                <a:spcPct val="0"/>
              </a:spcBef>
              <a:spcAft>
                <a:spcPct val="0"/>
              </a:spcAft>
              <a:buClr>
                <a:srgbClr val="000000"/>
              </a:buClr>
              <a:buSzPct val="100000"/>
              <a:buFont typeface="Times New Roman" pitchFamily="18" charset="0"/>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7675" eaLnBrk="0" fontAlgn="base" hangingPunct="0">
              <a:spcBef>
                <a:spcPct val="0"/>
              </a:spcBef>
              <a:spcAft>
                <a:spcPct val="0"/>
              </a:spcAft>
              <a:buClr>
                <a:srgbClr val="000000"/>
              </a:buClr>
              <a:buSzPct val="100000"/>
              <a:buFont typeface="Times New Roman" pitchFamily="18" charset="0"/>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7675" eaLnBrk="0" fontAlgn="base" hangingPunct="0">
              <a:spcBef>
                <a:spcPct val="0"/>
              </a:spcBef>
              <a:spcAft>
                <a:spcPct val="0"/>
              </a:spcAft>
              <a:buClr>
                <a:srgbClr val="000000"/>
              </a:buClr>
              <a:buSzPct val="100000"/>
              <a:buFont typeface="Times New Roman" pitchFamily="18" charset="0"/>
              <a:defRPr sz="2400">
                <a:solidFill>
                  <a:schemeClr val="bg1"/>
                </a:solidFill>
                <a:latin typeface="Times New Roman" pitchFamily="18" charset="0"/>
                <a:ea typeface="Lucida Sans Unicode" pitchFamily="34" charset="0"/>
                <a:cs typeface="Lucida Sans Unicode" pitchFamily="34" charset="0"/>
              </a:defRPr>
            </a:lvl9pPr>
          </a:lstStyle>
          <a:p>
            <a:pPr algn="ctr" eaLnBrk="1" hangingPunct="1">
              <a:defRPr/>
            </a:pPr>
            <a:r>
              <a:rPr lang="pt-BR" altLang="pt-BR" sz="5867" b="1" dirty="0" err="1">
                <a:solidFill>
                  <a:schemeClr val="accent1">
                    <a:lumMod val="50000"/>
                  </a:schemeClr>
                </a:solidFill>
                <a:effectLst>
                  <a:outerShdw blurRad="38100" dist="38100" dir="2700000" algn="tl">
                    <a:srgbClr val="000000">
                      <a:alpha val="43137"/>
                    </a:srgbClr>
                  </a:outerShdw>
                </a:effectLst>
                <a:latin typeface="Garamond" pitchFamily="18" charset="0"/>
              </a:rPr>
              <a:t>eSocial</a:t>
            </a:r>
            <a:endParaRPr lang="pt-BR" altLang="pt-BR" sz="5867" b="1" dirty="0">
              <a:solidFill>
                <a:schemeClr val="accent1">
                  <a:lumMod val="50000"/>
                </a:schemeClr>
              </a:solidFill>
              <a:effectLst>
                <a:outerShdw blurRad="38100" dist="38100" dir="2700000" algn="tl">
                  <a:srgbClr val="000000">
                    <a:alpha val="43137"/>
                  </a:srgbClr>
                </a:outerShdw>
              </a:effectLst>
              <a:latin typeface="Garamond" pitchFamily="18" charset="0"/>
            </a:endParaRPr>
          </a:p>
          <a:p>
            <a:pPr algn="ctr" eaLnBrk="1" hangingPunct="1">
              <a:defRPr/>
            </a:pPr>
            <a:r>
              <a:rPr lang="pt-BR" altLang="pt-BR" sz="5867" dirty="0">
                <a:solidFill>
                  <a:schemeClr val="accent1">
                    <a:lumMod val="50000"/>
                  </a:schemeClr>
                </a:solidFill>
                <a:effectLst>
                  <a:outerShdw blurRad="38100" dist="38100" dir="2700000" algn="tl">
                    <a:srgbClr val="000000">
                      <a:alpha val="43137"/>
                    </a:srgbClr>
                  </a:outerShdw>
                </a:effectLst>
                <a:latin typeface="Garamond" pitchFamily="18" charset="0"/>
              </a:rPr>
              <a:t> </a:t>
            </a:r>
            <a:r>
              <a:rPr lang="pt-BR" altLang="pt-BR" sz="4267" dirty="0">
                <a:solidFill>
                  <a:schemeClr val="accent1">
                    <a:lumMod val="50000"/>
                  </a:schemeClr>
                </a:solidFill>
                <a:effectLst>
                  <a:outerShdw blurRad="38100" dist="38100" dir="2700000" algn="tl">
                    <a:srgbClr val="000000">
                      <a:alpha val="43137"/>
                    </a:srgbClr>
                  </a:outerShdw>
                </a:effectLst>
                <a:latin typeface="Garamond" pitchFamily="18" charset="0"/>
              </a:rPr>
              <a:t>O Registro das Informações de SST na Era Digital</a:t>
            </a:r>
          </a:p>
          <a:p>
            <a:pPr algn="ctr" eaLnBrk="1" hangingPunct="1">
              <a:defRPr/>
            </a:pPr>
            <a:endParaRPr lang="pt-BR" altLang="pt-BR" sz="4267" dirty="0">
              <a:solidFill>
                <a:schemeClr val="accent1">
                  <a:lumMod val="50000"/>
                </a:schemeClr>
              </a:solidFill>
              <a:effectLst>
                <a:outerShdw blurRad="38100" dist="38100" dir="2700000" algn="tl">
                  <a:srgbClr val="000000">
                    <a:alpha val="43137"/>
                  </a:srgbClr>
                </a:outerShdw>
              </a:effectLst>
              <a:latin typeface="Garamond" pitchFamily="18" charset="0"/>
            </a:endParaRPr>
          </a:p>
          <a:p>
            <a:pPr algn="ctr" eaLnBrk="1" hangingPunct="1">
              <a:defRPr/>
            </a:pPr>
            <a:endParaRPr lang="pt-BR" altLang="pt-BR" sz="4267" dirty="0">
              <a:solidFill>
                <a:schemeClr val="accent5">
                  <a:lumMod val="50000"/>
                </a:schemeClr>
              </a:solidFill>
              <a:latin typeface="Garamond" pitchFamily="18" charset="0"/>
            </a:endParaRPr>
          </a:p>
          <a:p>
            <a:pPr algn="ctr" eaLnBrk="1" hangingPunct="1">
              <a:defRPr/>
            </a:pPr>
            <a:endParaRPr lang="pt-BR" altLang="pt-BR" sz="4267" dirty="0">
              <a:solidFill>
                <a:schemeClr val="accent6">
                  <a:lumMod val="50000"/>
                </a:schemeClr>
              </a:solidFill>
              <a:latin typeface="Tempus Sans ITC" pitchFamily="82" charset="0"/>
            </a:endParaRPr>
          </a:p>
          <a:p>
            <a:pPr eaLnBrk="1" hangingPunct="1">
              <a:defRPr/>
            </a:pPr>
            <a:endParaRPr lang="pt-BR" altLang="pt-BR" sz="3200" b="1" dirty="0">
              <a:solidFill>
                <a:schemeClr val="tx1"/>
              </a:solidFill>
            </a:endParaRPr>
          </a:p>
          <a:p>
            <a:pPr eaLnBrk="1" hangingPunct="1">
              <a:defRPr/>
            </a:pPr>
            <a:endParaRPr lang="pt-BR" altLang="pt-BR" sz="3200" b="1" dirty="0">
              <a:solidFill>
                <a:schemeClr val="tx1"/>
              </a:solidFill>
            </a:endParaRPr>
          </a:p>
        </p:txBody>
      </p:sp>
    </p:spTree>
    <p:extLst>
      <p:ext uri="{BB962C8B-B14F-4D97-AF65-F5344CB8AC3E}">
        <p14:creationId xmlns:p14="http://schemas.microsoft.com/office/powerpoint/2010/main" val="193439788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F953C99-634B-476E-ABE5-487914EAA8EE}"/>
              </a:ext>
            </a:extLst>
          </p:cNvPr>
          <p:cNvSpPr txBox="1"/>
          <p:nvPr/>
        </p:nvSpPr>
        <p:spPr>
          <a:xfrm>
            <a:off x="263352" y="2468894"/>
            <a:ext cx="11305256" cy="3477875"/>
          </a:xfrm>
          <a:prstGeom prst="rect">
            <a:avLst/>
          </a:prstGeom>
          <a:noFill/>
        </p:spPr>
        <p:txBody>
          <a:bodyPr wrap="square" rtlCol="0">
            <a:spAutoFit/>
          </a:bodyPr>
          <a:lstStyle/>
          <a:p>
            <a:pPr marL="342891" indent="-342891" algn="just">
              <a:spcBef>
                <a:spcPts val="1200"/>
              </a:spcBef>
              <a:spcAft>
                <a:spcPts val="1200"/>
              </a:spcAft>
              <a:buFont typeface="Arial" panose="020B0604020202020204" pitchFamily="34" charset="0"/>
              <a:buChar char="•"/>
            </a:pPr>
            <a:r>
              <a:rPr lang="pt-BR" sz="2000" b="1" dirty="0">
                <a:solidFill>
                  <a:schemeClr val="accent5">
                    <a:lumMod val="50000"/>
                  </a:schemeClr>
                </a:solidFill>
              </a:rPr>
              <a:t>S-2210: </a:t>
            </a:r>
            <a:r>
              <a:rPr lang="pt-BR" sz="2000" dirty="0">
                <a:solidFill>
                  <a:schemeClr val="accent5">
                    <a:lumMod val="50000"/>
                  </a:schemeClr>
                </a:solidFill>
              </a:rPr>
              <a:t>Dia útil seguinte ao da ocorrência doa acidente ou de imediato, em caso de óbito;</a:t>
            </a:r>
          </a:p>
          <a:p>
            <a:pPr marL="342891" indent="-342891" algn="just">
              <a:spcBef>
                <a:spcPts val="1200"/>
              </a:spcBef>
              <a:spcAft>
                <a:spcPts val="1200"/>
              </a:spcAft>
              <a:buFont typeface="Arial" panose="020B0604020202020204" pitchFamily="34" charset="0"/>
              <a:buChar char="•"/>
            </a:pPr>
            <a:r>
              <a:rPr lang="pt-BR" sz="2000" b="1" dirty="0">
                <a:solidFill>
                  <a:schemeClr val="accent5">
                    <a:lumMod val="50000"/>
                  </a:schemeClr>
                </a:solidFill>
              </a:rPr>
              <a:t>S-2220: </a:t>
            </a:r>
            <a:r>
              <a:rPr lang="pt-BR" sz="2000" dirty="0">
                <a:solidFill>
                  <a:schemeClr val="accent5">
                    <a:lumMod val="50000"/>
                  </a:schemeClr>
                </a:solidFill>
              </a:rPr>
              <a:t>15º dia do mês subsequente à admissão para o exame ocupacional admissional e para os demais até o 15º dia do mês subsequente à emissão do ASO (somente se aplica a contratados pela CLT);</a:t>
            </a:r>
          </a:p>
          <a:p>
            <a:pPr marL="342891" indent="-342891" algn="just">
              <a:spcBef>
                <a:spcPts val="1200"/>
              </a:spcBef>
              <a:spcAft>
                <a:spcPts val="1200"/>
              </a:spcAft>
              <a:buFont typeface="Arial" panose="020B0604020202020204" pitchFamily="34" charset="0"/>
              <a:buChar char="•"/>
            </a:pPr>
            <a:r>
              <a:rPr lang="pt-BR" sz="2000" b="1" dirty="0">
                <a:solidFill>
                  <a:schemeClr val="accent5">
                    <a:lumMod val="50000"/>
                  </a:schemeClr>
                </a:solidFill>
              </a:rPr>
              <a:t>S-2240:</a:t>
            </a:r>
          </a:p>
          <a:p>
            <a:pPr marL="800091" lvl="1" indent="-342891" algn="just">
              <a:spcBef>
                <a:spcPts val="1200"/>
              </a:spcBef>
              <a:spcAft>
                <a:spcPts val="1200"/>
              </a:spcAft>
              <a:buFont typeface="Arial" panose="020B0604020202020204" pitchFamily="34" charset="0"/>
              <a:buChar char="•"/>
            </a:pPr>
            <a:r>
              <a:rPr lang="pt-BR" sz="2000" dirty="0">
                <a:solidFill>
                  <a:schemeClr val="accent5">
                    <a:lumMod val="50000"/>
                  </a:schemeClr>
                </a:solidFill>
              </a:rPr>
              <a:t>Carga inicial: 15º do mês de junho de 2023;</a:t>
            </a:r>
          </a:p>
          <a:p>
            <a:pPr marL="800091" lvl="1" indent="-342891" algn="just">
              <a:spcBef>
                <a:spcPts val="1200"/>
              </a:spcBef>
              <a:spcAft>
                <a:spcPts val="1200"/>
              </a:spcAft>
              <a:buFont typeface="Arial" panose="020B0604020202020204" pitchFamily="34" charset="0"/>
              <a:buChar char="•"/>
            </a:pPr>
            <a:r>
              <a:rPr lang="pt-BR" sz="2000" dirty="0">
                <a:solidFill>
                  <a:schemeClr val="accent5">
                    <a:lumMod val="50000"/>
                  </a:schemeClr>
                </a:solidFill>
              </a:rPr>
              <a:t>Alterações: 15º dia do mês subsequente ao novo início da condição.</a:t>
            </a:r>
          </a:p>
        </p:txBody>
      </p:sp>
      <p:sp>
        <p:nvSpPr>
          <p:cNvPr id="6" name="CaixaDeTexto 5">
            <a:extLst>
              <a:ext uri="{FF2B5EF4-FFF2-40B4-BE49-F238E27FC236}">
                <a16:creationId xmlns:a16="http://schemas.microsoft.com/office/drawing/2014/main" id="{A96671E3-0192-414D-97BC-9257C4162D60}"/>
              </a:ext>
            </a:extLst>
          </p:cNvPr>
          <p:cNvSpPr txBox="1"/>
          <p:nvPr/>
        </p:nvSpPr>
        <p:spPr>
          <a:xfrm>
            <a:off x="284776" y="1142200"/>
            <a:ext cx="11618217" cy="633507"/>
          </a:xfrm>
          <a:prstGeom prst="rect">
            <a:avLst/>
          </a:prstGeom>
          <a:solidFill>
            <a:schemeClr val="accent5">
              <a:lumMod val="20000"/>
              <a:lumOff val="80000"/>
            </a:schemeClr>
          </a:solidFill>
        </p:spPr>
        <p:txBody>
          <a:bodyPr wrap="square">
            <a:spAutoFit/>
          </a:bodyPr>
          <a:lstStyle/>
          <a:p>
            <a:pPr algn="ctr">
              <a:lnSpc>
                <a:spcPts val="4533"/>
              </a:lnSpc>
              <a:defRPr/>
            </a:pPr>
            <a:r>
              <a:rPr lang="pt-BR" sz="3200" b="1" u="sng" dirty="0">
                <a:solidFill>
                  <a:schemeClr val="accent1">
                    <a:lumMod val="50000"/>
                  </a:schemeClr>
                </a:solidFill>
                <a:effectLst>
                  <a:outerShdw blurRad="38100" dist="38100" dir="2700000" algn="tl">
                    <a:srgbClr val="000000">
                      <a:alpha val="43137"/>
                    </a:srgbClr>
                  </a:outerShdw>
                </a:effectLst>
                <a:latin typeface="Prelo-Bold"/>
              </a:rPr>
              <a:t>PRAZO DE ENVIO</a:t>
            </a:r>
          </a:p>
        </p:txBody>
      </p:sp>
    </p:spTree>
    <p:extLst>
      <p:ext uri="{BB962C8B-B14F-4D97-AF65-F5344CB8AC3E}">
        <p14:creationId xmlns:p14="http://schemas.microsoft.com/office/powerpoint/2010/main" val="2673221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3"/>
          <p:cNvSpPr>
            <a:spLocks/>
          </p:cNvSpPr>
          <p:nvPr/>
        </p:nvSpPr>
        <p:spPr bwMode="auto">
          <a:xfrm>
            <a:off x="647700" y="2571751"/>
            <a:ext cx="10847917"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54187" bIns="0"/>
          <a:lstStyle/>
          <a:p>
            <a:pPr marL="510105" indent="-457189" defTabSz="1096406">
              <a:spcBef>
                <a:spcPts val="1867"/>
              </a:spcBef>
            </a:pPr>
            <a:endParaRPr lang="en-US" altLang="pt-BR" b="1">
              <a:solidFill>
                <a:srgbClr val="008080"/>
              </a:solidFill>
              <a:latin typeface="Arial" pitchFamily="34" charset="0"/>
              <a:cs typeface="Arial" pitchFamily="34" charset="0"/>
              <a:sym typeface="Erie Bold"/>
            </a:endParaRPr>
          </a:p>
        </p:txBody>
      </p:sp>
      <p:sp>
        <p:nvSpPr>
          <p:cNvPr id="9219" name="CaixaDeTexto 1"/>
          <p:cNvSpPr txBox="1">
            <a:spLocks noChangeArrowheads="1"/>
          </p:cNvSpPr>
          <p:nvPr/>
        </p:nvSpPr>
        <p:spPr bwMode="auto">
          <a:xfrm>
            <a:off x="414867" y="900331"/>
            <a:ext cx="11480800" cy="6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1"/>
                </a:solidFill>
                <a:latin typeface="Times New Roman" pitchFamily="18" charset="0"/>
                <a:cs typeface="Lucida Sans Unicode" pitchFamily="34" charset="0"/>
              </a:defRPr>
            </a:lvl1pPr>
            <a:lvl2pPr marL="742950" indent="-285750" eaLnBrk="0" hangingPunct="0">
              <a:defRPr sz="2400">
                <a:solidFill>
                  <a:schemeClr val="bg1"/>
                </a:solidFill>
                <a:latin typeface="Times New Roman" pitchFamily="18" charset="0"/>
                <a:cs typeface="Lucida Sans Unicode" pitchFamily="34" charset="0"/>
              </a:defRPr>
            </a:lvl2pPr>
            <a:lvl3pPr marL="1143000" indent="-228600" eaLnBrk="0" hangingPunct="0">
              <a:defRPr sz="2400">
                <a:solidFill>
                  <a:schemeClr val="bg1"/>
                </a:solidFill>
                <a:latin typeface="Times New Roman" pitchFamily="18" charset="0"/>
                <a:cs typeface="Lucida Sans Unicode" pitchFamily="34" charset="0"/>
              </a:defRPr>
            </a:lvl3pPr>
            <a:lvl4pPr marL="1600200" indent="-228600" eaLnBrk="0" hangingPunct="0">
              <a:defRPr sz="2400">
                <a:solidFill>
                  <a:schemeClr val="bg1"/>
                </a:solidFill>
                <a:latin typeface="Times New Roman" pitchFamily="18" charset="0"/>
                <a:cs typeface="Lucida Sans Unicode" pitchFamily="34" charset="0"/>
              </a:defRPr>
            </a:lvl4pPr>
            <a:lvl5pPr marL="2057400" indent="-228600" eaLnBrk="0" hangingPunct="0">
              <a:defRPr sz="2400">
                <a:solidFill>
                  <a:schemeClr val="bg1"/>
                </a:solidFill>
                <a:latin typeface="Times New Roman" pitchFamily="18" charset="0"/>
                <a:cs typeface="Lucida Sans Unicode" pitchFamily="34" charset="0"/>
              </a:defRPr>
            </a:lvl5pPr>
            <a:lvl6pPr marL="2514600" indent="-228600" defTabSz="447675" eaLnBrk="0" fontAlgn="base" hangingPunct="0">
              <a:spcBef>
                <a:spcPct val="0"/>
              </a:spcBef>
              <a:spcAft>
                <a:spcPct val="0"/>
              </a:spcAft>
              <a:buClr>
                <a:srgbClr val="000000"/>
              </a:buClr>
              <a:buSzPct val="100000"/>
              <a:buFont typeface="Times New Roman" pitchFamily="18" charset="0"/>
              <a:defRPr sz="2400">
                <a:solidFill>
                  <a:schemeClr val="bg1"/>
                </a:solidFill>
                <a:latin typeface="Times New Roman" pitchFamily="18" charset="0"/>
                <a:cs typeface="Lucida Sans Unicode" pitchFamily="34" charset="0"/>
              </a:defRPr>
            </a:lvl6pPr>
            <a:lvl7pPr marL="2971800" indent="-228600" defTabSz="447675" eaLnBrk="0" fontAlgn="base" hangingPunct="0">
              <a:spcBef>
                <a:spcPct val="0"/>
              </a:spcBef>
              <a:spcAft>
                <a:spcPct val="0"/>
              </a:spcAft>
              <a:buClr>
                <a:srgbClr val="000000"/>
              </a:buClr>
              <a:buSzPct val="100000"/>
              <a:buFont typeface="Times New Roman" pitchFamily="18" charset="0"/>
              <a:defRPr sz="2400">
                <a:solidFill>
                  <a:schemeClr val="bg1"/>
                </a:solidFill>
                <a:latin typeface="Times New Roman" pitchFamily="18" charset="0"/>
                <a:cs typeface="Lucida Sans Unicode" pitchFamily="34" charset="0"/>
              </a:defRPr>
            </a:lvl7pPr>
            <a:lvl8pPr marL="3429000" indent="-228600" defTabSz="447675" eaLnBrk="0" fontAlgn="base" hangingPunct="0">
              <a:spcBef>
                <a:spcPct val="0"/>
              </a:spcBef>
              <a:spcAft>
                <a:spcPct val="0"/>
              </a:spcAft>
              <a:buClr>
                <a:srgbClr val="000000"/>
              </a:buClr>
              <a:buSzPct val="100000"/>
              <a:buFont typeface="Times New Roman" pitchFamily="18" charset="0"/>
              <a:defRPr sz="2400">
                <a:solidFill>
                  <a:schemeClr val="bg1"/>
                </a:solidFill>
                <a:latin typeface="Times New Roman" pitchFamily="18" charset="0"/>
                <a:cs typeface="Lucida Sans Unicode" pitchFamily="34" charset="0"/>
              </a:defRPr>
            </a:lvl8pPr>
            <a:lvl9pPr marL="3886200" indent="-228600" defTabSz="447675" eaLnBrk="0" fontAlgn="base" hangingPunct="0">
              <a:spcBef>
                <a:spcPct val="0"/>
              </a:spcBef>
              <a:spcAft>
                <a:spcPct val="0"/>
              </a:spcAft>
              <a:buClr>
                <a:srgbClr val="000000"/>
              </a:buClr>
              <a:buSzPct val="100000"/>
              <a:buFont typeface="Times New Roman" pitchFamily="18" charset="0"/>
              <a:defRPr sz="2400">
                <a:solidFill>
                  <a:schemeClr val="bg1"/>
                </a:solidFill>
                <a:latin typeface="Times New Roman" pitchFamily="18" charset="0"/>
                <a:cs typeface="Lucida Sans Unicode" pitchFamily="34" charset="0"/>
              </a:defRPr>
            </a:lvl9pPr>
          </a:lstStyle>
          <a:p>
            <a:pPr algn="ctr" eaLnBrk="1" hangingPunct="1">
              <a:lnSpc>
                <a:spcPts val="4533"/>
              </a:lnSpc>
              <a:defRPr/>
            </a:pPr>
            <a:r>
              <a:rPr lang="pt-BR" altLang="pt-BR" sz="3733" b="1" u="sng" dirty="0">
                <a:solidFill>
                  <a:schemeClr val="accent1">
                    <a:lumMod val="50000"/>
                  </a:schemeClr>
                </a:solidFill>
                <a:effectLst>
                  <a:outerShdw blurRad="38100" dist="38100" dir="2700000" algn="tl">
                    <a:srgbClr val="000000">
                      <a:alpha val="43137"/>
                    </a:srgbClr>
                  </a:outerShdw>
                </a:effectLst>
                <a:latin typeface="Prelo-Bold"/>
                <a:ea typeface="Prelo-Bold"/>
                <a:cs typeface="Prelo-Bold"/>
              </a:rPr>
              <a:t>Tabelas do eSocial importantes para SST</a:t>
            </a:r>
          </a:p>
        </p:txBody>
      </p:sp>
      <p:graphicFrame>
        <p:nvGraphicFramePr>
          <p:cNvPr id="3" name="Diagrama 2"/>
          <p:cNvGraphicFramePr/>
          <p:nvPr>
            <p:extLst>
              <p:ext uri="{D42A27DB-BD31-4B8C-83A1-F6EECF244321}">
                <p14:modId xmlns:p14="http://schemas.microsoft.com/office/powerpoint/2010/main" val="4033159168"/>
              </p:ext>
            </p:extLst>
          </p:nvPr>
        </p:nvGraphicFramePr>
        <p:xfrm>
          <a:off x="96011" y="1967805"/>
          <a:ext cx="6059256" cy="43415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Diagrama 8"/>
          <p:cNvGraphicFramePr/>
          <p:nvPr>
            <p:extLst>
              <p:ext uri="{D42A27DB-BD31-4B8C-83A1-F6EECF244321}">
                <p14:modId xmlns:p14="http://schemas.microsoft.com/office/powerpoint/2010/main" val="1802599428"/>
              </p:ext>
            </p:extLst>
          </p:nvPr>
        </p:nvGraphicFramePr>
        <p:xfrm>
          <a:off x="6384032" y="1604797"/>
          <a:ext cx="5711957" cy="525320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2195805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aixaDeTexto 5">
            <a:extLst>
              <a:ext uri="{FF2B5EF4-FFF2-40B4-BE49-F238E27FC236}">
                <a16:creationId xmlns:a16="http://schemas.microsoft.com/office/drawing/2014/main" id="{51B1C6D4-3B3D-4E41-8962-BCDDE450258C}"/>
              </a:ext>
            </a:extLst>
          </p:cNvPr>
          <p:cNvSpPr txBox="1"/>
          <p:nvPr/>
        </p:nvSpPr>
        <p:spPr>
          <a:xfrm>
            <a:off x="286891" y="2803617"/>
            <a:ext cx="11618217" cy="1251176"/>
          </a:xfrm>
          <a:prstGeom prst="rect">
            <a:avLst/>
          </a:prstGeom>
          <a:solidFill>
            <a:schemeClr val="accent5">
              <a:lumMod val="20000"/>
              <a:lumOff val="80000"/>
            </a:schemeClr>
          </a:solidFill>
        </p:spPr>
        <p:txBody>
          <a:bodyPr wrap="square">
            <a:spAutoFit/>
          </a:bodyPr>
          <a:lstStyle/>
          <a:p>
            <a:pPr algn="ctr">
              <a:lnSpc>
                <a:spcPts val="4533"/>
              </a:lnSpc>
              <a:defRPr/>
            </a:pPr>
            <a:r>
              <a:rPr lang="pt-BR" sz="4400" b="1" u="sng" dirty="0">
                <a:solidFill>
                  <a:schemeClr val="accent1">
                    <a:lumMod val="50000"/>
                  </a:schemeClr>
                </a:solidFill>
                <a:effectLst>
                  <a:outerShdw blurRad="38100" dist="38100" dir="2700000" algn="tl">
                    <a:srgbClr val="000000">
                      <a:alpha val="43137"/>
                    </a:srgbClr>
                  </a:outerShdw>
                </a:effectLst>
                <a:latin typeface="Prelo-Bold"/>
              </a:rPr>
              <a:t>S- 2210 – Comunicação de Acidente de Trabalho (CAT)</a:t>
            </a:r>
          </a:p>
        </p:txBody>
      </p:sp>
    </p:spTree>
    <p:extLst>
      <p:ext uri="{BB962C8B-B14F-4D97-AF65-F5344CB8AC3E}">
        <p14:creationId xmlns:p14="http://schemas.microsoft.com/office/powerpoint/2010/main" val="3227657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F953C99-634B-476E-ABE5-487914EAA8EE}"/>
              </a:ext>
            </a:extLst>
          </p:cNvPr>
          <p:cNvSpPr txBox="1"/>
          <p:nvPr/>
        </p:nvSpPr>
        <p:spPr>
          <a:xfrm>
            <a:off x="441253" y="1747102"/>
            <a:ext cx="11305256" cy="5304081"/>
          </a:xfrm>
          <a:prstGeom prst="rect">
            <a:avLst/>
          </a:prstGeom>
          <a:noFill/>
        </p:spPr>
        <p:txBody>
          <a:bodyPr wrap="square" rtlCol="0">
            <a:spAutoFit/>
          </a:bodyPr>
          <a:lstStyle/>
          <a:p>
            <a:pPr algn="just"/>
            <a:r>
              <a:rPr lang="pt-BR" sz="2000" b="1" dirty="0">
                <a:solidFill>
                  <a:srgbClr val="000000"/>
                </a:solidFill>
              </a:rPr>
              <a:t>Lei nº. 8.213, de 1991</a:t>
            </a:r>
          </a:p>
          <a:p>
            <a:pPr algn="just"/>
            <a:endParaRPr lang="pt-BR" sz="2000" b="0" i="0" dirty="0">
              <a:solidFill>
                <a:srgbClr val="000000"/>
              </a:solidFill>
              <a:effectLst/>
              <a:latin typeface="Arial" panose="020B0604020202020204" pitchFamily="34" charset="0"/>
            </a:endParaRPr>
          </a:p>
          <a:p>
            <a:pPr algn="just"/>
            <a:r>
              <a:rPr lang="pt-BR" sz="2000" b="1" i="0" dirty="0">
                <a:solidFill>
                  <a:srgbClr val="000000"/>
                </a:solidFill>
                <a:effectLst/>
                <a:latin typeface="Arial" panose="020B0604020202020204" pitchFamily="34" charset="0"/>
              </a:rPr>
              <a:t>Art. 19.  Acidente do trabalho é o que ocorre pelo exercício do trabalho a serviço de empresa ou de empregador doméstico ou pelo exercício do trabalho dos segurados referidos no inciso VII do art. 11 desta Lei, provocando lesão corporal ou perturbação funcional que cause a morte ou a perda ou redução, permanente ou temporária, da capacidade para o trabalho. </a:t>
            </a:r>
            <a:endParaRPr lang="pt-BR" sz="2000" b="1" i="0" dirty="0">
              <a:solidFill>
                <a:srgbClr val="000000"/>
              </a:solidFill>
              <a:effectLst/>
              <a:latin typeface="Times New Roman" panose="02020603050405020304" pitchFamily="18" charset="0"/>
            </a:endParaRPr>
          </a:p>
          <a:p>
            <a:pPr algn="just"/>
            <a:r>
              <a:rPr lang="pt-BR" sz="2000" b="0" i="0" dirty="0">
                <a:solidFill>
                  <a:srgbClr val="000000"/>
                </a:solidFill>
                <a:effectLst/>
                <a:latin typeface="Arial" panose="020B0604020202020204" pitchFamily="34" charset="0"/>
              </a:rPr>
              <a:t>§ 1º A empresa é responsável pela adoção e uso das medidas coletivas e individuais de proteção e segurança da saúde do trabalhador.</a:t>
            </a:r>
            <a:endParaRPr lang="pt-BR" sz="2000" b="0" i="0" dirty="0">
              <a:solidFill>
                <a:srgbClr val="000000"/>
              </a:solidFill>
              <a:effectLst/>
              <a:latin typeface="Times New Roman" panose="02020603050405020304" pitchFamily="18" charset="0"/>
            </a:endParaRPr>
          </a:p>
          <a:p>
            <a:pPr algn="just"/>
            <a:r>
              <a:rPr lang="pt-BR" sz="2000" b="0" i="0" dirty="0">
                <a:solidFill>
                  <a:srgbClr val="000000"/>
                </a:solidFill>
                <a:effectLst/>
                <a:latin typeface="Arial" panose="020B0604020202020204" pitchFamily="34" charset="0"/>
              </a:rPr>
              <a:t>§ 2º Constitui contravenção penal, punível com multa, deixar a empresa de cumprir as normas de segurança e higiene do trabalho.</a:t>
            </a:r>
            <a:endParaRPr lang="pt-BR" sz="2000" b="0" i="0" dirty="0">
              <a:solidFill>
                <a:srgbClr val="000000"/>
              </a:solidFill>
              <a:effectLst/>
              <a:latin typeface="Times New Roman" panose="02020603050405020304" pitchFamily="18" charset="0"/>
            </a:endParaRPr>
          </a:p>
          <a:p>
            <a:pPr algn="just"/>
            <a:r>
              <a:rPr lang="pt-BR" sz="2000" b="0" i="0" dirty="0">
                <a:solidFill>
                  <a:srgbClr val="000000"/>
                </a:solidFill>
                <a:effectLst/>
                <a:latin typeface="Arial" panose="020B0604020202020204" pitchFamily="34" charset="0"/>
              </a:rPr>
              <a:t>§ 3º É dever da empresa prestar informações pormenorizadas sobre os riscos da operação a executar e do produto a manipular.</a:t>
            </a:r>
          </a:p>
          <a:p>
            <a:pPr algn="just"/>
            <a:r>
              <a:rPr lang="pt-BR" sz="2000" b="0" i="0" dirty="0">
                <a:solidFill>
                  <a:srgbClr val="000000"/>
                </a:solidFill>
                <a:effectLst/>
                <a:latin typeface="Arial" panose="020B0604020202020204" pitchFamily="34" charset="0"/>
              </a:rPr>
              <a:t>§ 4º O Ministério do Trabalho e da Previdência Social fiscalizará e os sindicatos e entidades representativas de classe acompanharão o fiel cumprimento do disposto nos parágrafos anteriores, conforme dispuser o Regulamento.</a:t>
            </a:r>
            <a:endParaRPr lang="pt-BR" sz="2000" b="0" i="0" dirty="0">
              <a:solidFill>
                <a:srgbClr val="000000"/>
              </a:solidFill>
              <a:effectLst/>
              <a:latin typeface="Times New Roman" panose="02020603050405020304" pitchFamily="18" charset="0"/>
            </a:endParaRPr>
          </a:p>
          <a:p>
            <a:pPr algn="just">
              <a:spcBef>
                <a:spcPts val="0"/>
              </a:spcBef>
              <a:spcAft>
                <a:spcPts val="0"/>
              </a:spcAft>
            </a:pPr>
            <a:endParaRPr lang="pt-BR" sz="1867" dirty="0">
              <a:solidFill>
                <a:schemeClr val="accent5">
                  <a:lumMod val="50000"/>
                </a:schemeClr>
              </a:solidFill>
            </a:endParaRPr>
          </a:p>
        </p:txBody>
      </p:sp>
      <p:sp>
        <p:nvSpPr>
          <p:cNvPr id="6" name="CaixaDeTexto 5">
            <a:extLst>
              <a:ext uri="{FF2B5EF4-FFF2-40B4-BE49-F238E27FC236}">
                <a16:creationId xmlns:a16="http://schemas.microsoft.com/office/drawing/2014/main" id="{11E0A48E-9EC1-4296-9FFE-23C059CFCB58}"/>
              </a:ext>
            </a:extLst>
          </p:cNvPr>
          <p:cNvSpPr txBox="1"/>
          <p:nvPr/>
        </p:nvSpPr>
        <p:spPr>
          <a:xfrm>
            <a:off x="284774" y="932723"/>
            <a:ext cx="11618217" cy="633507"/>
          </a:xfrm>
          <a:prstGeom prst="rect">
            <a:avLst/>
          </a:prstGeom>
          <a:solidFill>
            <a:schemeClr val="accent5">
              <a:lumMod val="20000"/>
              <a:lumOff val="80000"/>
            </a:schemeClr>
          </a:solidFill>
        </p:spPr>
        <p:txBody>
          <a:bodyPr wrap="square">
            <a:spAutoFit/>
          </a:bodyPr>
          <a:lstStyle/>
          <a:p>
            <a:pPr algn="ctr">
              <a:lnSpc>
                <a:spcPts val="4533"/>
              </a:lnSpc>
              <a:defRPr/>
            </a:pPr>
            <a:r>
              <a:rPr lang="pt-BR" sz="3200" b="1" u="sng" dirty="0">
                <a:solidFill>
                  <a:schemeClr val="accent1">
                    <a:lumMod val="50000"/>
                  </a:schemeClr>
                </a:solidFill>
                <a:effectLst>
                  <a:outerShdw blurRad="38100" dist="38100" dir="2700000" algn="tl">
                    <a:srgbClr val="000000">
                      <a:alpha val="43137"/>
                    </a:srgbClr>
                  </a:outerShdw>
                </a:effectLst>
                <a:latin typeface="Prelo-Bold"/>
              </a:rPr>
              <a:t>O que é acidente de trabalho</a:t>
            </a:r>
          </a:p>
        </p:txBody>
      </p:sp>
    </p:spTree>
    <p:extLst>
      <p:ext uri="{BB962C8B-B14F-4D97-AF65-F5344CB8AC3E}">
        <p14:creationId xmlns:p14="http://schemas.microsoft.com/office/powerpoint/2010/main" val="4127548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F953C99-634B-476E-ABE5-487914EAA8EE}"/>
              </a:ext>
            </a:extLst>
          </p:cNvPr>
          <p:cNvSpPr txBox="1"/>
          <p:nvPr/>
        </p:nvSpPr>
        <p:spPr>
          <a:xfrm>
            <a:off x="284774" y="1536561"/>
            <a:ext cx="11305256" cy="5632311"/>
          </a:xfrm>
          <a:prstGeom prst="rect">
            <a:avLst/>
          </a:prstGeom>
          <a:noFill/>
        </p:spPr>
        <p:txBody>
          <a:bodyPr wrap="square" rtlCol="0">
            <a:spAutoFit/>
          </a:bodyPr>
          <a:lstStyle/>
          <a:p>
            <a:pPr algn="just"/>
            <a:r>
              <a:rPr lang="pt-BR" b="1" dirty="0">
                <a:solidFill>
                  <a:srgbClr val="000000"/>
                </a:solidFill>
              </a:rPr>
              <a:t>Lei nº. 8.213, de 1991</a:t>
            </a:r>
          </a:p>
          <a:p>
            <a:pPr algn="just"/>
            <a:endParaRPr lang="pt-BR" b="0" i="0" dirty="0">
              <a:solidFill>
                <a:srgbClr val="000000"/>
              </a:solidFill>
              <a:effectLst/>
              <a:latin typeface="Arial" panose="020B0604020202020204" pitchFamily="34" charset="0"/>
            </a:endParaRPr>
          </a:p>
          <a:p>
            <a:pPr algn="just"/>
            <a:r>
              <a:rPr lang="pt-BR" b="0" i="0" dirty="0">
                <a:solidFill>
                  <a:srgbClr val="000000"/>
                </a:solidFill>
                <a:effectLst/>
                <a:latin typeface="Arial" panose="020B0604020202020204" pitchFamily="34" charset="0"/>
              </a:rPr>
              <a:t>Art. 20. </a:t>
            </a:r>
            <a:r>
              <a:rPr lang="pt-BR" b="0" i="0" dirty="0">
                <a:solidFill>
                  <a:srgbClr val="000000"/>
                </a:solidFill>
                <a:effectLst/>
                <a:highlight>
                  <a:srgbClr val="FFFF00"/>
                </a:highlight>
                <a:latin typeface="Arial" panose="020B0604020202020204" pitchFamily="34" charset="0"/>
              </a:rPr>
              <a:t>Consideram-se acidente do trabalho</a:t>
            </a:r>
            <a:r>
              <a:rPr lang="pt-BR" b="0" i="0" dirty="0">
                <a:solidFill>
                  <a:srgbClr val="000000"/>
                </a:solidFill>
                <a:effectLst/>
                <a:latin typeface="Arial" panose="020B0604020202020204" pitchFamily="34" charset="0"/>
              </a:rPr>
              <a:t>, nos termos do artigo anterior, as seguintes entidades mórbidas:</a:t>
            </a:r>
            <a:endParaRPr lang="pt-BR" b="0" i="0" dirty="0">
              <a:solidFill>
                <a:srgbClr val="000000"/>
              </a:solidFill>
              <a:effectLst/>
              <a:latin typeface="Times New Roman" panose="02020603050405020304" pitchFamily="18" charset="0"/>
            </a:endParaRPr>
          </a:p>
          <a:p>
            <a:pPr algn="just"/>
            <a:r>
              <a:rPr lang="pt-BR" b="1" i="0" dirty="0">
                <a:solidFill>
                  <a:srgbClr val="000000"/>
                </a:solidFill>
                <a:effectLst/>
                <a:highlight>
                  <a:srgbClr val="FFFF00"/>
                </a:highlight>
                <a:latin typeface="Arial" panose="020B0604020202020204" pitchFamily="34" charset="0"/>
              </a:rPr>
              <a:t>I - doença profissional</a:t>
            </a:r>
            <a:r>
              <a:rPr lang="pt-BR" b="0" i="0" dirty="0">
                <a:solidFill>
                  <a:srgbClr val="000000"/>
                </a:solidFill>
                <a:effectLst/>
                <a:latin typeface="Arial" panose="020B0604020202020204" pitchFamily="34" charset="0"/>
              </a:rPr>
              <a:t>, assim entendida a produzida ou desencadeada pelo exercício do trabalho peculiar a determinada atividade e constante da respectiva relação elaborada pelo Ministério do Trabalho e da Previdência Social;</a:t>
            </a:r>
            <a:endParaRPr lang="pt-BR" b="0" i="0" dirty="0">
              <a:solidFill>
                <a:srgbClr val="000000"/>
              </a:solidFill>
              <a:effectLst/>
              <a:latin typeface="Times New Roman" panose="02020603050405020304" pitchFamily="18" charset="0"/>
            </a:endParaRPr>
          </a:p>
          <a:p>
            <a:pPr algn="just"/>
            <a:r>
              <a:rPr lang="pt-BR" b="1" i="0" dirty="0">
                <a:solidFill>
                  <a:srgbClr val="000000"/>
                </a:solidFill>
                <a:effectLst/>
                <a:highlight>
                  <a:srgbClr val="FFFF00"/>
                </a:highlight>
                <a:latin typeface="Arial" panose="020B0604020202020204" pitchFamily="34" charset="0"/>
              </a:rPr>
              <a:t>II - doença do trabalho</a:t>
            </a:r>
            <a:r>
              <a:rPr lang="pt-BR" b="0" i="0" dirty="0">
                <a:solidFill>
                  <a:srgbClr val="000000"/>
                </a:solidFill>
                <a:effectLst/>
                <a:latin typeface="Arial" panose="020B0604020202020204" pitchFamily="34" charset="0"/>
              </a:rPr>
              <a:t>, assim entendida a adquirida ou desencadeada em função de condições especiais em que o trabalho é realizado e com ele se relacione diretamente, constante da relação mencionada no inciso I.</a:t>
            </a:r>
            <a:endParaRPr lang="pt-BR" b="0" i="0" dirty="0">
              <a:solidFill>
                <a:srgbClr val="000000"/>
              </a:solidFill>
              <a:effectLst/>
              <a:latin typeface="Times New Roman" panose="02020603050405020304" pitchFamily="18" charset="0"/>
            </a:endParaRPr>
          </a:p>
          <a:p>
            <a:pPr algn="just"/>
            <a:r>
              <a:rPr lang="pt-BR" b="1" i="0" dirty="0">
                <a:solidFill>
                  <a:srgbClr val="000000"/>
                </a:solidFill>
                <a:effectLst/>
                <a:latin typeface="Arial" panose="020B0604020202020204" pitchFamily="34" charset="0"/>
              </a:rPr>
              <a:t>§ 1º Não são consideradas como doença do trabalho:</a:t>
            </a:r>
            <a:endParaRPr lang="pt-BR" b="1" i="0" dirty="0">
              <a:solidFill>
                <a:srgbClr val="000000"/>
              </a:solidFill>
              <a:effectLst/>
              <a:latin typeface="Times New Roman" panose="02020603050405020304" pitchFamily="18" charset="0"/>
            </a:endParaRPr>
          </a:p>
          <a:p>
            <a:pPr algn="just"/>
            <a:r>
              <a:rPr lang="pt-BR" b="1" i="0" dirty="0">
                <a:solidFill>
                  <a:srgbClr val="000000"/>
                </a:solidFill>
                <a:effectLst/>
                <a:latin typeface="Arial" panose="020B0604020202020204" pitchFamily="34" charset="0"/>
              </a:rPr>
              <a:t>a) a doença degenerativa;</a:t>
            </a:r>
            <a:endParaRPr lang="pt-BR" b="1" i="0" dirty="0">
              <a:solidFill>
                <a:srgbClr val="000000"/>
              </a:solidFill>
              <a:effectLst/>
              <a:latin typeface="Times New Roman" panose="02020603050405020304" pitchFamily="18" charset="0"/>
            </a:endParaRPr>
          </a:p>
          <a:p>
            <a:pPr algn="just"/>
            <a:r>
              <a:rPr lang="pt-BR" b="1" i="0" dirty="0">
                <a:solidFill>
                  <a:srgbClr val="000000"/>
                </a:solidFill>
                <a:effectLst/>
                <a:latin typeface="Arial" panose="020B0604020202020204" pitchFamily="34" charset="0"/>
              </a:rPr>
              <a:t>b) a inerente a grupo etário;</a:t>
            </a:r>
            <a:endParaRPr lang="pt-BR" b="1" i="0" dirty="0">
              <a:solidFill>
                <a:srgbClr val="000000"/>
              </a:solidFill>
              <a:effectLst/>
              <a:latin typeface="Times New Roman" panose="02020603050405020304" pitchFamily="18" charset="0"/>
            </a:endParaRPr>
          </a:p>
          <a:p>
            <a:pPr algn="just"/>
            <a:r>
              <a:rPr lang="pt-BR" b="1" i="0" dirty="0">
                <a:solidFill>
                  <a:srgbClr val="000000"/>
                </a:solidFill>
                <a:effectLst/>
                <a:latin typeface="Arial" panose="020B0604020202020204" pitchFamily="34" charset="0"/>
              </a:rPr>
              <a:t>c) a que não produza incapacidade laborativa;</a:t>
            </a:r>
            <a:endParaRPr lang="pt-BR" b="1" i="0" dirty="0">
              <a:solidFill>
                <a:srgbClr val="000000"/>
              </a:solidFill>
              <a:effectLst/>
              <a:latin typeface="Times New Roman" panose="02020603050405020304" pitchFamily="18" charset="0"/>
            </a:endParaRPr>
          </a:p>
          <a:p>
            <a:pPr algn="just"/>
            <a:r>
              <a:rPr lang="pt-BR" b="1" i="0" dirty="0">
                <a:solidFill>
                  <a:srgbClr val="000000"/>
                </a:solidFill>
                <a:effectLst/>
                <a:latin typeface="Arial" panose="020B0604020202020204" pitchFamily="34" charset="0"/>
              </a:rPr>
              <a:t>d) a doença endêmica adquirida por segurado habitante de região em que ela se desenvolva, salvo comprovação de que é resultante de exposição ou contato direto determinado pela natureza do trabalho.</a:t>
            </a:r>
            <a:endParaRPr lang="pt-BR" b="1" i="0" dirty="0">
              <a:solidFill>
                <a:srgbClr val="000000"/>
              </a:solidFill>
              <a:effectLst/>
              <a:latin typeface="Times New Roman" panose="02020603050405020304" pitchFamily="18" charset="0"/>
            </a:endParaRPr>
          </a:p>
          <a:p>
            <a:pPr algn="just"/>
            <a:r>
              <a:rPr lang="pt-BR" b="1" i="0" dirty="0">
                <a:solidFill>
                  <a:srgbClr val="000000"/>
                </a:solidFill>
                <a:effectLst/>
                <a:latin typeface="Arial" panose="020B0604020202020204" pitchFamily="34" charset="0"/>
              </a:rPr>
              <a:t>§ 2º Em caso excepcional, constatando-se que a doença não incluída na relação prevista nos incisos I e II deste artigo resultou das condições especiais em que o trabalho é executado e com ele se relaciona diretamente, a Previdência Social deve considerá-la acidente do trabalho.</a:t>
            </a:r>
            <a:endParaRPr lang="pt-BR" b="1" i="0" dirty="0">
              <a:solidFill>
                <a:srgbClr val="000000"/>
              </a:solidFill>
              <a:effectLst/>
              <a:latin typeface="Times New Roman" panose="02020603050405020304" pitchFamily="18" charset="0"/>
            </a:endParaRPr>
          </a:p>
          <a:p>
            <a:pPr algn="just">
              <a:spcBef>
                <a:spcPts val="0"/>
              </a:spcBef>
              <a:spcAft>
                <a:spcPts val="0"/>
              </a:spcAft>
            </a:pPr>
            <a:endParaRPr lang="pt-BR" dirty="0">
              <a:solidFill>
                <a:schemeClr val="accent5">
                  <a:lumMod val="50000"/>
                </a:schemeClr>
              </a:solidFill>
            </a:endParaRPr>
          </a:p>
        </p:txBody>
      </p:sp>
      <p:sp>
        <p:nvSpPr>
          <p:cNvPr id="6" name="CaixaDeTexto 5">
            <a:extLst>
              <a:ext uri="{FF2B5EF4-FFF2-40B4-BE49-F238E27FC236}">
                <a16:creationId xmlns:a16="http://schemas.microsoft.com/office/drawing/2014/main" id="{11E0A48E-9EC1-4296-9FFE-23C059CFCB58}"/>
              </a:ext>
            </a:extLst>
          </p:cNvPr>
          <p:cNvSpPr txBox="1"/>
          <p:nvPr/>
        </p:nvSpPr>
        <p:spPr>
          <a:xfrm>
            <a:off x="284774" y="932723"/>
            <a:ext cx="11618217" cy="633507"/>
          </a:xfrm>
          <a:prstGeom prst="rect">
            <a:avLst/>
          </a:prstGeom>
          <a:solidFill>
            <a:schemeClr val="accent5">
              <a:lumMod val="20000"/>
              <a:lumOff val="80000"/>
            </a:schemeClr>
          </a:solidFill>
        </p:spPr>
        <p:txBody>
          <a:bodyPr wrap="square">
            <a:spAutoFit/>
          </a:bodyPr>
          <a:lstStyle/>
          <a:p>
            <a:pPr algn="ctr">
              <a:lnSpc>
                <a:spcPts val="4533"/>
              </a:lnSpc>
              <a:defRPr/>
            </a:pPr>
            <a:r>
              <a:rPr lang="pt-BR" sz="3200" b="1" u="sng" dirty="0">
                <a:solidFill>
                  <a:schemeClr val="accent1">
                    <a:lumMod val="50000"/>
                  </a:schemeClr>
                </a:solidFill>
                <a:effectLst>
                  <a:outerShdw blurRad="38100" dist="38100" dir="2700000" algn="tl">
                    <a:srgbClr val="000000">
                      <a:alpha val="43137"/>
                    </a:srgbClr>
                  </a:outerShdw>
                </a:effectLst>
                <a:latin typeface="Prelo-Bold"/>
              </a:rPr>
              <a:t>O que é acidente de trabalho</a:t>
            </a:r>
          </a:p>
        </p:txBody>
      </p:sp>
    </p:spTree>
    <p:extLst>
      <p:ext uri="{BB962C8B-B14F-4D97-AF65-F5344CB8AC3E}">
        <p14:creationId xmlns:p14="http://schemas.microsoft.com/office/powerpoint/2010/main" val="1251934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F953C99-634B-476E-ABE5-487914EAA8EE}"/>
              </a:ext>
            </a:extLst>
          </p:cNvPr>
          <p:cNvSpPr txBox="1"/>
          <p:nvPr/>
        </p:nvSpPr>
        <p:spPr>
          <a:xfrm>
            <a:off x="441254" y="2780928"/>
            <a:ext cx="11305256" cy="1754326"/>
          </a:xfrm>
          <a:prstGeom prst="rect">
            <a:avLst/>
          </a:prstGeom>
          <a:noFill/>
        </p:spPr>
        <p:txBody>
          <a:bodyPr wrap="square" rtlCol="0">
            <a:spAutoFit/>
          </a:bodyPr>
          <a:lstStyle/>
          <a:p>
            <a:pPr algn="just"/>
            <a:r>
              <a:rPr lang="pt-BR" b="1" dirty="0">
                <a:solidFill>
                  <a:srgbClr val="000000"/>
                </a:solidFill>
              </a:rPr>
              <a:t>Lei nº. 8.213, de 1991</a:t>
            </a:r>
          </a:p>
          <a:p>
            <a:pPr algn="just"/>
            <a:endParaRPr lang="pt-BR" b="0" i="0" dirty="0">
              <a:solidFill>
                <a:srgbClr val="000000"/>
              </a:solidFill>
              <a:effectLst/>
              <a:latin typeface="Arial" panose="020B0604020202020204" pitchFamily="34" charset="0"/>
            </a:endParaRPr>
          </a:p>
          <a:p>
            <a:pPr algn="just"/>
            <a:r>
              <a:rPr lang="pt-BR" b="0" i="0" dirty="0">
                <a:solidFill>
                  <a:srgbClr val="000000"/>
                </a:solidFill>
                <a:effectLst/>
                <a:latin typeface="Arial" panose="020B0604020202020204" pitchFamily="34" charset="0"/>
              </a:rPr>
              <a:t>Art. 23. Considera-se como dia do acidente, no caso de doença profissional ou do trabalho, a </a:t>
            </a:r>
            <a:r>
              <a:rPr lang="pt-BR" b="1" i="0" dirty="0">
                <a:solidFill>
                  <a:srgbClr val="000000"/>
                </a:solidFill>
                <a:effectLst/>
                <a:highlight>
                  <a:srgbClr val="FFFF00"/>
                </a:highlight>
                <a:latin typeface="Arial" panose="020B0604020202020204" pitchFamily="34" charset="0"/>
              </a:rPr>
              <a:t>data do início da incapacidade laborativa para o exercício da atividade habitual, ou o dia da segregação compulsória, ou o dia em que for realizado o diagnóstico, valendo para este efeito o que ocorrer primeiro.</a:t>
            </a:r>
            <a:endParaRPr lang="pt-BR" b="1" dirty="0">
              <a:solidFill>
                <a:schemeClr val="accent5">
                  <a:lumMod val="50000"/>
                </a:schemeClr>
              </a:solidFill>
              <a:highlight>
                <a:srgbClr val="FFFF00"/>
              </a:highlight>
            </a:endParaRPr>
          </a:p>
        </p:txBody>
      </p:sp>
      <p:sp>
        <p:nvSpPr>
          <p:cNvPr id="6" name="CaixaDeTexto 5">
            <a:extLst>
              <a:ext uri="{FF2B5EF4-FFF2-40B4-BE49-F238E27FC236}">
                <a16:creationId xmlns:a16="http://schemas.microsoft.com/office/drawing/2014/main" id="{11E0A48E-9EC1-4296-9FFE-23C059CFCB58}"/>
              </a:ext>
            </a:extLst>
          </p:cNvPr>
          <p:cNvSpPr txBox="1"/>
          <p:nvPr/>
        </p:nvSpPr>
        <p:spPr>
          <a:xfrm>
            <a:off x="284774" y="932723"/>
            <a:ext cx="11618217" cy="633507"/>
          </a:xfrm>
          <a:prstGeom prst="rect">
            <a:avLst/>
          </a:prstGeom>
          <a:solidFill>
            <a:schemeClr val="accent5">
              <a:lumMod val="20000"/>
              <a:lumOff val="80000"/>
            </a:schemeClr>
          </a:solidFill>
        </p:spPr>
        <p:txBody>
          <a:bodyPr wrap="square">
            <a:spAutoFit/>
          </a:bodyPr>
          <a:lstStyle/>
          <a:p>
            <a:pPr algn="ctr">
              <a:lnSpc>
                <a:spcPts val="4533"/>
              </a:lnSpc>
              <a:defRPr/>
            </a:pPr>
            <a:r>
              <a:rPr lang="pt-BR" sz="3200" b="1" u="sng" dirty="0">
                <a:solidFill>
                  <a:schemeClr val="accent1">
                    <a:lumMod val="50000"/>
                  </a:schemeClr>
                </a:solidFill>
                <a:effectLst>
                  <a:outerShdw blurRad="38100" dist="38100" dir="2700000" algn="tl">
                    <a:srgbClr val="000000">
                      <a:alpha val="43137"/>
                    </a:srgbClr>
                  </a:outerShdw>
                </a:effectLst>
                <a:latin typeface="Prelo-Bold"/>
              </a:rPr>
              <a:t>O que é acidente de trabalho</a:t>
            </a:r>
          </a:p>
        </p:txBody>
      </p:sp>
    </p:spTree>
    <p:extLst>
      <p:ext uri="{BB962C8B-B14F-4D97-AF65-F5344CB8AC3E}">
        <p14:creationId xmlns:p14="http://schemas.microsoft.com/office/powerpoint/2010/main" val="3317773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F953C99-634B-476E-ABE5-487914EAA8EE}"/>
              </a:ext>
            </a:extLst>
          </p:cNvPr>
          <p:cNvSpPr txBox="1"/>
          <p:nvPr/>
        </p:nvSpPr>
        <p:spPr>
          <a:xfrm>
            <a:off x="284774" y="2132856"/>
            <a:ext cx="11305256" cy="3970318"/>
          </a:xfrm>
          <a:prstGeom prst="rect">
            <a:avLst/>
          </a:prstGeom>
          <a:noFill/>
        </p:spPr>
        <p:txBody>
          <a:bodyPr wrap="square" rtlCol="0">
            <a:spAutoFit/>
          </a:bodyPr>
          <a:lstStyle/>
          <a:p>
            <a:pPr algn="just"/>
            <a:r>
              <a:rPr lang="pt-BR" b="1" dirty="0">
                <a:solidFill>
                  <a:srgbClr val="000000"/>
                </a:solidFill>
              </a:rPr>
              <a:t>Lei nº. 8.213, de 1991</a:t>
            </a:r>
          </a:p>
          <a:p>
            <a:pPr algn="just"/>
            <a:endParaRPr lang="pt-BR" b="0" i="0" dirty="0">
              <a:solidFill>
                <a:srgbClr val="000000"/>
              </a:solidFill>
              <a:effectLst/>
              <a:latin typeface="Arial" panose="020B0604020202020204" pitchFamily="34" charset="0"/>
            </a:endParaRPr>
          </a:p>
          <a:p>
            <a:pPr algn="just"/>
            <a:r>
              <a:rPr lang="pt-BR" b="0" i="0" dirty="0">
                <a:solidFill>
                  <a:srgbClr val="000000"/>
                </a:solidFill>
                <a:effectLst/>
                <a:latin typeface="Arial" panose="020B0604020202020204" pitchFamily="34" charset="0"/>
              </a:rPr>
              <a:t>Art. 21. Equiparam-se também ao acidente do trabalho, para efeitos desta Lei:</a:t>
            </a:r>
            <a:endParaRPr lang="pt-BR" b="0" i="0" dirty="0">
              <a:solidFill>
                <a:srgbClr val="000000"/>
              </a:solidFill>
              <a:effectLst/>
              <a:latin typeface="Times New Roman" panose="02020603050405020304" pitchFamily="18" charset="0"/>
            </a:endParaRPr>
          </a:p>
          <a:p>
            <a:pPr algn="just"/>
            <a:r>
              <a:rPr lang="pt-BR" b="0" i="0" dirty="0">
                <a:solidFill>
                  <a:srgbClr val="000000"/>
                </a:solidFill>
                <a:effectLst/>
                <a:latin typeface="Arial" panose="020B0604020202020204" pitchFamily="34" charset="0"/>
              </a:rPr>
              <a:t>I - o acidente ligado ao trabalho que, embora não tenha sido a causa única, haja contribuído diretamente para a morte do segurado, para redução ou perda da sua capacidade para o trabalho, ou produzido lesão que exija atenção médica para a sua recuperação;</a:t>
            </a:r>
            <a:endParaRPr lang="pt-BR" b="0" i="0" dirty="0">
              <a:solidFill>
                <a:srgbClr val="000000"/>
              </a:solidFill>
              <a:effectLst/>
              <a:latin typeface="Times New Roman" panose="02020603050405020304" pitchFamily="18" charset="0"/>
            </a:endParaRPr>
          </a:p>
          <a:p>
            <a:pPr algn="just"/>
            <a:r>
              <a:rPr lang="pt-BR" b="0" i="0" dirty="0">
                <a:solidFill>
                  <a:srgbClr val="000000"/>
                </a:solidFill>
                <a:effectLst/>
                <a:latin typeface="Arial" panose="020B0604020202020204" pitchFamily="34" charset="0"/>
              </a:rPr>
              <a:t>II - o acidente sofrido pelo segurado no local e no horário do trabalho, em </a:t>
            </a:r>
            <a:r>
              <a:rPr lang="pt-BR" b="0" i="0" dirty="0" err="1">
                <a:solidFill>
                  <a:srgbClr val="000000"/>
                </a:solidFill>
                <a:effectLst/>
                <a:latin typeface="Arial" panose="020B0604020202020204" pitchFamily="34" charset="0"/>
              </a:rPr>
              <a:t>conseqüência</a:t>
            </a:r>
            <a:r>
              <a:rPr lang="pt-BR" b="0" i="0" dirty="0">
                <a:solidFill>
                  <a:srgbClr val="000000"/>
                </a:solidFill>
                <a:effectLst/>
                <a:latin typeface="Arial" panose="020B0604020202020204" pitchFamily="34" charset="0"/>
              </a:rPr>
              <a:t> de:</a:t>
            </a:r>
            <a:endParaRPr lang="pt-BR" b="0" i="0" dirty="0">
              <a:solidFill>
                <a:srgbClr val="000000"/>
              </a:solidFill>
              <a:effectLst/>
              <a:latin typeface="Times New Roman" panose="02020603050405020304" pitchFamily="18" charset="0"/>
            </a:endParaRPr>
          </a:p>
          <a:p>
            <a:pPr algn="just"/>
            <a:r>
              <a:rPr lang="pt-BR" b="0" i="0" dirty="0">
                <a:solidFill>
                  <a:srgbClr val="000000"/>
                </a:solidFill>
                <a:effectLst/>
                <a:latin typeface="Arial" panose="020B0604020202020204" pitchFamily="34" charset="0"/>
              </a:rPr>
              <a:t>a) ato de agressão, sabotagem ou terrorismo praticado por terceiro ou companheiro de trabalho;</a:t>
            </a:r>
            <a:endParaRPr lang="pt-BR" b="0" i="0" dirty="0">
              <a:solidFill>
                <a:srgbClr val="000000"/>
              </a:solidFill>
              <a:effectLst/>
              <a:latin typeface="Times New Roman" panose="02020603050405020304" pitchFamily="18" charset="0"/>
            </a:endParaRPr>
          </a:p>
          <a:p>
            <a:pPr algn="just"/>
            <a:r>
              <a:rPr lang="pt-BR" b="0" i="0" dirty="0">
                <a:solidFill>
                  <a:srgbClr val="000000"/>
                </a:solidFill>
                <a:effectLst/>
                <a:latin typeface="Arial" panose="020B0604020202020204" pitchFamily="34" charset="0"/>
              </a:rPr>
              <a:t>b) ofensa física intencional, inclusive de terceiro, por motivo de disputa relacionada ao trabalho;</a:t>
            </a:r>
            <a:endParaRPr lang="pt-BR" b="0" i="0" dirty="0">
              <a:solidFill>
                <a:srgbClr val="000000"/>
              </a:solidFill>
              <a:effectLst/>
              <a:latin typeface="Times New Roman" panose="02020603050405020304" pitchFamily="18" charset="0"/>
            </a:endParaRPr>
          </a:p>
          <a:p>
            <a:pPr algn="just"/>
            <a:r>
              <a:rPr lang="pt-BR" b="0" i="0" dirty="0">
                <a:solidFill>
                  <a:srgbClr val="000000"/>
                </a:solidFill>
                <a:effectLst/>
                <a:latin typeface="Arial" panose="020B0604020202020204" pitchFamily="34" charset="0"/>
              </a:rPr>
              <a:t>c) ato de imprudência, de negligência ou de imperícia de terceiro ou de companheiro de trabalho;</a:t>
            </a:r>
            <a:endParaRPr lang="pt-BR" b="0" i="0" dirty="0">
              <a:solidFill>
                <a:srgbClr val="000000"/>
              </a:solidFill>
              <a:effectLst/>
              <a:latin typeface="Times New Roman" panose="02020603050405020304" pitchFamily="18" charset="0"/>
            </a:endParaRPr>
          </a:p>
          <a:p>
            <a:pPr algn="just"/>
            <a:r>
              <a:rPr lang="pt-BR" b="0" i="0" dirty="0">
                <a:solidFill>
                  <a:srgbClr val="000000"/>
                </a:solidFill>
                <a:effectLst/>
                <a:latin typeface="Arial" panose="020B0604020202020204" pitchFamily="34" charset="0"/>
              </a:rPr>
              <a:t>d) ato de pessoa privada do uso da razão;</a:t>
            </a:r>
            <a:endParaRPr lang="pt-BR" b="0" i="0" dirty="0">
              <a:solidFill>
                <a:srgbClr val="000000"/>
              </a:solidFill>
              <a:effectLst/>
              <a:latin typeface="Times New Roman" panose="02020603050405020304" pitchFamily="18" charset="0"/>
            </a:endParaRPr>
          </a:p>
          <a:p>
            <a:pPr algn="just"/>
            <a:r>
              <a:rPr lang="pt-BR" b="0" i="0" dirty="0">
                <a:solidFill>
                  <a:srgbClr val="000000"/>
                </a:solidFill>
                <a:effectLst/>
                <a:latin typeface="Arial" panose="020B0604020202020204" pitchFamily="34" charset="0"/>
              </a:rPr>
              <a:t>e) desabamento, inundação, incêndio e outros casos fortuitos ou decorrentes de força maior;</a:t>
            </a:r>
            <a:endParaRPr lang="pt-BR" b="0" i="0" dirty="0">
              <a:solidFill>
                <a:srgbClr val="000000"/>
              </a:solidFill>
              <a:effectLst/>
              <a:latin typeface="Times New Roman" panose="02020603050405020304" pitchFamily="18" charset="0"/>
            </a:endParaRPr>
          </a:p>
          <a:p>
            <a:pPr algn="just"/>
            <a:r>
              <a:rPr lang="pt-BR" b="0" i="0" dirty="0">
                <a:solidFill>
                  <a:srgbClr val="000000"/>
                </a:solidFill>
                <a:effectLst/>
                <a:latin typeface="Arial" panose="020B0604020202020204" pitchFamily="34" charset="0"/>
              </a:rPr>
              <a:t>III - a doença proveniente de contaminação acidental do empregado no exercício de sua atividade;</a:t>
            </a:r>
            <a:endParaRPr lang="pt-BR" b="0" i="0" dirty="0">
              <a:solidFill>
                <a:srgbClr val="000000"/>
              </a:solidFill>
              <a:effectLst/>
              <a:latin typeface="Times New Roman" panose="02020603050405020304" pitchFamily="18" charset="0"/>
            </a:endParaRPr>
          </a:p>
          <a:p>
            <a:pPr algn="just"/>
            <a:r>
              <a:rPr lang="pt-BR" b="0" i="0" dirty="0">
                <a:solidFill>
                  <a:srgbClr val="000000"/>
                </a:solidFill>
                <a:effectLst/>
                <a:latin typeface="Arial" panose="020B0604020202020204" pitchFamily="34" charset="0"/>
              </a:rPr>
              <a:t>       </a:t>
            </a:r>
            <a:endParaRPr lang="pt-BR" dirty="0">
              <a:solidFill>
                <a:schemeClr val="accent5">
                  <a:lumMod val="50000"/>
                </a:schemeClr>
              </a:solidFill>
            </a:endParaRPr>
          </a:p>
        </p:txBody>
      </p:sp>
      <p:sp>
        <p:nvSpPr>
          <p:cNvPr id="6" name="CaixaDeTexto 5">
            <a:extLst>
              <a:ext uri="{FF2B5EF4-FFF2-40B4-BE49-F238E27FC236}">
                <a16:creationId xmlns:a16="http://schemas.microsoft.com/office/drawing/2014/main" id="{11E0A48E-9EC1-4296-9FFE-23C059CFCB58}"/>
              </a:ext>
            </a:extLst>
          </p:cNvPr>
          <p:cNvSpPr txBox="1"/>
          <p:nvPr/>
        </p:nvSpPr>
        <p:spPr>
          <a:xfrm>
            <a:off x="284774" y="932723"/>
            <a:ext cx="11618217" cy="633507"/>
          </a:xfrm>
          <a:prstGeom prst="rect">
            <a:avLst/>
          </a:prstGeom>
          <a:solidFill>
            <a:schemeClr val="accent5">
              <a:lumMod val="20000"/>
              <a:lumOff val="80000"/>
            </a:schemeClr>
          </a:solidFill>
        </p:spPr>
        <p:txBody>
          <a:bodyPr wrap="square">
            <a:spAutoFit/>
          </a:bodyPr>
          <a:lstStyle/>
          <a:p>
            <a:pPr algn="ctr">
              <a:lnSpc>
                <a:spcPts val="4533"/>
              </a:lnSpc>
              <a:defRPr/>
            </a:pPr>
            <a:r>
              <a:rPr lang="pt-BR" sz="3200" b="1" u="sng" dirty="0">
                <a:solidFill>
                  <a:schemeClr val="accent1">
                    <a:lumMod val="50000"/>
                  </a:schemeClr>
                </a:solidFill>
                <a:effectLst>
                  <a:outerShdw blurRad="38100" dist="38100" dir="2700000" algn="tl">
                    <a:srgbClr val="000000">
                      <a:alpha val="43137"/>
                    </a:srgbClr>
                  </a:outerShdw>
                </a:effectLst>
                <a:latin typeface="Prelo-Bold"/>
              </a:rPr>
              <a:t>O que é acidente de trabalho</a:t>
            </a:r>
          </a:p>
        </p:txBody>
      </p:sp>
    </p:spTree>
    <p:extLst>
      <p:ext uri="{BB962C8B-B14F-4D97-AF65-F5344CB8AC3E}">
        <p14:creationId xmlns:p14="http://schemas.microsoft.com/office/powerpoint/2010/main" val="3443465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F953C99-634B-476E-ABE5-487914EAA8EE}"/>
              </a:ext>
            </a:extLst>
          </p:cNvPr>
          <p:cNvSpPr txBox="1"/>
          <p:nvPr/>
        </p:nvSpPr>
        <p:spPr>
          <a:xfrm>
            <a:off x="235251" y="1772816"/>
            <a:ext cx="11305256" cy="4524315"/>
          </a:xfrm>
          <a:prstGeom prst="rect">
            <a:avLst/>
          </a:prstGeom>
          <a:noFill/>
        </p:spPr>
        <p:txBody>
          <a:bodyPr wrap="square" rtlCol="0">
            <a:spAutoFit/>
          </a:bodyPr>
          <a:lstStyle/>
          <a:p>
            <a:pPr algn="just"/>
            <a:r>
              <a:rPr lang="pt-BR" b="1" dirty="0">
                <a:solidFill>
                  <a:srgbClr val="000000"/>
                </a:solidFill>
              </a:rPr>
              <a:t>Lei nº. 8.213, de 1991</a:t>
            </a:r>
          </a:p>
          <a:p>
            <a:pPr algn="just"/>
            <a:endParaRPr lang="pt-BR" b="0" i="0" dirty="0">
              <a:solidFill>
                <a:srgbClr val="000000"/>
              </a:solidFill>
              <a:effectLst/>
              <a:latin typeface="Arial" panose="020B0604020202020204" pitchFamily="34" charset="0"/>
            </a:endParaRPr>
          </a:p>
          <a:p>
            <a:pPr algn="just"/>
            <a:r>
              <a:rPr lang="pt-BR" b="0" i="0" dirty="0">
                <a:solidFill>
                  <a:srgbClr val="000000"/>
                </a:solidFill>
                <a:effectLst/>
                <a:latin typeface="Arial" panose="020B0604020202020204" pitchFamily="34" charset="0"/>
              </a:rPr>
              <a:t>Art. 21. (...)</a:t>
            </a:r>
            <a:endParaRPr lang="pt-BR" b="0" i="0" dirty="0">
              <a:solidFill>
                <a:srgbClr val="000000"/>
              </a:solidFill>
              <a:effectLst/>
              <a:latin typeface="Times New Roman" panose="02020603050405020304" pitchFamily="18" charset="0"/>
            </a:endParaRPr>
          </a:p>
          <a:p>
            <a:pPr algn="just"/>
            <a:r>
              <a:rPr lang="pt-BR" b="0" i="0" dirty="0">
                <a:solidFill>
                  <a:srgbClr val="000000"/>
                </a:solidFill>
                <a:effectLst/>
                <a:latin typeface="Arial" panose="020B0604020202020204" pitchFamily="34" charset="0"/>
              </a:rPr>
              <a:t>IV - o acidente sofrido pelo segurado ainda que fora do local e horário de trabalho:</a:t>
            </a:r>
            <a:endParaRPr lang="pt-BR" b="0" i="0" dirty="0">
              <a:solidFill>
                <a:srgbClr val="000000"/>
              </a:solidFill>
              <a:effectLst/>
              <a:latin typeface="Times New Roman" panose="02020603050405020304" pitchFamily="18" charset="0"/>
            </a:endParaRPr>
          </a:p>
          <a:p>
            <a:pPr algn="just"/>
            <a:r>
              <a:rPr lang="pt-BR" b="0" i="0" dirty="0">
                <a:solidFill>
                  <a:srgbClr val="000000"/>
                </a:solidFill>
                <a:effectLst/>
                <a:latin typeface="Arial" panose="020B0604020202020204" pitchFamily="34" charset="0"/>
              </a:rPr>
              <a:t>a) na execução de ordem ou na realização de serviço sob a autoridade da empresa;</a:t>
            </a:r>
            <a:endParaRPr lang="pt-BR" b="0" i="0" dirty="0">
              <a:solidFill>
                <a:srgbClr val="000000"/>
              </a:solidFill>
              <a:effectLst/>
              <a:latin typeface="Times New Roman" panose="02020603050405020304" pitchFamily="18" charset="0"/>
            </a:endParaRPr>
          </a:p>
          <a:p>
            <a:pPr algn="just"/>
            <a:r>
              <a:rPr lang="pt-BR" b="0" i="0" dirty="0">
                <a:solidFill>
                  <a:srgbClr val="000000"/>
                </a:solidFill>
                <a:effectLst/>
                <a:latin typeface="Arial" panose="020B0604020202020204" pitchFamily="34" charset="0"/>
              </a:rPr>
              <a:t>b) na prestação espontânea de qualquer serviço à empresa para lhe evitar prejuízo ou proporcionar proveito;</a:t>
            </a:r>
            <a:endParaRPr lang="pt-BR" b="0" i="0" dirty="0">
              <a:solidFill>
                <a:srgbClr val="000000"/>
              </a:solidFill>
              <a:effectLst/>
              <a:latin typeface="Times New Roman" panose="02020603050405020304" pitchFamily="18" charset="0"/>
            </a:endParaRPr>
          </a:p>
          <a:p>
            <a:pPr algn="just"/>
            <a:r>
              <a:rPr lang="pt-BR" b="0" i="0" dirty="0">
                <a:solidFill>
                  <a:srgbClr val="000000"/>
                </a:solidFill>
                <a:effectLst/>
                <a:latin typeface="Arial" panose="020B0604020202020204" pitchFamily="34" charset="0"/>
              </a:rPr>
              <a:t>c) em viagem a serviço da empresa, inclusive para estudo quando financiada por esta dentro de seus planos para melhor capacitação da mão-de-obra, independentemente do meio de locomoção utilizado, inclusive veículo de propriedade do segurado;</a:t>
            </a:r>
            <a:endParaRPr lang="pt-BR" b="0" i="0" dirty="0">
              <a:solidFill>
                <a:srgbClr val="000000"/>
              </a:solidFill>
              <a:effectLst/>
              <a:latin typeface="Times New Roman" panose="02020603050405020304" pitchFamily="18" charset="0"/>
            </a:endParaRPr>
          </a:p>
          <a:p>
            <a:pPr algn="just"/>
            <a:r>
              <a:rPr lang="pt-BR" b="1" i="0" dirty="0">
                <a:solidFill>
                  <a:srgbClr val="000000"/>
                </a:solidFill>
                <a:effectLst/>
                <a:highlight>
                  <a:srgbClr val="FFFF00"/>
                </a:highlight>
                <a:latin typeface="Arial" panose="020B0604020202020204" pitchFamily="34" charset="0"/>
              </a:rPr>
              <a:t>d) no percurso da residência para o local de trabalho ou deste para aquela, qualquer que seja o meio de locomoção, inclusive veículo de propriedade do segurado.</a:t>
            </a:r>
            <a:endParaRPr lang="pt-BR" b="1" i="0" dirty="0">
              <a:solidFill>
                <a:srgbClr val="000000"/>
              </a:solidFill>
              <a:effectLst/>
              <a:highlight>
                <a:srgbClr val="FFFF00"/>
              </a:highlight>
              <a:latin typeface="Times New Roman" panose="02020603050405020304" pitchFamily="18" charset="0"/>
            </a:endParaRPr>
          </a:p>
          <a:p>
            <a:pPr algn="just"/>
            <a:r>
              <a:rPr lang="pt-BR" b="0" i="0" dirty="0">
                <a:solidFill>
                  <a:srgbClr val="000000"/>
                </a:solidFill>
                <a:effectLst/>
                <a:latin typeface="Arial" panose="020B0604020202020204" pitchFamily="34" charset="0"/>
              </a:rPr>
              <a:t>§ 1º Nos períodos destinados a refeição ou descanso, ou por ocasião da satisfação de outras necessidades fisiológicas, no local do trabalho ou durante este, o empregado é considerado no exercício do trabalho.</a:t>
            </a:r>
            <a:endParaRPr lang="pt-BR" b="0" i="0" dirty="0">
              <a:solidFill>
                <a:srgbClr val="000000"/>
              </a:solidFill>
              <a:effectLst/>
              <a:latin typeface="Times New Roman" panose="02020603050405020304" pitchFamily="18" charset="0"/>
            </a:endParaRPr>
          </a:p>
          <a:p>
            <a:pPr algn="just"/>
            <a:r>
              <a:rPr lang="pt-BR" b="0" i="0" dirty="0">
                <a:solidFill>
                  <a:srgbClr val="000000"/>
                </a:solidFill>
                <a:effectLst/>
                <a:latin typeface="Arial" panose="020B0604020202020204" pitchFamily="34" charset="0"/>
              </a:rPr>
              <a:t>§ 2º Não é considerada agravação ou complicação de acidente do trabalho a lesão que, resultante de acidente de outra origem, se associe ou se superponha às </a:t>
            </a:r>
            <a:r>
              <a:rPr lang="pt-BR" b="0" i="0" dirty="0" err="1">
                <a:solidFill>
                  <a:srgbClr val="000000"/>
                </a:solidFill>
                <a:effectLst/>
                <a:latin typeface="Arial" panose="020B0604020202020204" pitchFamily="34" charset="0"/>
              </a:rPr>
              <a:t>conseqüências</a:t>
            </a:r>
            <a:r>
              <a:rPr lang="pt-BR" b="0" i="0" dirty="0">
                <a:solidFill>
                  <a:srgbClr val="000000"/>
                </a:solidFill>
                <a:effectLst/>
                <a:latin typeface="Arial" panose="020B0604020202020204" pitchFamily="34" charset="0"/>
              </a:rPr>
              <a:t> do anterior.</a:t>
            </a:r>
            <a:endParaRPr lang="pt-BR" b="0" i="0" dirty="0">
              <a:solidFill>
                <a:srgbClr val="000000"/>
              </a:solidFill>
              <a:effectLst/>
              <a:latin typeface="Times New Roman" panose="02020603050405020304" pitchFamily="18" charset="0"/>
            </a:endParaRPr>
          </a:p>
          <a:p>
            <a:pPr algn="just">
              <a:spcBef>
                <a:spcPts val="0"/>
              </a:spcBef>
              <a:spcAft>
                <a:spcPts val="0"/>
              </a:spcAft>
            </a:pPr>
            <a:endParaRPr lang="pt-BR" dirty="0">
              <a:solidFill>
                <a:schemeClr val="accent5">
                  <a:lumMod val="50000"/>
                </a:schemeClr>
              </a:solidFill>
            </a:endParaRPr>
          </a:p>
        </p:txBody>
      </p:sp>
      <p:sp>
        <p:nvSpPr>
          <p:cNvPr id="6" name="CaixaDeTexto 5">
            <a:extLst>
              <a:ext uri="{FF2B5EF4-FFF2-40B4-BE49-F238E27FC236}">
                <a16:creationId xmlns:a16="http://schemas.microsoft.com/office/drawing/2014/main" id="{11E0A48E-9EC1-4296-9FFE-23C059CFCB58}"/>
              </a:ext>
            </a:extLst>
          </p:cNvPr>
          <p:cNvSpPr txBox="1"/>
          <p:nvPr/>
        </p:nvSpPr>
        <p:spPr>
          <a:xfrm>
            <a:off x="284774" y="932723"/>
            <a:ext cx="11618217" cy="633507"/>
          </a:xfrm>
          <a:prstGeom prst="rect">
            <a:avLst/>
          </a:prstGeom>
          <a:solidFill>
            <a:schemeClr val="accent5">
              <a:lumMod val="20000"/>
              <a:lumOff val="80000"/>
            </a:schemeClr>
          </a:solidFill>
        </p:spPr>
        <p:txBody>
          <a:bodyPr wrap="square">
            <a:spAutoFit/>
          </a:bodyPr>
          <a:lstStyle/>
          <a:p>
            <a:pPr algn="ctr">
              <a:lnSpc>
                <a:spcPts val="4533"/>
              </a:lnSpc>
              <a:defRPr/>
            </a:pPr>
            <a:r>
              <a:rPr lang="pt-BR" sz="3200" b="1" u="sng" dirty="0">
                <a:solidFill>
                  <a:schemeClr val="accent1">
                    <a:lumMod val="50000"/>
                  </a:schemeClr>
                </a:solidFill>
                <a:effectLst>
                  <a:outerShdw blurRad="38100" dist="38100" dir="2700000" algn="tl">
                    <a:srgbClr val="000000">
                      <a:alpha val="43137"/>
                    </a:srgbClr>
                  </a:outerShdw>
                </a:effectLst>
                <a:latin typeface="Prelo-Bold"/>
              </a:rPr>
              <a:t>O que é acidente de trabalho</a:t>
            </a:r>
          </a:p>
        </p:txBody>
      </p:sp>
    </p:spTree>
    <p:extLst>
      <p:ext uri="{BB962C8B-B14F-4D97-AF65-F5344CB8AC3E}">
        <p14:creationId xmlns:p14="http://schemas.microsoft.com/office/powerpoint/2010/main" val="2707882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F953C99-634B-476E-ABE5-487914EAA8EE}"/>
              </a:ext>
            </a:extLst>
          </p:cNvPr>
          <p:cNvSpPr txBox="1"/>
          <p:nvPr/>
        </p:nvSpPr>
        <p:spPr>
          <a:xfrm>
            <a:off x="284774" y="1916832"/>
            <a:ext cx="11305256" cy="3693319"/>
          </a:xfrm>
          <a:prstGeom prst="rect">
            <a:avLst/>
          </a:prstGeom>
          <a:noFill/>
        </p:spPr>
        <p:txBody>
          <a:bodyPr wrap="square" rtlCol="0">
            <a:spAutoFit/>
          </a:bodyPr>
          <a:lstStyle/>
          <a:p>
            <a:pPr algn="just"/>
            <a:r>
              <a:rPr lang="pt-BR" b="1" dirty="0">
                <a:solidFill>
                  <a:srgbClr val="000000"/>
                </a:solidFill>
              </a:rPr>
              <a:t>Lei nº. 8.213, de 1991</a:t>
            </a:r>
          </a:p>
          <a:p>
            <a:pPr algn="just"/>
            <a:endParaRPr lang="pt-BR" b="0" i="0" dirty="0">
              <a:solidFill>
                <a:srgbClr val="000000"/>
              </a:solidFill>
              <a:effectLst/>
              <a:latin typeface="Arial" panose="020B0604020202020204" pitchFamily="34" charset="0"/>
            </a:endParaRPr>
          </a:p>
          <a:p>
            <a:pPr algn="just"/>
            <a:r>
              <a:rPr lang="pt-BR" b="0" i="0" dirty="0">
                <a:solidFill>
                  <a:srgbClr val="000000"/>
                </a:solidFill>
                <a:effectLst/>
                <a:latin typeface="Arial" panose="020B0604020202020204" pitchFamily="34" charset="0"/>
              </a:rPr>
              <a:t>Art. 21-A.  A perícia médica do Instituto Nacional do Seguro Social (INSS) considerará caracterizada a natureza acidentária da incapacidade quando constatar ocorrência de </a:t>
            </a:r>
            <a:r>
              <a:rPr lang="pt-BR" b="1" i="0" dirty="0">
                <a:solidFill>
                  <a:srgbClr val="000000"/>
                </a:solidFill>
                <a:effectLst/>
                <a:latin typeface="Arial" panose="020B0604020202020204" pitchFamily="34" charset="0"/>
              </a:rPr>
              <a:t>nexo técnico epidemiológico entre o trabalho e o agravo, decorrente da relação entre a atividade da empresa ou do empregado doméstico e a entidade mórbida motivadora da incapacidade elencada na Classificação Internacional de Doenças (CID), em conformidade com o que dispuser o regulamento.</a:t>
            </a:r>
            <a:endParaRPr lang="pt-BR" b="1" i="0" dirty="0">
              <a:solidFill>
                <a:srgbClr val="000000"/>
              </a:solidFill>
              <a:effectLst/>
              <a:latin typeface="Times New Roman" panose="02020603050405020304" pitchFamily="18" charset="0"/>
            </a:endParaRPr>
          </a:p>
          <a:p>
            <a:pPr algn="just"/>
            <a:r>
              <a:rPr lang="pt-BR" b="0" i="0" dirty="0">
                <a:solidFill>
                  <a:srgbClr val="000000"/>
                </a:solidFill>
                <a:effectLst/>
                <a:latin typeface="Arial" panose="020B0604020202020204" pitchFamily="34" charset="0"/>
              </a:rPr>
              <a:t>§ 1</a:t>
            </a:r>
            <a:r>
              <a:rPr lang="pt-BR" b="0" i="0" u="sng" baseline="30000" dirty="0">
                <a:solidFill>
                  <a:srgbClr val="000000"/>
                </a:solidFill>
                <a:effectLst/>
                <a:latin typeface="Arial" panose="020B0604020202020204" pitchFamily="34" charset="0"/>
              </a:rPr>
              <a:t>o</a:t>
            </a:r>
            <a:r>
              <a:rPr lang="pt-BR" b="0" i="0" dirty="0">
                <a:solidFill>
                  <a:srgbClr val="000000"/>
                </a:solidFill>
                <a:effectLst/>
                <a:latin typeface="Arial" panose="020B0604020202020204" pitchFamily="34" charset="0"/>
              </a:rPr>
              <a:t>  A perícia médica do INSS deixará de aplicar o disposto neste artigo quando demonstrada a inexistência do nexo de que trata o caput deste artigo. </a:t>
            </a:r>
          </a:p>
          <a:p>
            <a:pPr algn="just"/>
            <a:r>
              <a:rPr lang="pt-BR" b="0" i="0" dirty="0">
                <a:solidFill>
                  <a:srgbClr val="000000"/>
                </a:solidFill>
                <a:effectLst/>
                <a:latin typeface="Arial" panose="020B0604020202020204" pitchFamily="34" charset="0"/>
              </a:rPr>
              <a:t>§ 2</a:t>
            </a:r>
            <a:r>
              <a:rPr lang="pt-BR" b="0" i="0" u="sng" baseline="30000" dirty="0">
                <a:solidFill>
                  <a:srgbClr val="000000"/>
                </a:solidFill>
                <a:effectLst/>
                <a:latin typeface="Arial" panose="020B0604020202020204" pitchFamily="34" charset="0"/>
              </a:rPr>
              <a:t>o</a:t>
            </a:r>
            <a:r>
              <a:rPr lang="pt-BR" b="0" i="0" dirty="0">
                <a:solidFill>
                  <a:srgbClr val="000000"/>
                </a:solidFill>
                <a:effectLst/>
                <a:latin typeface="Arial" panose="020B0604020202020204" pitchFamily="34" charset="0"/>
              </a:rPr>
              <a:t>  A empresa ou o empregador doméstico poderão requerer a não aplicação do nexo técnico epidemiológico, de cuja decisão caberá recurso, com efeito suspensivo, da empresa, do empregador doméstico ou do segurado ao Conselho de Recursos da Previdência Social.</a:t>
            </a:r>
            <a:endParaRPr lang="pt-BR" b="0" i="0" dirty="0">
              <a:solidFill>
                <a:srgbClr val="000000"/>
              </a:solidFill>
              <a:effectLst/>
              <a:latin typeface="Times New Roman" panose="02020603050405020304" pitchFamily="18" charset="0"/>
            </a:endParaRPr>
          </a:p>
          <a:p>
            <a:pPr algn="just">
              <a:spcBef>
                <a:spcPts val="0"/>
              </a:spcBef>
              <a:spcAft>
                <a:spcPts val="0"/>
              </a:spcAft>
            </a:pPr>
            <a:endParaRPr lang="pt-BR" dirty="0">
              <a:solidFill>
                <a:schemeClr val="accent5">
                  <a:lumMod val="50000"/>
                </a:schemeClr>
              </a:solidFill>
            </a:endParaRPr>
          </a:p>
        </p:txBody>
      </p:sp>
      <p:sp>
        <p:nvSpPr>
          <p:cNvPr id="6" name="CaixaDeTexto 5">
            <a:extLst>
              <a:ext uri="{FF2B5EF4-FFF2-40B4-BE49-F238E27FC236}">
                <a16:creationId xmlns:a16="http://schemas.microsoft.com/office/drawing/2014/main" id="{11E0A48E-9EC1-4296-9FFE-23C059CFCB58}"/>
              </a:ext>
            </a:extLst>
          </p:cNvPr>
          <p:cNvSpPr txBox="1"/>
          <p:nvPr/>
        </p:nvSpPr>
        <p:spPr>
          <a:xfrm>
            <a:off x="284774" y="932723"/>
            <a:ext cx="11618217" cy="633507"/>
          </a:xfrm>
          <a:prstGeom prst="rect">
            <a:avLst/>
          </a:prstGeom>
          <a:solidFill>
            <a:schemeClr val="accent5">
              <a:lumMod val="20000"/>
              <a:lumOff val="80000"/>
            </a:schemeClr>
          </a:solidFill>
        </p:spPr>
        <p:txBody>
          <a:bodyPr wrap="square">
            <a:spAutoFit/>
          </a:bodyPr>
          <a:lstStyle/>
          <a:p>
            <a:pPr algn="ctr">
              <a:lnSpc>
                <a:spcPts val="4533"/>
              </a:lnSpc>
              <a:defRPr/>
            </a:pPr>
            <a:r>
              <a:rPr lang="pt-BR" sz="3200" b="1" u="sng" dirty="0">
                <a:solidFill>
                  <a:schemeClr val="accent1">
                    <a:lumMod val="50000"/>
                  </a:schemeClr>
                </a:solidFill>
                <a:effectLst>
                  <a:outerShdw blurRad="38100" dist="38100" dir="2700000" algn="tl">
                    <a:srgbClr val="000000">
                      <a:alpha val="43137"/>
                    </a:srgbClr>
                  </a:outerShdw>
                </a:effectLst>
                <a:latin typeface="Prelo-Bold"/>
              </a:rPr>
              <a:t>O que é acidente de trabalho</a:t>
            </a:r>
          </a:p>
        </p:txBody>
      </p:sp>
    </p:spTree>
    <p:extLst>
      <p:ext uri="{BB962C8B-B14F-4D97-AF65-F5344CB8AC3E}">
        <p14:creationId xmlns:p14="http://schemas.microsoft.com/office/powerpoint/2010/main" val="4245257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F953C99-634B-476E-ABE5-487914EAA8EE}"/>
              </a:ext>
            </a:extLst>
          </p:cNvPr>
          <p:cNvSpPr txBox="1"/>
          <p:nvPr/>
        </p:nvSpPr>
        <p:spPr>
          <a:xfrm>
            <a:off x="284774" y="1916832"/>
            <a:ext cx="11305256" cy="4801314"/>
          </a:xfrm>
          <a:prstGeom prst="rect">
            <a:avLst/>
          </a:prstGeom>
          <a:noFill/>
        </p:spPr>
        <p:txBody>
          <a:bodyPr wrap="square" rtlCol="0">
            <a:spAutoFit/>
          </a:bodyPr>
          <a:lstStyle/>
          <a:p>
            <a:pPr algn="just"/>
            <a:r>
              <a:rPr lang="pt-BR" b="1" dirty="0">
                <a:solidFill>
                  <a:srgbClr val="000000"/>
                </a:solidFill>
              </a:rPr>
              <a:t>Lei nº. 8.213, de 1991</a:t>
            </a:r>
          </a:p>
          <a:p>
            <a:pPr algn="just"/>
            <a:endParaRPr lang="pt-BR" b="0" i="0" dirty="0">
              <a:solidFill>
                <a:srgbClr val="000000"/>
              </a:solidFill>
              <a:effectLst/>
              <a:latin typeface="Arial" panose="020B0604020202020204" pitchFamily="34" charset="0"/>
            </a:endParaRPr>
          </a:p>
          <a:p>
            <a:pPr algn="just"/>
            <a:r>
              <a:rPr lang="pt-BR" b="0" i="0" dirty="0">
                <a:solidFill>
                  <a:srgbClr val="000000"/>
                </a:solidFill>
                <a:effectLst/>
                <a:latin typeface="Arial" panose="020B0604020202020204" pitchFamily="34" charset="0"/>
              </a:rPr>
              <a:t> Art. 22.  </a:t>
            </a:r>
            <a:r>
              <a:rPr lang="pt-BR" b="1" i="0" dirty="0">
                <a:solidFill>
                  <a:srgbClr val="000000"/>
                </a:solidFill>
                <a:effectLst/>
                <a:highlight>
                  <a:srgbClr val="FFFF00"/>
                </a:highlight>
                <a:latin typeface="Arial" panose="020B0604020202020204" pitchFamily="34" charset="0"/>
              </a:rPr>
              <a:t>A empresa ou o empregador doméstico deverão comunicar o acidente do trabalho à Previdência Social até o primeiro dia útil seguinte ao da ocorrência e, em caso de morte, de imediato</a:t>
            </a:r>
            <a:r>
              <a:rPr lang="pt-BR" b="0" i="0" dirty="0">
                <a:solidFill>
                  <a:srgbClr val="000000"/>
                </a:solidFill>
                <a:effectLst/>
                <a:latin typeface="Arial" panose="020B0604020202020204" pitchFamily="34" charset="0"/>
              </a:rPr>
              <a:t>, à autoridade competente, sob pena de </a:t>
            </a:r>
            <a:r>
              <a:rPr lang="pt-BR" b="1" i="0" dirty="0">
                <a:solidFill>
                  <a:srgbClr val="000000"/>
                </a:solidFill>
                <a:effectLst/>
                <a:highlight>
                  <a:srgbClr val="FFFF00"/>
                </a:highlight>
                <a:latin typeface="Arial" panose="020B0604020202020204" pitchFamily="34" charset="0"/>
              </a:rPr>
              <a:t>multa variável entre o limite mínimo e o limite máximo do salário de contribuição, sucessivamente aumentada nas reincidências</a:t>
            </a:r>
            <a:r>
              <a:rPr lang="pt-BR" b="0" i="0" dirty="0">
                <a:solidFill>
                  <a:srgbClr val="000000"/>
                </a:solidFill>
                <a:effectLst/>
                <a:latin typeface="Arial" panose="020B0604020202020204" pitchFamily="34" charset="0"/>
              </a:rPr>
              <a:t>, aplicada e cobrada pela Previdência Social. </a:t>
            </a:r>
          </a:p>
          <a:p>
            <a:pPr algn="just"/>
            <a:r>
              <a:rPr lang="pt-BR" b="0" i="0" dirty="0">
                <a:solidFill>
                  <a:srgbClr val="000000"/>
                </a:solidFill>
                <a:effectLst/>
                <a:latin typeface="Arial" panose="020B0604020202020204" pitchFamily="34" charset="0"/>
              </a:rPr>
              <a:t>§ 1º Da comunicação a que se refere este artigo receberão cópia fiel o acidentado ou seus dependentes, bem como o sindicato a que corresponda a sua categoria.</a:t>
            </a:r>
          </a:p>
          <a:p>
            <a:pPr algn="just"/>
            <a:r>
              <a:rPr lang="pt-BR" b="0" i="0" dirty="0">
                <a:solidFill>
                  <a:srgbClr val="000000"/>
                </a:solidFill>
                <a:effectLst/>
                <a:latin typeface="Arial" panose="020B0604020202020204" pitchFamily="34" charset="0"/>
              </a:rPr>
              <a:t>§ 2º Na falta de comunicação por parte da empresa, podem formalizá-la o próprio acidentado, seus dependentes, a entidade sindical competente, o médico que o assistiu ou qualquer autoridade pública, não prevalecendo nestes casos o prazo previsto neste artigo.</a:t>
            </a:r>
          </a:p>
          <a:p>
            <a:pPr algn="just"/>
            <a:r>
              <a:rPr lang="pt-BR" b="0" i="0" dirty="0">
                <a:solidFill>
                  <a:srgbClr val="000000"/>
                </a:solidFill>
                <a:effectLst/>
                <a:latin typeface="Arial" panose="020B0604020202020204" pitchFamily="34" charset="0"/>
              </a:rPr>
              <a:t>§ 3º A comunicação a que se refere o § 2º não exime a empresa de responsabilidade pela falta do cumprimento do disposto neste artigo.</a:t>
            </a:r>
          </a:p>
          <a:p>
            <a:pPr algn="just"/>
            <a:r>
              <a:rPr lang="pt-BR" b="0" i="0" dirty="0">
                <a:solidFill>
                  <a:srgbClr val="000000"/>
                </a:solidFill>
                <a:effectLst/>
                <a:latin typeface="Arial" panose="020B0604020202020204" pitchFamily="34" charset="0"/>
              </a:rPr>
              <a:t>§ 4º Os sindicatos e entidades representativas de classe poderão acompanhar a cobrança, pela Previdência Social, das multas previstas neste artigo.</a:t>
            </a:r>
          </a:p>
          <a:p>
            <a:pPr algn="just"/>
            <a:r>
              <a:rPr lang="pt-BR" b="0" i="0" dirty="0">
                <a:solidFill>
                  <a:srgbClr val="000000"/>
                </a:solidFill>
                <a:effectLst/>
                <a:latin typeface="Arial" panose="020B0604020202020204" pitchFamily="34" charset="0"/>
              </a:rPr>
              <a:t>§ 5o  A multa de que trata este artigo não se aplica na hipótese do caput do art. 21-A.</a:t>
            </a:r>
            <a:endParaRPr lang="pt-BR" dirty="0">
              <a:solidFill>
                <a:schemeClr val="accent5">
                  <a:lumMod val="50000"/>
                </a:schemeClr>
              </a:solidFill>
            </a:endParaRPr>
          </a:p>
        </p:txBody>
      </p:sp>
      <p:sp>
        <p:nvSpPr>
          <p:cNvPr id="6" name="CaixaDeTexto 5">
            <a:extLst>
              <a:ext uri="{FF2B5EF4-FFF2-40B4-BE49-F238E27FC236}">
                <a16:creationId xmlns:a16="http://schemas.microsoft.com/office/drawing/2014/main" id="{11E0A48E-9EC1-4296-9FFE-23C059CFCB58}"/>
              </a:ext>
            </a:extLst>
          </p:cNvPr>
          <p:cNvSpPr txBox="1"/>
          <p:nvPr/>
        </p:nvSpPr>
        <p:spPr>
          <a:xfrm>
            <a:off x="284774" y="932723"/>
            <a:ext cx="11618217" cy="633507"/>
          </a:xfrm>
          <a:prstGeom prst="rect">
            <a:avLst/>
          </a:prstGeom>
          <a:solidFill>
            <a:schemeClr val="accent5">
              <a:lumMod val="20000"/>
              <a:lumOff val="80000"/>
            </a:schemeClr>
          </a:solidFill>
        </p:spPr>
        <p:txBody>
          <a:bodyPr wrap="square">
            <a:spAutoFit/>
          </a:bodyPr>
          <a:lstStyle/>
          <a:p>
            <a:pPr algn="ctr">
              <a:lnSpc>
                <a:spcPts val="4533"/>
              </a:lnSpc>
              <a:defRPr/>
            </a:pPr>
            <a:r>
              <a:rPr lang="pt-BR" sz="3200" b="1" u="sng" dirty="0">
                <a:solidFill>
                  <a:schemeClr val="accent1">
                    <a:lumMod val="50000"/>
                  </a:schemeClr>
                </a:solidFill>
                <a:effectLst>
                  <a:outerShdw blurRad="38100" dist="38100" dir="2700000" algn="tl">
                    <a:srgbClr val="000000">
                      <a:alpha val="43137"/>
                    </a:srgbClr>
                  </a:outerShdw>
                </a:effectLst>
                <a:latin typeface="Prelo-Bold"/>
              </a:rPr>
              <a:t>Obrigação de emitir a CAT</a:t>
            </a:r>
          </a:p>
        </p:txBody>
      </p:sp>
    </p:spTree>
    <p:extLst>
      <p:ext uri="{BB962C8B-B14F-4D97-AF65-F5344CB8AC3E}">
        <p14:creationId xmlns:p14="http://schemas.microsoft.com/office/powerpoint/2010/main" val="4221456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3"/>
          <p:cNvSpPr>
            <a:spLocks/>
          </p:cNvSpPr>
          <p:nvPr/>
        </p:nvSpPr>
        <p:spPr bwMode="auto">
          <a:xfrm>
            <a:off x="647700" y="2492376"/>
            <a:ext cx="10847917"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54187" bIns="0"/>
          <a:lstStyle/>
          <a:p>
            <a:pPr marL="510105" indent="-457189" defTabSz="1096406">
              <a:spcBef>
                <a:spcPts val="1867"/>
              </a:spcBef>
            </a:pPr>
            <a:endParaRPr lang="en-US" altLang="pt-BR" b="1">
              <a:solidFill>
                <a:srgbClr val="008080"/>
              </a:solidFill>
              <a:latin typeface="Arial" pitchFamily="34" charset="0"/>
              <a:cs typeface="Arial" pitchFamily="34" charset="0"/>
              <a:sym typeface="Erie Bold"/>
            </a:endParaRPr>
          </a:p>
        </p:txBody>
      </p:sp>
      <p:sp>
        <p:nvSpPr>
          <p:cNvPr id="10" name="Retângulo 9"/>
          <p:cNvSpPr/>
          <p:nvPr/>
        </p:nvSpPr>
        <p:spPr>
          <a:xfrm>
            <a:off x="431372" y="894441"/>
            <a:ext cx="11190817" cy="626582"/>
          </a:xfrm>
          <a:prstGeom prst="rect">
            <a:avLst/>
          </a:prstGeom>
          <a:solidFill>
            <a:schemeClr val="accent5">
              <a:lumMod val="20000"/>
              <a:lumOff val="80000"/>
            </a:schemeClr>
          </a:solidFill>
        </p:spPr>
        <p:txBody>
          <a:bodyPr>
            <a:spAutoFit/>
          </a:bodyPr>
          <a:lstStyle/>
          <a:p>
            <a:pPr algn="ctr">
              <a:lnSpc>
                <a:spcPct val="93000"/>
              </a:lnSpc>
              <a:spcBef>
                <a:spcPts val="667"/>
              </a:spcBef>
              <a:spcAft>
                <a:spcPts val="667"/>
              </a:spcAft>
              <a:defRPr/>
            </a:pPr>
            <a:r>
              <a:rPr lang="pt-BR" altLang="pt-BR" sz="3733" b="1" u="sng" dirty="0">
                <a:solidFill>
                  <a:schemeClr val="accent1">
                    <a:lumMod val="50000"/>
                  </a:schemeClr>
                </a:solidFill>
                <a:cs typeface="Times New Roman" pitchFamily="18" charset="0"/>
              </a:rPr>
              <a:t>CENÁRIOS PARA ÓRGÃOS PÚBLICOS</a:t>
            </a: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1" y="3517669"/>
            <a:ext cx="3264363" cy="3264363"/>
          </a:xfrm>
          <a:prstGeom prst="rect">
            <a:avLst/>
          </a:prstGeom>
        </p:spPr>
      </p:pic>
      <p:sp>
        <p:nvSpPr>
          <p:cNvPr id="6" name="Texto explicativo em forma de nuvem 5"/>
          <p:cNvSpPr/>
          <p:nvPr/>
        </p:nvSpPr>
        <p:spPr bwMode="auto">
          <a:xfrm>
            <a:off x="2280775" y="1604798"/>
            <a:ext cx="9240044" cy="3072341"/>
          </a:xfrm>
          <a:prstGeom prst="cloudCallou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599002" eaLnBrk="1" hangingPunct="1">
              <a:buClr>
                <a:srgbClr val="000000"/>
              </a:buClr>
              <a:buSzPct val="100000"/>
            </a:pPr>
            <a:endParaRPr lang="pt-BR" sz="3200">
              <a:solidFill>
                <a:schemeClr val="accent1">
                  <a:lumMod val="50000"/>
                </a:schemeClr>
              </a:solidFill>
              <a:latin typeface="Times New Roman" pitchFamily="18" charset="0"/>
              <a:cs typeface="Lucida Sans Unicode" pitchFamily="34" charset="0"/>
            </a:endParaRPr>
          </a:p>
        </p:txBody>
      </p:sp>
      <p:sp>
        <p:nvSpPr>
          <p:cNvPr id="7" name="CaixaDeTexto 6"/>
          <p:cNvSpPr txBox="1"/>
          <p:nvPr/>
        </p:nvSpPr>
        <p:spPr>
          <a:xfrm>
            <a:off x="3887755" y="2468894"/>
            <a:ext cx="1440160" cy="666786"/>
          </a:xfrm>
          <a:prstGeom prst="rect">
            <a:avLst/>
          </a:prstGeom>
          <a:noFill/>
        </p:spPr>
        <p:txBody>
          <a:bodyPr wrap="square" rtlCol="0">
            <a:spAutoFit/>
          </a:bodyPr>
          <a:lstStyle/>
          <a:p>
            <a:r>
              <a:rPr lang="pt-BR" sz="3733" b="1" dirty="0">
                <a:solidFill>
                  <a:schemeClr val="accent1">
                    <a:lumMod val="50000"/>
                  </a:schemeClr>
                </a:solidFill>
              </a:rPr>
              <a:t>CLT?</a:t>
            </a:r>
            <a:endParaRPr lang="pt-BR" b="1" dirty="0">
              <a:solidFill>
                <a:schemeClr val="accent1">
                  <a:lumMod val="50000"/>
                </a:schemeClr>
              </a:solidFill>
            </a:endParaRPr>
          </a:p>
        </p:txBody>
      </p:sp>
      <p:sp>
        <p:nvSpPr>
          <p:cNvPr id="11" name="CaixaDeTexto 10"/>
          <p:cNvSpPr txBox="1"/>
          <p:nvPr/>
        </p:nvSpPr>
        <p:spPr>
          <a:xfrm>
            <a:off x="8496267" y="2347331"/>
            <a:ext cx="1728192" cy="1241237"/>
          </a:xfrm>
          <a:prstGeom prst="rect">
            <a:avLst/>
          </a:prstGeom>
          <a:noFill/>
        </p:spPr>
        <p:txBody>
          <a:bodyPr wrap="square" rtlCol="0">
            <a:spAutoFit/>
          </a:bodyPr>
          <a:lstStyle/>
          <a:p>
            <a:r>
              <a:rPr lang="pt-BR" sz="3733" b="1" dirty="0">
                <a:solidFill>
                  <a:schemeClr val="accent1">
                    <a:lumMod val="50000"/>
                  </a:schemeClr>
                </a:solidFill>
              </a:rPr>
              <a:t>RPPS?</a:t>
            </a:r>
          </a:p>
        </p:txBody>
      </p:sp>
      <p:sp>
        <p:nvSpPr>
          <p:cNvPr id="12" name="CaixaDeTexto 11"/>
          <p:cNvSpPr txBox="1"/>
          <p:nvPr/>
        </p:nvSpPr>
        <p:spPr>
          <a:xfrm>
            <a:off x="5807968" y="1892830"/>
            <a:ext cx="2880320" cy="1241237"/>
          </a:xfrm>
          <a:prstGeom prst="rect">
            <a:avLst/>
          </a:prstGeom>
          <a:noFill/>
        </p:spPr>
        <p:txBody>
          <a:bodyPr wrap="square" rtlCol="0">
            <a:spAutoFit/>
          </a:bodyPr>
          <a:lstStyle/>
          <a:p>
            <a:r>
              <a:rPr lang="pt-BR" sz="3733" b="1" dirty="0">
                <a:solidFill>
                  <a:schemeClr val="accent1">
                    <a:lumMod val="50000"/>
                  </a:schemeClr>
                </a:solidFill>
              </a:rPr>
              <a:t>Estatutário?</a:t>
            </a:r>
            <a:endParaRPr lang="pt-BR" b="1" dirty="0">
              <a:solidFill>
                <a:schemeClr val="accent1">
                  <a:lumMod val="50000"/>
                </a:schemeClr>
              </a:solidFill>
            </a:endParaRPr>
          </a:p>
        </p:txBody>
      </p:sp>
      <p:sp>
        <p:nvSpPr>
          <p:cNvPr id="13" name="CaixaDeTexto 12"/>
          <p:cNvSpPr txBox="1"/>
          <p:nvPr/>
        </p:nvSpPr>
        <p:spPr>
          <a:xfrm>
            <a:off x="6192011" y="3236979"/>
            <a:ext cx="1920213" cy="666786"/>
          </a:xfrm>
          <a:prstGeom prst="rect">
            <a:avLst/>
          </a:prstGeom>
          <a:noFill/>
        </p:spPr>
        <p:txBody>
          <a:bodyPr wrap="square" rtlCol="0">
            <a:spAutoFit/>
          </a:bodyPr>
          <a:lstStyle/>
          <a:p>
            <a:r>
              <a:rPr lang="pt-BR" sz="3733" b="1" dirty="0">
                <a:solidFill>
                  <a:schemeClr val="accent1">
                    <a:lumMod val="50000"/>
                  </a:schemeClr>
                </a:solidFill>
              </a:rPr>
              <a:t>RGPS?</a:t>
            </a:r>
          </a:p>
        </p:txBody>
      </p:sp>
    </p:spTree>
    <p:extLst>
      <p:ext uri="{BB962C8B-B14F-4D97-AF65-F5344CB8AC3E}">
        <p14:creationId xmlns:p14="http://schemas.microsoft.com/office/powerpoint/2010/main" val="29858092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aixaDeTexto 5">
            <a:extLst>
              <a:ext uri="{FF2B5EF4-FFF2-40B4-BE49-F238E27FC236}">
                <a16:creationId xmlns:a16="http://schemas.microsoft.com/office/drawing/2014/main" id="{11E0A48E-9EC1-4296-9FFE-23C059CFCB58}"/>
              </a:ext>
            </a:extLst>
          </p:cNvPr>
          <p:cNvSpPr txBox="1"/>
          <p:nvPr/>
        </p:nvSpPr>
        <p:spPr>
          <a:xfrm>
            <a:off x="286891" y="2636912"/>
            <a:ext cx="11618217" cy="1246495"/>
          </a:xfrm>
          <a:prstGeom prst="rect">
            <a:avLst/>
          </a:prstGeom>
          <a:solidFill>
            <a:schemeClr val="accent5">
              <a:lumMod val="20000"/>
              <a:lumOff val="80000"/>
            </a:schemeClr>
          </a:solidFill>
        </p:spPr>
        <p:txBody>
          <a:bodyPr wrap="square">
            <a:spAutoFit/>
          </a:bodyPr>
          <a:lstStyle/>
          <a:p>
            <a:pPr algn="ctr">
              <a:lnSpc>
                <a:spcPts val="4533"/>
              </a:lnSpc>
              <a:defRPr/>
            </a:pPr>
            <a:r>
              <a:rPr lang="pt-BR" sz="4400" b="1" u="sng" dirty="0">
                <a:solidFill>
                  <a:schemeClr val="accent1">
                    <a:lumMod val="50000"/>
                  </a:schemeClr>
                </a:solidFill>
                <a:effectLst>
                  <a:outerShdw blurRad="38100" dist="38100" dir="2700000" algn="tl">
                    <a:srgbClr val="000000">
                      <a:alpha val="43137"/>
                    </a:srgbClr>
                  </a:outerShdw>
                </a:effectLst>
                <a:latin typeface="Prelo-Bold"/>
              </a:rPr>
              <a:t>S- 2240 – Condições Ambientais do trabalho – Agentes nocivos</a:t>
            </a:r>
          </a:p>
        </p:txBody>
      </p:sp>
    </p:spTree>
    <p:extLst>
      <p:ext uri="{BB962C8B-B14F-4D97-AF65-F5344CB8AC3E}">
        <p14:creationId xmlns:p14="http://schemas.microsoft.com/office/powerpoint/2010/main" val="37262516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F953C99-634B-476E-ABE5-487914EAA8EE}"/>
              </a:ext>
            </a:extLst>
          </p:cNvPr>
          <p:cNvSpPr txBox="1"/>
          <p:nvPr/>
        </p:nvSpPr>
        <p:spPr>
          <a:xfrm>
            <a:off x="263352" y="2468894"/>
            <a:ext cx="11305256" cy="3477875"/>
          </a:xfrm>
          <a:prstGeom prst="rect">
            <a:avLst/>
          </a:prstGeom>
          <a:noFill/>
        </p:spPr>
        <p:txBody>
          <a:bodyPr wrap="square" rtlCol="0">
            <a:spAutoFit/>
          </a:bodyPr>
          <a:lstStyle/>
          <a:p>
            <a:pPr algn="just">
              <a:spcBef>
                <a:spcPts val="1200"/>
              </a:spcBef>
              <a:spcAft>
                <a:spcPts val="1200"/>
              </a:spcAft>
            </a:pPr>
            <a:r>
              <a:rPr lang="pt-BR" sz="2000" b="1" dirty="0">
                <a:solidFill>
                  <a:schemeClr val="accent5">
                    <a:lumMod val="50000"/>
                  </a:schemeClr>
                </a:solidFill>
              </a:rPr>
              <a:t>12.4. Exclusivamente para o grupo 4 do eSocial, o prazo para o envio da carga inicial deste evento é o dia 15 de junho de 2023 contendo as informações desde a data do início da obrigatoriedade do evento, qual seja, 01.01.2023. Todavia, ocorrendo qualquer das situações abaixo litadas, o prazo para envio da carga inicial seguirá os seguintes prazos</a:t>
            </a:r>
            <a:r>
              <a:rPr lang="pt-BR" sz="2000" b="1">
                <a:solidFill>
                  <a:schemeClr val="accent5">
                    <a:lumMod val="50000"/>
                  </a:schemeClr>
                </a:solidFill>
              </a:rPr>
              <a:t>:  </a:t>
            </a:r>
          </a:p>
          <a:p>
            <a:pPr algn="just">
              <a:spcBef>
                <a:spcPts val="1200"/>
              </a:spcBef>
              <a:spcAft>
                <a:spcPts val="1200"/>
              </a:spcAft>
            </a:pPr>
            <a:r>
              <a:rPr lang="pt-BR" sz="2000" b="1">
                <a:solidFill>
                  <a:schemeClr val="accent5">
                    <a:lumMod val="50000"/>
                  </a:schemeClr>
                </a:solidFill>
              </a:rPr>
              <a:t>a</a:t>
            </a:r>
            <a:r>
              <a:rPr lang="pt-BR" sz="2000" b="1" dirty="0">
                <a:solidFill>
                  <a:schemeClr val="accent5">
                    <a:lumMod val="50000"/>
                  </a:schemeClr>
                </a:solidFill>
              </a:rPr>
              <a:t>) desligamento: a carga inicial deve ser encaminhada no mesmo prazo previsto para o envio do evento S-2299; ou </a:t>
            </a:r>
            <a:r>
              <a:rPr lang="pt-BR" sz="2000" b="1">
                <a:solidFill>
                  <a:schemeClr val="accent5">
                    <a:lumMod val="50000"/>
                  </a:schemeClr>
                </a:solidFill>
              </a:rPr>
              <a:t>242  </a:t>
            </a:r>
          </a:p>
          <a:p>
            <a:pPr algn="just">
              <a:spcBef>
                <a:spcPts val="1200"/>
              </a:spcBef>
              <a:spcAft>
                <a:spcPts val="1200"/>
              </a:spcAft>
            </a:pPr>
            <a:r>
              <a:rPr lang="pt-BR" sz="2000" b="1" dirty="0">
                <a:solidFill>
                  <a:schemeClr val="accent5">
                    <a:lumMod val="50000"/>
                  </a:schemeClr>
                </a:solidFill>
              </a:rPr>
              <a:t>b) requerimento de benefício de aposentadoria especial: a carga inicial do evento deve ser realizada em até 10 dias corridos da comunicação do trabalhador acerca do requerimento do benefício. </a:t>
            </a:r>
            <a:endParaRPr lang="pt-BR" sz="2000" dirty="0">
              <a:solidFill>
                <a:schemeClr val="accent5">
                  <a:lumMod val="50000"/>
                </a:schemeClr>
              </a:solidFill>
            </a:endParaRPr>
          </a:p>
        </p:txBody>
      </p:sp>
      <p:sp>
        <p:nvSpPr>
          <p:cNvPr id="6" name="CaixaDeTexto 5">
            <a:extLst>
              <a:ext uri="{FF2B5EF4-FFF2-40B4-BE49-F238E27FC236}">
                <a16:creationId xmlns:a16="http://schemas.microsoft.com/office/drawing/2014/main" id="{A96671E3-0192-414D-97BC-9257C4162D60}"/>
              </a:ext>
            </a:extLst>
          </p:cNvPr>
          <p:cNvSpPr txBox="1"/>
          <p:nvPr/>
        </p:nvSpPr>
        <p:spPr>
          <a:xfrm>
            <a:off x="284776" y="1142200"/>
            <a:ext cx="11618217" cy="633507"/>
          </a:xfrm>
          <a:prstGeom prst="rect">
            <a:avLst/>
          </a:prstGeom>
          <a:solidFill>
            <a:schemeClr val="accent5">
              <a:lumMod val="20000"/>
              <a:lumOff val="80000"/>
            </a:schemeClr>
          </a:solidFill>
        </p:spPr>
        <p:txBody>
          <a:bodyPr wrap="square">
            <a:spAutoFit/>
          </a:bodyPr>
          <a:lstStyle/>
          <a:p>
            <a:pPr algn="ctr">
              <a:lnSpc>
                <a:spcPts val="4533"/>
              </a:lnSpc>
              <a:defRPr/>
            </a:pPr>
            <a:r>
              <a:rPr lang="pt-BR" sz="3200" b="1" u="sng" dirty="0">
                <a:solidFill>
                  <a:schemeClr val="accent1">
                    <a:lumMod val="50000"/>
                  </a:schemeClr>
                </a:solidFill>
                <a:effectLst>
                  <a:outerShdw blurRad="38100" dist="38100" dir="2700000" algn="tl">
                    <a:srgbClr val="000000">
                      <a:alpha val="43137"/>
                    </a:srgbClr>
                  </a:outerShdw>
                </a:effectLst>
                <a:latin typeface="Prelo-Bold"/>
              </a:rPr>
              <a:t>PRAZO DE ENVIO</a:t>
            </a:r>
          </a:p>
        </p:txBody>
      </p:sp>
    </p:spTree>
    <p:extLst>
      <p:ext uri="{BB962C8B-B14F-4D97-AF65-F5344CB8AC3E}">
        <p14:creationId xmlns:p14="http://schemas.microsoft.com/office/powerpoint/2010/main" val="2417942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F953C99-634B-476E-ABE5-487914EAA8EE}"/>
              </a:ext>
            </a:extLst>
          </p:cNvPr>
          <p:cNvSpPr txBox="1"/>
          <p:nvPr/>
        </p:nvSpPr>
        <p:spPr>
          <a:xfrm>
            <a:off x="284776" y="2492896"/>
            <a:ext cx="11305256" cy="3477875"/>
          </a:xfrm>
          <a:prstGeom prst="rect">
            <a:avLst/>
          </a:prstGeom>
          <a:noFill/>
        </p:spPr>
        <p:txBody>
          <a:bodyPr wrap="square" rtlCol="0">
            <a:spAutoFit/>
          </a:bodyPr>
          <a:lstStyle/>
          <a:p>
            <a:pPr algn="just">
              <a:spcBef>
                <a:spcPts val="1200"/>
              </a:spcBef>
              <a:spcAft>
                <a:spcPts val="1200"/>
              </a:spcAft>
            </a:pPr>
            <a:r>
              <a:rPr lang="pt-BR" sz="2000" b="1" dirty="0">
                <a:solidFill>
                  <a:schemeClr val="accent5">
                    <a:lumMod val="50000"/>
                  </a:schemeClr>
                </a:solidFill>
              </a:rPr>
              <a:t>12.4. Exclusivamente para o grupo 4 do eSocial, o prazo para o envio da carga inicial deste evento é o dia 15 de junho de 2023 contendo as informações desde a data do início da obrigatoriedade do evento, qual seja, 01.01.2023. Todavia, ocorrendo qualquer das situações abaixo litadas, o prazo para envio da carga inicial seguirá os seguintes prazos</a:t>
            </a:r>
            <a:r>
              <a:rPr lang="pt-BR" sz="2000" b="1">
                <a:solidFill>
                  <a:schemeClr val="accent5">
                    <a:lumMod val="50000"/>
                  </a:schemeClr>
                </a:solidFill>
              </a:rPr>
              <a:t>:  </a:t>
            </a:r>
          </a:p>
          <a:p>
            <a:pPr algn="just">
              <a:spcBef>
                <a:spcPts val="1200"/>
              </a:spcBef>
              <a:spcAft>
                <a:spcPts val="1200"/>
              </a:spcAft>
            </a:pPr>
            <a:r>
              <a:rPr lang="pt-BR" sz="2000" b="1">
                <a:solidFill>
                  <a:schemeClr val="accent5">
                    <a:lumMod val="50000"/>
                  </a:schemeClr>
                </a:solidFill>
              </a:rPr>
              <a:t>a</a:t>
            </a:r>
            <a:r>
              <a:rPr lang="pt-BR" sz="2000" b="1" dirty="0">
                <a:solidFill>
                  <a:schemeClr val="accent5">
                    <a:lumMod val="50000"/>
                  </a:schemeClr>
                </a:solidFill>
              </a:rPr>
              <a:t>) desligamento: a carga inicial deve ser encaminhada no mesmo prazo previsto para o envio do evento S-2299; ou </a:t>
            </a:r>
            <a:r>
              <a:rPr lang="pt-BR" sz="2000" b="1">
                <a:solidFill>
                  <a:schemeClr val="accent5">
                    <a:lumMod val="50000"/>
                  </a:schemeClr>
                </a:solidFill>
              </a:rPr>
              <a:t>242  </a:t>
            </a:r>
          </a:p>
          <a:p>
            <a:pPr algn="just">
              <a:spcBef>
                <a:spcPts val="1200"/>
              </a:spcBef>
              <a:spcAft>
                <a:spcPts val="1200"/>
              </a:spcAft>
            </a:pPr>
            <a:r>
              <a:rPr lang="pt-BR" sz="2000" b="1" dirty="0">
                <a:solidFill>
                  <a:schemeClr val="accent5">
                    <a:lumMod val="50000"/>
                  </a:schemeClr>
                </a:solidFill>
              </a:rPr>
              <a:t>b) requerimento de benefício de aposentadoria especial: a carga inicial do evento deve ser realizada em até 10 dias corridos da comunicação do trabalhador acerca do requerimento do benefício. </a:t>
            </a:r>
            <a:endParaRPr lang="pt-BR" sz="2000" dirty="0">
              <a:solidFill>
                <a:schemeClr val="accent5">
                  <a:lumMod val="50000"/>
                </a:schemeClr>
              </a:solidFill>
            </a:endParaRPr>
          </a:p>
        </p:txBody>
      </p:sp>
      <p:sp>
        <p:nvSpPr>
          <p:cNvPr id="6" name="CaixaDeTexto 5">
            <a:extLst>
              <a:ext uri="{FF2B5EF4-FFF2-40B4-BE49-F238E27FC236}">
                <a16:creationId xmlns:a16="http://schemas.microsoft.com/office/drawing/2014/main" id="{A96671E3-0192-414D-97BC-9257C4162D60}"/>
              </a:ext>
            </a:extLst>
          </p:cNvPr>
          <p:cNvSpPr txBox="1"/>
          <p:nvPr/>
        </p:nvSpPr>
        <p:spPr>
          <a:xfrm>
            <a:off x="284776" y="1142200"/>
            <a:ext cx="11618217" cy="633507"/>
          </a:xfrm>
          <a:prstGeom prst="rect">
            <a:avLst/>
          </a:prstGeom>
          <a:solidFill>
            <a:schemeClr val="accent5">
              <a:lumMod val="20000"/>
              <a:lumOff val="80000"/>
            </a:schemeClr>
          </a:solidFill>
        </p:spPr>
        <p:txBody>
          <a:bodyPr wrap="square">
            <a:spAutoFit/>
          </a:bodyPr>
          <a:lstStyle/>
          <a:p>
            <a:pPr algn="ctr">
              <a:lnSpc>
                <a:spcPts val="4533"/>
              </a:lnSpc>
              <a:defRPr/>
            </a:pPr>
            <a:r>
              <a:rPr lang="pt-BR" sz="3200" b="1" u="sng" dirty="0">
                <a:solidFill>
                  <a:schemeClr val="accent1">
                    <a:lumMod val="50000"/>
                  </a:schemeClr>
                </a:solidFill>
                <a:effectLst>
                  <a:outerShdw blurRad="38100" dist="38100" dir="2700000" algn="tl">
                    <a:srgbClr val="000000">
                      <a:alpha val="43137"/>
                    </a:srgbClr>
                  </a:outerShdw>
                </a:effectLst>
                <a:latin typeface="Prelo-Bold"/>
              </a:rPr>
              <a:t>PRAZO DE ENVIO</a:t>
            </a:r>
          </a:p>
        </p:txBody>
      </p:sp>
    </p:spTree>
    <p:extLst>
      <p:ext uri="{BB962C8B-B14F-4D97-AF65-F5344CB8AC3E}">
        <p14:creationId xmlns:p14="http://schemas.microsoft.com/office/powerpoint/2010/main" val="25987536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B573699-0385-3D6C-083D-6D8EABFBA331}"/>
              </a:ext>
            </a:extLst>
          </p:cNvPr>
          <p:cNvSpPr txBox="1"/>
          <p:nvPr/>
        </p:nvSpPr>
        <p:spPr>
          <a:xfrm>
            <a:off x="852053" y="2049402"/>
            <a:ext cx="9920281" cy="3970318"/>
          </a:xfrm>
          <a:prstGeom prst="rect">
            <a:avLst/>
          </a:prstGeom>
          <a:noFill/>
        </p:spPr>
        <p:txBody>
          <a:bodyPr wrap="square" rtlCol="0">
            <a:spAutoFit/>
          </a:bodyPr>
          <a:lstStyle/>
          <a:p>
            <a:pPr marL="342900" indent="-342900" algn="just">
              <a:buFont typeface="Arial" panose="020B0604020202020204" pitchFamily="34" charset="0"/>
              <a:buChar char="•"/>
            </a:pPr>
            <a:r>
              <a:rPr lang="pt-BR" sz="2800" dirty="0"/>
              <a:t>Documento técnico expedido por médico do trabalho ou engenheiro de segurança do trabalho nos termos da legislação trabalhista que embasa a </a:t>
            </a:r>
            <a:r>
              <a:rPr lang="pt-BR" sz="2800" b="1" dirty="0"/>
              <a:t>comprovação da efetiva exposição do segurado aos agentes nocivos </a:t>
            </a:r>
            <a:r>
              <a:rPr lang="pt-BR" sz="2800" dirty="0"/>
              <a:t>será feita mediante formulário, na forma estabelecida pelo Instituto Nacional do Seguro Social - INSS, emitido pela empresa ou seu preposto.</a:t>
            </a:r>
          </a:p>
          <a:p>
            <a:pPr marL="342900" indent="-342900" algn="just">
              <a:buFont typeface="Arial" panose="020B0604020202020204" pitchFamily="34" charset="0"/>
              <a:buChar char="•"/>
            </a:pPr>
            <a:endParaRPr lang="pt-BR" sz="2800" dirty="0"/>
          </a:p>
          <a:p>
            <a:pPr marL="342900" indent="-342900" algn="just">
              <a:buFont typeface="Arial" panose="020B0604020202020204" pitchFamily="34" charset="0"/>
              <a:buChar char="•"/>
            </a:pPr>
            <a:r>
              <a:rPr lang="pt-BR" sz="2800" dirty="0"/>
              <a:t>O documento possui previsão no art. 58 da Lei nº. 8.213, de 1991 e é regulamentado na IN/INSS nº. 128, de 2022.</a:t>
            </a:r>
          </a:p>
        </p:txBody>
      </p:sp>
      <p:sp>
        <p:nvSpPr>
          <p:cNvPr id="7" name="CaixaDeTexto 6">
            <a:extLst>
              <a:ext uri="{FF2B5EF4-FFF2-40B4-BE49-F238E27FC236}">
                <a16:creationId xmlns:a16="http://schemas.microsoft.com/office/drawing/2014/main" id="{C582A864-22D8-37D4-50C2-8FE3DDAF0B8A}"/>
              </a:ext>
            </a:extLst>
          </p:cNvPr>
          <p:cNvSpPr txBox="1"/>
          <p:nvPr/>
        </p:nvSpPr>
        <p:spPr>
          <a:xfrm>
            <a:off x="284776" y="1142200"/>
            <a:ext cx="11618217" cy="633507"/>
          </a:xfrm>
          <a:prstGeom prst="rect">
            <a:avLst/>
          </a:prstGeom>
          <a:solidFill>
            <a:schemeClr val="accent5">
              <a:lumMod val="20000"/>
              <a:lumOff val="80000"/>
            </a:schemeClr>
          </a:solidFill>
        </p:spPr>
        <p:txBody>
          <a:bodyPr wrap="square">
            <a:spAutoFit/>
          </a:bodyPr>
          <a:lstStyle/>
          <a:p>
            <a:pPr algn="ctr">
              <a:lnSpc>
                <a:spcPts val="4533"/>
              </a:lnSpc>
              <a:defRPr/>
            </a:pPr>
            <a:r>
              <a:rPr lang="pt-BR" sz="3200" b="1" u="sng" dirty="0">
                <a:solidFill>
                  <a:schemeClr val="accent1">
                    <a:lumMod val="50000"/>
                  </a:schemeClr>
                </a:solidFill>
                <a:effectLst>
                  <a:outerShdw blurRad="38100" dist="38100" dir="2700000" algn="tl">
                    <a:srgbClr val="000000">
                      <a:alpha val="43137"/>
                    </a:srgbClr>
                  </a:outerShdw>
                </a:effectLst>
                <a:latin typeface="Prelo-Bold"/>
              </a:rPr>
              <a:t>O QUE É O LTCAT</a:t>
            </a:r>
          </a:p>
        </p:txBody>
      </p:sp>
    </p:spTree>
    <p:extLst>
      <p:ext uri="{BB962C8B-B14F-4D97-AF65-F5344CB8AC3E}">
        <p14:creationId xmlns:p14="http://schemas.microsoft.com/office/powerpoint/2010/main" val="1182764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504E6B5D-4453-CD36-944E-5F86AD19562E}"/>
              </a:ext>
            </a:extLst>
          </p:cNvPr>
          <p:cNvSpPr txBox="1"/>
          <p:nvPr/>
        </p:nvSpPr>
        <p:spPr>
          <a:xfrm>
            <a:off x="834176" y="1595021"/>
            <a:ext cx="9842952" cy="5262979"/>
          </a:xfrm>
          <a:prstGeom prst="rect">
            <a:avLst/>
          </a:prstGeom>
          <a:noFill/>
        </p:spPr>
        <p:txBody>
          <a:bodyPr wrap="square" rtlCol="0">
            <a:spAutoFit/>
          </a:bodyPr>
          <a:lstStyle/>
          <a:p>
            <a:pPr marL="342900" indent="-342900" algn="just">
              <a:buFont typeface="Arial" panose="020B0604020202020204" pitchFamily="34" charset="0"/>
              <a:buChar char="•"/>
            </a:pPr>
            <a:r>
              <a:rPr lang="pt-BR" sz="2400" dirty="0"/>
              <a:t>se individual ou coletivo;</a:t>
            </a:r>
          </a:p>
          <a:p>
            <a:pPr marL="342900" indent="-342900" algn="just">
              <a:buFont typeface="Arial" panose="020B0604020202020204" pitchFamily="34" charset="0"/>
              <a:buChar char="•"/>
            </a:pPr>
            <a:r>
              <a:rPr lang="pt-BR" sz="2400" dirty="0"/>
              <a:t>identificação da empresa;</a:t>
            </a:r>
          </a:p>
          <a:p>
            <a:pPr marL="342900" indent="-342900" algn="just">
              <a:buFont typeface="Arial" panose="020B0604020202020204" pitchFamily="34" charset="0"/>
              <a:buChar char="•"/>
            </a:pPr>
            <a:r>
              <a:rPr lang="pt-BR" sz="2400" dirty="0"/>
              <a:t>identificação do setor e da função;</a:t>
            </a:r>
          </a:p>
          <a:p>
            <a:pPr marL="342900" indent="-342900" algn="just">
              <a:buFont typeface="Arial" panose="020B0604020202020204" pitchFamily="34" charset="0"/>
              <a:buChar char="•"/>
            </a:pPr>
            <a:r>
              <a:rPr lang="pt-BR" sz="2400" dirty="0"/>
              <a:t>descrição da atividade;</a:t>
            </a:r>
          </a:p>
          <a:p>
            <a:pPr marL="342900" indent="-342900" algn="just">
              <a:buFont typeface="Arial" panose="020B0604020202020204" pitchFamily="34" charset="0"/>
              <a:buChar char="•"/>
            </a:pPr>
            <a:r>
              <a:rPr lang="pt-BR" sz="2400" dirty="0"/>
              <a:t>identificação de agente nocivo capaz de causar dano à saúde e integridade física, arrolado na Legislação Previdenciária;</a:t>
            </a:r>
          </a:p>
          <a:p>
            <a:pPr marL="342900" indent="-342900" algn="just">
              <a:buFont typeface="Arial" panose="020B0604020202020204" pitchFamily="34" charset="0"/>
              <a:buChar char="•"/>
            </a:pPr>
            <a:r>
              <a:rPr lang="pt-BR" sz="2400" dirty="0"/>
              <a:t>localização das possíveis fontes geradoras;</a:t>
            </a:r>
          </a:p>
          <a:p>
            <a:pPr marL="342900" indent="-342900" algn="just">
              <a:buFont typeface="Arial" panose="020B0604020202020204" pitchFamily="34" charset="0"/>
              <a:buChar char="•"/>
            </a:pPr>
            <a:r>
              <a:rPr lang="pt-BR" sz="2400" dirty="0"/>
              <a:t>via e periodicidade de exposição ao agente nocivo;</a:t>
            </a:r>
          </a:p>
          <a:p>
            <a:pPr marL="342900" indent="-342900" algn="just">
              <a:buFont typeface="Arial" panose="020B0604020202020204" pitchFamily="34" charset="0"/>
              <a:buChar char="•"/>
            </a:pPr>
            <a:r>
              <a:rPr lang="pt-BR" sz="2400" dirty="0"/>
              <a:t>metodologia e procedimentos de avaliação do agente nocivo;</a:t>
            </a:r>
          </a:p>
          <a:p>
            <a:pPr marL="342900" indent="-342900" algn="just">
              <a:buFont typeface="Arial" panose="020B0604020202020204" pitchFamily="34" charset="0"/>
              <a:buChar char="•"/>
            </a:pPr>
            <a:r>
              <a:rPr lang="pt-BR" sz="2400" dirty="0"/>
              <a:t>descrição das medidas de controle existentes;</a:t>
            </a:r>
          </a:p>
          <a:p>
            <a:pPr marL="342900" indent="-342900" algn="just">
              <a:buFont typeface="Arial" panose="020B0604020202020204" pitchFamily="34" charset="0"/>
              <a:buChar char="•"/>
            </a:pPr>
            <a:r>
              <a:rPr lang="pt-BR" sz="2400" dirty="0"/>
              <a:t>conclusão do LTCAT;</a:t>
            </a:r>
          </a:p>
          <a:p>
            <a:pPr marL="342900" indent="-342900" algn="just">
              <a:buFont typeface="Arial" panose="020B0604020202020204" pitchFamily="34" charset="0"/>
              <a:buChar char="•"/>
            </a:pPr>
            <a:r>
              <a:rPr lang="pt-BR" sz="2400" dirty="0"/>
              <a:t>assinatura e identificação do médico do trabalho ou engenheiro de segurança; e</a:t>
            </a:r>
          </a:p>
          <a:p>
            <a:pPr marL="342900" indent="-342900" algn="just">
              <a:buFont typeface="Arial" panose="020B0604020202020204" pitchFamily="34" charset="0"/>
              <a:buChar char="•"/>
            </a:pPr>
            <a:r>
              <a:rPr lang="pt-BR" sz="2400" dirty="0"/>
              <a:t>data da realização da avaliação ambiental.</a:t>
            </a:r>
          </a:p>
        </p:txBody>
      </p:sp>
      <p:sp>
        <p:nvSpPr>
          <p:cNvPr id="7" name="CaixaDeTexto 6">
            <a:extLst>
              <a:ext uri="{FF2B5EF4-FFF2-40B4-BE49-F238E27FC236}">
                <a16:creationId xmlns:a16="http://schemas.microsoft.com/office/drawing/2014/main" id="{AA82ED81-22CC-2BC7-C22C-8D722EE482FA}"/>
              </a:ext>
            </a:extLst>
          </p:cNvPr>
          <p:cNvSpPr txBox="1"/>
          <p:nvPr/>
        </p:nvSpPr>
        <p:spPr>
          <a:xfrm>
            <a:off x="286891" y="965381"/>
            <a:ext cx="11618217" cy="633507"/>
          </a:xfrm>
          <a:prstGeom prst="rect">
            <a:avLst/>
          </a:prstGeom>
          <a:solidFill>
            <a:schemeClr val="accent5">
              <a:lumMod val="20000"/>
              <a:lumOff val="80000"/>
            </a:schemeClr>
          </a:solidFill>
        </p:spPr>
        <p:txBody>
          <a:bodyPr wrap="square">
            <a:spAutoFit/>
          </a:bodyPr>
          <a:lstStyle/>
          <a:p>
            <a:pPr algn="ctr">
              <a:lnSpc>
                <a:spcPts val="4533"/>
              </a:lnSpc>
              <a:defRPr/>
            </a:pPr>
            <a:r>
              <a:rPr lang="pt-BR" sz="3200" b="1" u="sng" dirty="0">
                <a:solidFill>
                  <a:schemeClr val="accent1">
                    <a:lumMod val="50000"/>
                  </a:schemeClr>
                </a:solidFill>
                <a:effectLst>
                  <a:outerShdw blurRad="38100" dist="38100" dir="2700000" algn="tl">
                    <a:srgbClr val="000000">
                      <a:alpha val="43137"/>
                    </a:srgbClr>
                  </a:outerShdw>
                </a:effectLst>
                <a:latin typeface="Prelo-Bold"/>
              </a:rPr>
              <a:t>ELEMENTOS DO LTCAT</a:t>
            </a:r>
          </a:p>
        </p:txBody>
      </p:sp>
    </p:spTree>
    <p:extLst>
      <p:ext uri="{BB962C8B-B14F-4D97-AF65-F5344CB8AC3E}">
        <p14:creationId xmlns:p14="http://schemas.microsoft.com/office/powerpoint/2010/main" val="8504096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4A4DE9E-AACB-92CB-F605-C2780440FFB3}"/>
              </a:ext>
            </a:extLst>
          </p:cNvPr>
          <p:cNvSpPr txBox="1"/>
          <p:nvPr/>
        </p:nvSpPr>
        <p:spPr>
          <a:xfrm>
            <a:off x="426993" y="2233956"/>
            <a:ext cx="10349388" cy="3108543"/>
          </a:xfrm>
          <a:prstGeom prst="rect">
            <a:avLst/>
          </a:prstGeom>
          <a:noFill/>
        </p:spPr>
        <p:txBody>
          <a:bodyPr wrap="square" rtlCol="0">
            <a:spAutoFit/>
          </a:bodyPr>
          <a:lstStyle/>
          <a:p>
            <a:pPr marL="342900" indent="-342900" algn="just">
              <a:buFont typeface="Arial" panose="020B0604020202020204" pitchFamily="34" charset="0"/>
              <a:buChar char="•"/>
            </a:pPr>
            <a:r>
              <a:rPr lang="pt-BR" sz="2800" dirty="0"/>
              <a:t>Para que qualquer documento possa substituir o LTCAT é necessário conter todos os elementos apresentados anteriormente.</a:t>
            </a:r>
          </a:p>
          <a:p>
            <a:pPr marL="342900" indent="-342900" algn="just">
              <a:buFont typeface="Arial" panose="020B0604020202020204" pitchFamily="34" charset="0"/>
              <a:buChar char="•"/>
            </a:pPr>
            <a:endParaRPr lang="pt-BR" sz="2800" dirty="0"/>
          </a:p>
          <a:p>
            <a:pPr marL="342900" indent="-342900" algn="just">
              <a:buFont typeface="Arial" panose="020B0604020202020204" pitchFamily="34" charset="0"/>
              <a:buChar char="•"/>
            </a:pPr>
            <a:r>
              <a:rPr lang="pt-BR" sz="2800" dirty="0"/>
              <a:t>O LTCAT poderá ser aceito se emitido em data anterior ou posterior ao período de exercício da atividade do segurado, desde que a empresa informe expressamente que não houve alteração no ambiente de trabalho ou em sua organização ao longo do tempo.</a:t>
            </a:r>
          </a:p>
        </p:txBody>
      </p:sp>
      <p:sp>
        <p:nvSpPr>
          <p:cNvPr id="7" name="CaixaDeTexto 6">
            <a:extLst>
              <a:ext uri="{FF2B5EF4-FFF2-40B4-BE49-F238E27FC236}">
                <a16:creationId xmlns:a16="http://schemas.microsoft.com/office/drawing/2014/main" id="{F594AAF2-5FE8-67EE-F3BD-F306866C7258}"/>
              </a:ext>
            </a:extLst>
          </p:cNvPr>
          <p:cNvSpPr txBox="1"/>
          <p:nvPr/>
        </p:nvSpPr>
        <p:spPr>
          <a:xfrm>
            <a:off x="286891" y="965381"/>
            <a:ext cx="11618217" cy="633507"/>
          </a:xfrm>
          <a:prstGeom prst="rect">
            <a:avLst/>
          </a:prstGeom>
          <a:solidFill>
            <a:schemeClr val="accent5">
              <a:lumMod val="20000"/>
              <a:lumOff val="80000"/>
            </a:schemeClr>
          </a:solidFill>
        </p:spPr>
        <p:txBody>
          <a:bodyPr wrap="square">
            <a:spAutoFit/>
          </a:bodyPr>
          <a:lstStyle/>
          <a:p>
            <a:pPr algn="ctr">
              <a:lnSpc>
                <a:spcPts val="4533"/>
              </a:lnSpc>
              <a:defRPr/>
            </a:pPr>
            <a:r>
              <a:rPr lang="pt-BR" sz="3200" b="1" u="sng" dirty="0">
                <a:solidFill>
                  <a:schemeClr val="accent1">
                    <a:lumMod val="50000"/>
                  </a:schemeClr>
                </a:solidFill>
                <a:effectLst>
                  <a:outerShdw blurRad="38100" dist="38100" dir="2700000" algn="tl">
                    <a:srgbClr val="000000">
                      <a:alpha val="43137"/>
                    </a:srgbClr>
                  </a:outerShdw>
                </a:effectLst>
                <a:latin typeface="Prelo-Bold"/>
              </a:rPr>
              <a:t>LTCAT</a:t>
            </a:r>
          </a:p>
        </p:txBody>
      </p:sp>
    </p:spTree>
    <p:extLst>
      <p:ext uri="{BB962C8B-B14F-4D97-AF65-F5344CB8AC3E}">
        <p14:creationId xmlns:p14="http://schemas.microsoft.com/office/powerpoint/2010/main" val="21269718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C55659D4-3234-4B01-218F-C067DCF99A31}"/>
              </a:ext>
            </a:extLst>
          </p:cNvPr>
          <p:cNvSpPr txBox="1"/>
          <p:nvPr/>
        </p:nvSpPr>
        <p:spPr>
          <a:xfrm>
            <a:off x="801518" y="2637231"/>
            <a:ext cx="10279050" cy="2677656"/>
          </a:xfrm>
          <a:prstGeom prst="rect">
            <a:avLst/>
          </a:prstGeom>
          <a:noFill/>
        </p:spPr>
        <p:txBody>
          <a:bodyPr wrap="square" rtlCol="0">
            <a:spAutoFit/>
          </a:bodyPr>
          <a:lstStyle/>
          <a:p>
            <a:pPr marL="342900" indent="-342900" algn="just">
              <a:buFont typeface="Arial" panose="020B0604020202020204" pitchFamily="34" charset="0"/>
              <a:buChar char="•"/>
            </a:pPr>
            <a:r>
              <a:rPr lang="pt-BR" sz="2800" dirty="0"/>
              <a:t>Considera-se mudança no ambiente de trabalho ou na sua organização:</a:t>
            </a:r>
          </a:p>
          <a:p>
            <a:pPr marL="914400" lvl="1" indent="-457200" algn="just">
              <a:buFont typeface="Wingdings" panose="05000000000000000000" pitchFamily="2" charset="2"/>
              <a:buChar char="Ø"/>
            </a:pPr>
            <a:r>
              <a:rPr lang="pt-BR" sz="2800" dirty="0"/>
              <a:t>mudança de layout;</a:t>
            </a:r>
          </a:p>
          <a:p>
            <a:pPr marL="914400" lvl="1" indent="-457200" algn="just">
              <a:buFont typeface="Wingdings" panose="05000000000000000000" pitchFamily="2" charset="2"/>
              <a:buChar char="Ø"/>
            </a:pPr>
            <a:r>
              <a:rPr lang="pt-BR" sz="2800" dirty="0"/>
              <a:t>substituição de máquinas ou de equipamentos;</a:t>
            </a:r>
          </a:p>
          <a:p>
            <a:pPr marL="914400" lvl="1" indent="-457200" algn="just">
              <a:buFont typeface="Wingdings" panose="05000000000000000000" pitchFamily="2" charset="2"/>
              <a:buChar char="Ø"/>
            </a:pPr>
            <a:r>
              <a:rPr lang="pt-BR" sz="2800" dirty="0"/>
              <a:t>adoção ou alteração de tecnologia de proteção coletiva; e</a:t>
            </a:r>
          </a:p>
          <a:p>
            <a:pPr marL="914400" lvl="1" indent="-457200" algn="just">
              <a:buFont typeface="Wingdings" panose="05000000000000000000" pitchFamily="2" charset="2"/>
              <a:buChar char="Ø"/>
            </a:pPr>
            <a:r>
              <a:rPr lang="pt-BR" sz="2800" dirty="0"/>
              <a:t>alcance dos níveis de ação.</a:t>
            </a:r>
          </a:p>
        </p:txBody>
      </p:sp>
      <p:sp>
        <p:nvSpPr>
          <p:cNvPr id="3" name="CaixaDeTexto 2">
            <a:extLst>
              <a:ext uri="{FF2B5EF4-FFF2-40B4-BE49-F238E27FC236}">
                <a16:creationId xmlns:a16="http://schemas.microsoft.com/office/drawing/2014/main" id="{50241BF5-0441-A8C3-E8A5-86702B02BBF0}"/>
              </a:ext>
            </a:extLst>
          </p:cNvPr>
          <p:cNvSpPr txBox="1"/>
          <p:nvPr/>
        </p:nvSpPr>
        <p:spPr>
          <a:xfrm>
            <a:off x="286891" y="965381"/>
            <a:ext cx="11618217" cy="633507"/>
          </a:xfrm>
          <a:prstGeom prst="rect">
            <a:avLst/>
          </a:prstGeom>
          <a:solidFill>
            <a:schemeClr val="accent5">
              <a:lumMod val="20000"/>
              <a:lumOff val="80000"/>
            </a:schemeClr>
          </a:solidFill>
        </p:spPr>
        <p:txBody>
          <a:bodyPr wrap="square">
            <a:spAutoFit/>
          </a:bodyPr>
          <a:lstStyle/>
          <a:p>
            <a:pPr algn="ctr">
              <a:lnSpc>
                <a:spcPts val="4533"/>
              </a:lnSpc>
              <a:defRPr/>
            </a:pPr>
            <a:r>
              <a:rPr lang="pt-BR" sz="3200" b="1" u="sng" dirty="0">
                <a:solidFill>
                  <a:schemeClr val="accent1">
                    <a:lumMod val="50000"/>
                  </a:schemeClr>
                </a:solidFill>
                <a:effectLst>
                  <a:outerShdw blurRad="38100" dist="38100" dir="2700000" algn="tl">
                    <a:srgbClr val="000000">
                      <a:alpha val="43137"/>
                    </a:srgbClr>
                  </a:outerShdw>
                </a:effectLst>
                <a:latin typeface="Prelo-Bold"/>
              </a:rPr>
              <a:t>Mudanças no ambiente de trabalho ou sua organização</a:t>
            </a:r>
          </a:p>
        </p:txBody>
      </p:sp>
    </p:spTree>
    <p:extLst>
      <p:ext uri="{BB962C8B-B14F-4D97-AF65-F5344CB8AC3E}">
        <p14:creationId xmlns:p14="http://schemas.microsoft.com/office/powerpoint/2010/main" val="11098760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8ADBE75-E91E-37D1-EC67-3AFC0A2F2322}"/>
              </a:ext>
            </a:extLst>
          </p:cNvPr>
          <p:cNvSpPr txBox="1"/>
          <p:nvPr/>
        </p:nvSpPr>
        <p:spPr>
          <a:xfrm>
            <a:off x="703547" y="1859925"/>
            <a:ext cx="10203542" cy="4678204"/>
          </a:xfrm>
          <a:prstGeom prst="rect">
            <a:avLst/>
          </a:prstGeom>
          <a:noFill/>
        </p:spPr>
        <p:txBody>
          <a:bodyPr wrap="square" rtlCol="0">
            <a:spAutoFit/>
          </a:bodyPr>
          <a:lstStyle/>
          <a:p>
            <a:pPr marL="285750" indent="-285750" algn="just">
              <a:buFont typeface="Arial" panose="020B0604020202020204" pitchFamily="34" charset="0"/>
              <a:buChar char="•"/>
            </a:pPr>
            <a:r>
              <a:rPr lang="pt-BR" sz="2800" dirty="0"/>
              <a:t>Evite a substituição de documentos por outros. É melhor ter o LTCAT elaborado para conseguir garantir que os aspectos considerados no documento são os previdenciários, relacionados à aposentadoria especial;</a:t>
            </a:r>
          </a:p>
          <a:p>
            <a:pPr marL="285750" indent="-285750" algn="just">
              <a:buFont typeface="Arial" panose="020B0604020202020204" pitchFamily="34" charset="0"/>
              <a:buChar char="•"/>
            </a:pPr>
            <a:endParaRPr lang="pt-BR" sz="2800" dirty="0"/>
          </a:p>
          <a:p>
            <a:pPr marL="285750" indent="-285750" algn="just">
              <a:buFont typeface="Arial" panose="020B0604020202020204" pitchFamily="34" charset="0"/>
              <a:buChar char="•"/>
            </a:pPr>
            <a:r>
              <a:rPr lang="pt-BR" sz="2800" dirty="0"/>
              <a:t>Utilizar documentos trabalhistas reforça a confusão já natural entre adicional de insalubridade e aposentadoria especial.</a:t>
            </a:r>
          </a:p>
          <a:p>
            <a:pPr marL="285750" indent="-285750" algn="just">
              <a:buFont typeface="Arial" panose="020B0604020202020204" pitchFamily="34" charset="0"/>
              <a:buChar char="•"/>
            </a:pPr>
            <a:endParaRPr lang="pt-BR" sz="2800" dirty="0"/>
          </a:p>
          <a:p>
            <a:pPr marL="285750" indent="-285750" algn="just">
              <a:buFont typeface="Arial" panose="020B0604020202020204" pitchFamily="34" charset="0"/>
              <a:buChar char="•"/>
            </a:pPr>
            <a:r>
              <a:rPr lang="pt-BR" sz="2800" dirty="0"/>
              <a:t>Caso opte por substituir, é sempre necessário a assinatura de médico do trabalho ou engenheiro de segurança do trabalho.</a:t>
            </a:r>
          </a:p>
          <a:p>
            <a:pPr marL="285750" indent="-285750" algn="just">
              <a:buFont typeface="Arial" panose="020B0604020202020204" pitchFamily="34" charset="0"/>
              <a:buChar char="•"/>
            </a:pPr>
            <a:endParaRPr lang="pt-BR" dirty="0">
              <a:solidFill>
                <a:srgbClr val="002060"/>
              </a:solidFill>
              <a:latin typeface="Helvetica" panose="020B0604020202020204" pitchFamily="34" charset="0"/>
            </a:endParaRPr>
          </a:p>
        </p:txBody>
      </p:sp>
      <p:sp>
        <p:nvSpPr>
          <p:cNvPr id="9" name="CaixaDeTexto 8">
            <a:extLst>
              <a:ext uri="{FF2B5EF4-FFF2-40B4-BE49-F238E27FC236}">
                <a16:creationId xmlns:a16="http://schemas.microsoft.com/office/drawing/2014/main" id="{9C63D0F4-075D-F986-9949-1FF06E63754A}"/>
              </a:ext>
            </a:extLst>
          </p:cNvPr>
          <p:cNvSpPr txBox="1"/>
          <p:nvPr/>
        </p:nvSpPr>
        <p:spPr>
          <a:xfrm>
            <a:off x="286891" y="965381"/>
            <a:ext cx="11618217" cy="633507"/>
          </a:xfrm>
          <a:prstGeom prst="rect">
            <a:avLst/>
          </a:prstGeom>
          <a:solidFill>
            <a:schemeClr val="accent5">
              <a:lumMod val="20000"/>
              <a:lumOff val="80000"/>
            </a:schemeClr>
          </a:solidFill>
        </p:spPr>
        <p:txBody>
          <a:bodyPr wrap="square">
            <a:spAutoFit/>
          </a:bodyPr>
          <a:lstStyle/>
          <a:p>
            <a:pPr algn="ctr">
              <a:lnSpc>
                <a:spcPts val="4533"/>
              </a:lnSpc>
              <a:defRPr/>
            </a:pPr>
            <a:r>
              <a:rPr lang="pt-BR" sz="3200" b="1" u="sng" dirty="0">
                <a:solidFill>
                  <a:schemeClr val="accent1">
                    <a:lumMod val="50000"/>
                  </a:schemeClr>
                </a:solidFill>
                <a:effectLst>
                  <a:outerShdw blurRad="38100" dist="38100" dir="2700000" algn="tl">
                    <a:srgbClr val="000000">
                      <a:alpha val="43137"/>
                    </a:srgbClr>
                  </a:outerShdw>
                </a:effectLst>
                <a:latin typeface="Prelo-Bold"/>
              </a:rPr>
              <a:t>Dicas de gestão em SST</a:t>
            </a:r>
          </a:p>
        </p:txBody>
      </p:sp>
    </p:spTree>
    <p:extLst>
      <p:ext uri="{BB962C8B-B14F-4D97-AF65-F5344CB8AC3E}">
        <p14:creationId xmlns:p14="http://schemas.microsoft.com/office/powerpoint/2010/main" val="31595945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22" descr="cabecalho"/>
          <p:cNvPicPr>
            <a:picLocks noChangeAspect="1" noChangeArrowheads="1"/>
          </p:cNvPicPr>
          <p:nvPr/>
        </p:nvPicPr>
        <p:blipFill>
          <a:blip r:embed="rId2">
            <a:extLst>
              <a:ext uri="{28A0092B-C50C-407E-A947-70E740481C1C}">
                <a14:useLocalDpi xmlns:a14="http://schemas.microsoft.com/office/drawing/2010/main" val="0"/>
              </a:ext>
            </a:extLst>
          </a:blip>
          <a:srcRect t="89444"/>
          <a:stretch>
            <a:fillRect/>
          </a:stretch>
        </p:blipFill>
        <p:spPr bwMode="auto">
          <a:xfrm>
            <a:off x="0" y="6813550"/>
            <a:ext cx="12187767"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aixaDeTexto 4"/>
          <p:cNvSpPr txBox="1"/>
          <p:nvPr/>
        </p:nvSpPr>
        <p:spPr>
          <a:xfrm>
            <a:off x="815413" y="1195005"/>
            <a:ext cx="10657184" cy="3170099"/>
          </a:xfrm>
          <a:prstGeom prst="rect">
            <a:avLst/>
          </a:prstGeom>
          <a:noFill/>
        </p:spPr>
        <p:txBody>
          <a:bodyPr wrap="square" rtlCol="0">
            <a:spAutoFit/>
          </a:bodyPr>
          <a:lstStyle/>
          <a:p>
            <a:pPr algn="ctr"/>
            <a:endParaRPr lang="pt-BR" sz="4000" dirty="0">
              <a:effectLst>
                <a:outerShdw blurRad="38100" dist="38100" dir="2700000" algn="tl">
                  <a:srgbClr val="000000">
                    <a:alpha val="43137"/>
                  </a:srgbClr>
                </a:outerShdw>
              </a:effectLst>
            </a:endParaRPr>
          </a:p>
          <a:p>
            <a:pPr algn="ctr"/>
            <a:r>
              <a:rPr lang="pt-BR" sz="4000" dirty="0">
                <a:effectLst>
                  <a:outerShdw blurRad="38100" dist="38100" dir="2700000" algn="tl">
                    <a:srgbClr val="000000">
                      <a:alpha val="43137"/>
                    </a:srgbClr>
                  </a:outerShdw>
                </a:effectLst>
              </a:rPr>
              <a:t>OBRIGADO!</a:t>
            </a:r>
          </a:p>
          <a:p>
            <a:pPr algn="ctr"/>
            <a:endParaRPr lang="pt-BR" sz="4000" dirty="0">
              <a:effectLst>
                <a:outerShdw blurRad="38100" dist="38100" dir="2700000" algn="tl">
                  <a:srgbClr val="000000">
                    <a:alpha val="43137"/>
                  </a:srgbClr>
                </a:outerShdw>
              </a:effectLst>
            </a:endParaRPr>
          </a:p>
          <a:p>
            <a:pPr algn="ctr"/>
            <a:endParaRPr lang="pt-BR" sz="4000" dirty="0">
              <a:effectLst>
                <a:outerShdw blurRad="38100" dist="38100" dir="2700000" algn="tl">
                  <a:srgbClr val="000000">
                    <a:alpha val="43137"/>
                  </a:srgbClr>
                </a:outerShdw>
              </a:effectLst>
            </a:endParaRPr>
          </a:p>
          <a:p>
            <a:pPr algn="ctr"/>
            <a:endParaRPr lang="pt-BR" sz="4000" dirty="0"/>
          </a:p>
        </p:txBody>
      </p:sp>
      <p:sp>
        <p:nvSpPr>
          <p:cNvPr id="7" name="Subtítulo 2"/>
          <p:cNvSpPr txBox="1">
            <a:spLocks/>
          </p:cNvSpPr>
          <p:nvPr/>
        </p:nvSpPr>
        <p:spPr>
          <a:xfrm>
            <a:off x="1295466" y="2276872"/>
            <a:ext cx="9889099" cy="2736478"/>
          </a:xfrm>
          <a:prstGeom prst="rect">
            <a:avLst/>
          </a:prstGeom>
        </p:spPr>
        <p:txBody>
          <a:bodyPr/>
          <a:lstStyle>
            <a:lvl1pPr marL="0" indent="0" algn="ctr" rtl="0" eaLnBrk="0" fontAlgn="base" hangingPunct="0">
              <a:spcBef>
                <a:spcPct val="20000"/>
              </a:spcBef>
              <a:spcAft>
                <a:spcPct val="0"/>
              </a:spcAft>
              <a:buNone/>
              <a:defRPr sz="2800" baseline="0">
                <a:solidFill>
                  <a:srgbClr val="0070C0"/>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endParaRPr lang="pt-BR" sz="2400" kern="0" dirty="0"/>
          </a:p>
          <a:p>
            <a:endParaRPr lang="pt-BR" sz="2400" kern="0" dirty="0"/>
          </a:p>
          <a:p>
            <a:endParaRPr lang="pt-BR" sz="2400" kern="0" dirty="0"/>
          </a:p>
          <a:p>
            <a:pPr>
              <a:spcBef>
                <a:spcPts val="0"/>
              </a:spcBef>
            </a:pPr>
            <a:r>
              <a:rPr lang="pt-BR" sz="1800" b="1" kern="0" dirty="0"/>
              <a:t>ORION SÁVIO SANTOS DE OLIVEIRA</a:t>
            </a:r>
          </a:p>
          <a:p>
            <a:pPr>
              <a:spcBef>
                <a:spcPts val="0"/>
              </a:spcBef>
            </a:pPr>
            <a:r>
              <a:rPr lang="pt-BR" sz="1800" kern="0" dirty="0"/>
              <a:t>Coordenador-Geral do Seguro Acidente de Trabalho</a:t>
            </a:r>
          </a:p>
          <a:p>
            <a:pPr>
              <a:spcBef>
                <a:spcPts val="0"/>
              </a:spcBef>
            </a:pPr>
            <a:r>
              <a:rPr lang="pt-BR" sz="1800" kern="0" dirty="0"/>
              <a:t>CGSAT/DPSSO/SRGPS/MPS</a:t>
            </a:r>
          </a:p>
          <a:p>
            <a:pPr>
              <a:spcBef>
                <a:spcPts val="0"/>
              </a:spcBef>
            </a:pPr>
            <a:r>
              <a:rPr lang="pt-BR" sz="1800" kern="0" dirty="0">
                <a:hlinkClick r:id="rId3"/>
              </a:rPr>
              <a:t>orion.oliveira@mtp.gov.br</a:t>
            </a:r>
            <a:endParaRPr lang="pt-BR" sz="1800" kern="0" dirty="0"/>
          </a:p>
          <a:p>
            <a:pPr>
              <a:spcBef>
                <a:spcPts val="0"/>
              </a:spcBef>
            </a:pPr>
            <a:endParaRPr lang="pt-BR" sz="1800" kern="0" dirty="0"/>
          </a:p>
          <a:p>
            <a:pPr>
              <a:spcBef>
                <a:spcPts val="0"/>
              </a:spcBef>
            </a:pPr>
            <a:endParaRPr lang="pt-BR" sz="1800" kern="0" dirty="0"/>
          </a:p>
          <a:p>
            <a:pPr>
              <a:spcBef>
                <a:spcPts val="0"/>
              </a:spcBef>
            </a:pPr>
            <a:endParaRPr lang="pt-BR" sz="1800" kern="0" dirty="0"/>
          </a:p>
          <a:p>
            <a:endParaRPr lang="pt-BR" sz="2400" kern="0" dirty="0"/>
          </a:p>
        </p:txBody>
      </p:sp>
    </p:spTree>
    <p:extLst>
      <p:ext uri="{BB962C8B-B14F-4D97-AF65-F5344CB8AC3E}">
        <p14:creationId xmlns:p14="http://schemas.microsoft.com/office/powerpoint/2010/main" val="4188781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3"/>
          <p:cNvSpPr>
            <a:spLocks/>
          </p:cNvSpPr>
          <p:nvPr/>
        </p:nvSpPr>
        <p:spPr bwMode="auto">
          <a:xfrm>
            <a:off x="647700" y="2492376"/>
            <a:ext cx="10847917"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54187" bIns="0"/>
          <a:lstStyle/>
          <a:p>
            <a:pPr marL="510105" indent="-457189" algn="ctr" defTabSz="1096406">
              <a:spcBef>
                <a:spcPts val="1867"/>
              </a:spcBef>
            </a:pPr>
            <a:endParaRPr lang="en-US" altLang="pt-BR" b="1">
              <a:solidFill>
                <a:schemeClr val="accent1">
                  <a:lumMod val="50000"/>
                </a:schemeClr>
              </a:solidFill>
              <a:latin typeface="Arial" pitchFamily="34" charset="0"/>
              <a:cs typeface="Arial" pitchFamily="34" charset="0"/>
              <a:sym typeface="Erie Bold"/>
            </a:endParaRPr>
          </a:p>
        </p:txBody>
      </p:sp>
      <p:sp>
        <p:nvSpPr>
          <p:cNvPr id="5" name="CaixaDeTexto 4"/>
          <p:cNvSpPr txBox="1"/>
          <p:nvPr/>
        </p:nvSpPr>
        <p:spPr>
          <a:xfrm>
            <a:off x="0" y="1082255"/>
            <a:ext cx="11856640" cy="651525"/>
          </a:xfrm>
          <a:prstGeom prst="rect">
            <a:avLst/>
          </a:prstGeom>
          <a:solidFill>
            <a:schemeClr val="accent5">
              <a:lumMod val="20000"/>
              <a:lumOff val="80000"/>
            </a:schemeClr>
          </a:solidFill>
        </p:spPr>
        <p:txBody>
          <a:bodyPr wrap="square">
            <a:spAutoFit/>
          </a:bodyPr>
          <a:lstStyle/>
          <a:p>
            <a:pPr algn="ctr">
              <a:lnSpc>
                <a:spcPts val="4533"/>
              </a:lnSpc>
              <a:defRPr/>
            </a:pPr>
            <a:r>
              <a:rPr lang="pt-BR" sz="3733" b="1" u="sng" dirty="0">
                <a:solidFill>
                  <a:schemeClr val="accent1">
                    <a:lumMod val="50000"/>
                  </a:schemeClr>
                </a:solidFill>
                <a:effectLst>
                  <a:outerShdw blurRad="38100" dist="38100" dir="2700000" algn="tl">
                    <a:srgbClr val="000000">
                      <a:alpha val="43137"/>
                    </a:srgbClr>
                  </a:outerShdw>
                </a:effectLst>
                <a:latin typeface="Prelo-Bold"/>
                <a:ea typeface="Prelo-Bold"/>
                <a:cs typeface="Prelo-Bold"/>
              </a:rPr>
              <a:t>RESUMO PARA ESTATUTÁRIOS</a:t>
            </a:r>
          </a:p>
        </p:txBody>
      </p:sp>
      <p:sp>
        <p:nvSpPr>
          <p:cNvPr id="2" name="Retângulo: Cantos Arredondados 1">
            <a:extLst>
              <a:ext uri="{FF2B5EF4-FFF2-40B4-BE49-F238E27FC236}">
                <a16:creationId xmlns:a16="http://schemas.microsoft.com/office/drawing/2014/main" id="{50830A0D-C2E4-BB78-BBEB-0EB4F463E54B}"/>
              </a:ext>
            </a:extLst>
          </p:cNvPr>
          <p:cNvSpPr/>
          <p:nvPr/>
        </p:nvSpPr>
        <p:spPr>
          <a:xfrm>
            <a:off x="263352" y="3405377"/>
            <a:ext cx="2619991"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t>Servidor Público contrato por estatuto (lei específica)</a:t>
            </a:r>
          </a:p>
        </p:txBody>
      </p:sp>
      <p:sp>
        <p:nvSpPr>
          <p:cNvPr id="4" name="Retângulo: Cantos Arredondados 3">
            <a:extLst>
              <a:ext uri="{FF2B5EF4-FFF2-40B4-BE49-F238E27FC236}">
                <a16:creationId xmlns:a16="http://schemas.microsoft.com/office/drawing/2014/main" id="{3E232ABF-5DDA-24A4-A80D-A7C2CA349A5F}"/>
              </a:ext>
            </a:extLst>
          </p:cNvPr>
          <p:cNvSpPr/>
          <p:nvPr/>
        </p:nvSpPr>
        <p:spPr>
          <a:xfrm>
            <a:off x="3996760" y="4645795"/>
            <a:ext cx="2160240"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b="1" dirty="0"/>
              <a:t>RPPS</a:t>
            </a:r>
            <a:endParaRPr lang="pt-BR" b="1" dirty="0"/>
          </a:p>
        </p:txBody>
      </p:sp>
      <p:sp>
        <p:nvSpPr>
          <p:cNvPr id="6" name="Retângulo: Cantos Arredondados 5">
            <a:extLst>
              <a:ext uri="{FF2B5EF4-FFF2-40B4-BE49-F238E27FC236}">
                <a16:creationId xmlns:a16="http://schemas.microsoft.com/office/drawing/2014/main" id="{14BFF104-7B54-FD49-434E-E710B26717EB}"/>
              </a:ext>
            </a:extLst>
          </p:cNvPr>
          <p:cNvSpPr/>
          <p:nvPr/>
        </p:nvSpPr>
        <p:spPr>
          <a:xfrm>
            <a:off x="3962480" y="2276872"/>
            <a:ext cx="2160240"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b="1" dirty="0"/>
              <a:t>RGPS</a:t>
            </a:r>
          </a:p>
        </p:txBody>
      </p:sp>
      <p:sp>
        <p:nvSpPr>
          <p:cNvPr id="7" name="Retângulo: Cantos Arredondados 6">
            <a:extLst>
              <a:ext uri="{FF2B5EF4-FFF2-40B4-BE49-F238E27FC236}">
                <a16:creationId xmlns:a16="http://schemas.microsoft.com/office/drawing/2014/main" id="{80454813-3263-7B3C-C999-259428ACEA6B}"/>
              </a:ext>
            </a:extLst>
          </p:cNvPr>
          <p:cNvSpPr/>
          <p:nvPr/>
        </p:nvSpPr>
        <p:spPr>
          <a:xfrm>
            <a:off x="7769832" y="4645795"/>
            <a:ext cx="2160240"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Facultativo</a:t>
            </a:r>
          </a:p>
        </p:txBody>
      </p:sp>
      <p:sp>
        <p:nvSpPr>
          <p:cNvPr id="8" name="Retângulo: Cantos Arredondados 7">
            <a:extLst>
              <a:ext uri="{FF2B5EF4-FFF2-40B4-BE49-F238E27FC236}">
                <a16:creationId xmlns:a16="http://schemas.microsoft.com/office/drawing/2014/main" id="{BD71FB32-8FA2-A065-2245-99A87CC91D94}"/>
              </a:ext>
            </a:extLst>
          </p:cNvPr>
          <p:cNvSpPr/>
          <p:nvPr/>
        </p:nvSpPr>
        <p:spPr>
          <a:xfrm>
            <a:off x="7769832" y="2276872"/>
            <a:ext cx="2160240"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S-2210</a:t>
            </a:r>
          </a:p>
          <a:p>
            <a:pPr algn="ctr"/>
            <a:r>
              <a:rPr lang="pt-BR" dirty="0"/>
              <a:t>S-2240</a:t>
            </a:r>
          </a:p>
        </p:txBody>
      </p:sp>
      <p:sp>
        <p:nvSpPr>
          <p:cNvPr id="9" name="Seta: para a Direita 8">
            <a:extLst>
              <a:ext uri="{FF2B5EF4-FFF2-40B4-BE49-F238E27FC236}">
                <a16:creationId xmlns:a16="http://schemas.microsoft.com/office/drawing/2014/main" id="{1653A497-DEE3-B029-BEDA-46822C3951E1}"/>
              </a:ext>
            </a:extLst>
          </p:cNvPr>
          <p:cNvSpPr/>
          <p:nvPr/>
        </p:nvSpPr>
        <p:spPr>
          <a:xfrm rot="19015293">
            <a:off x="3071664" y="2924944"/>
            <a:ext cx="792088" cy="4804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Seta: para a Direita 9">
            <a:extLst>
              <a:ext uri="{FF2B5EF4-FFF2-40B4-BE49-F238E27FC236}">
                <a16:creationId xmlns:a16="http://schemas.microsoft.com/office/drawing/2014/main" id="{D16C16B4-AB22-2D56-CAD7-779CF1FE2704}"/>
              </a:ext>
            </a:extLst>
          </p:cNvPr>
          <p:cNvSpPr/>
          <p:nvPr/>
        </p:nvSpPr>
        <p:spPr>
          <a:xfrm rot="2553936">
            <a:off x="3006175" y="4405578"/>
            <a:ext cx="792088" cy="4804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Seta: para a Direita 10">
            <a:extLst>
              <a:ext uri="{FF2B5EF4-FFF2-40B4-BE49-F238E27FC236}">
                <a16:creationId xmlns:a16="http://schemas.microsoft.com/office/drawing/2014/main" id="{41E0C433-B766-DC8B-48DE-279D5FC44199}"/>
              </a:ext>
            </a:extLst>
          </p:cNvPr>
          <p:cNvSpPr/>
          <p:nvPr/>
        </p:nvSpPr>
        <p:spPr>
          <a:xfrm>
            <a:off x="6657358" y="2540712"/>
            <a:ext cx="792088" cy="4804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Seta: para a Direita 11">
            <a:extLst>
              <a:ext uri="{FF2B5EF4-FFF2-40B4-BE49-F238E27FC236}">
                <a16:creationId xmlns:a16="http://schemas.microsoft.com/office/drawing/2014/main" id="{0B52AFC6-A66C-FC48-8ECC-C191ECFEF25F}"/>
              </a:ext>
            </a:extLst>
          </p:cNvPr>
          <p:cNvSpPr/>
          <p:nvPr/>
        </p:nvSpPr>
        <p:spPr>
          <a:xfrm>
            <a:off x="6657358" y="4844677"/>
            <a:ext cx="792088" cy="4804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266670927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3"/>
          <p:cNvSpPr>
            <a:spLocks/>
          </p:cNvSpPr>
          <p:nvPr/>
        </p:nvSpPr>
        <p:spPr bwMode="auto">
          <a:xfrm>
            <a:off x="647700" y="2492376"/>
            <a:ext cx="10847917"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54187" bIns="0"/>
          <a:lstStyle/>
          <a:p>
            <a:pPr marL="510105" indent="-457189" algn="ctr" defTabSz="1096406">
              <a:spcBef>
                <a:spcPts val="1867"/>
              </a:spcBef>
            </a:pPr>
            <a:endParaRPr lang="en-US" altLang="pt-BR" b="1">
              <a:solidFill>
                <a:schemeClr val="accent1">
                  <a:lumMod val="50000"/>
                </a:schemeClr>
              </a:solidFill>
              <a:latin typeface="Arial" pitchFamily="34" charset="0"/>
              <a:cs typeface="Arial" pitchFamily="34" charset="0"/>
              <a:sym typeface="Erie Bold"/>
            </a:endParaRPr>
          </a:p>
        </p:txBody>
      </p:sp>
      <p:sp>
        <p:nvSpPr>
          <p:cNvPr id="3" name="CaixaDeTexto 2"/>
          <p:cNvSpPr txBox="1"/>
          <p:nvPr/>
        </p:nvSpPr>
        <p:spPr>
          <a:xfrm>
            <a:off x="192021" y="3185042"/>
            <a:ext cx="11856640" cy="1241237"/>
          </a:xfrm>
          <a:prstGeom prst="rect">
            <a:avLst/>
          </a:prstGeom>
          <a:noFill/>
        </p:spPr>
        <p:txBody>
          <a:bodyPr wrap="square" rtlCol="0">
            <a:spAutoFit/>
          </a:bodyPr>
          <a:lstStyle/>
          <a:p>
            <a:pPr algn="ctr"/>
            <a:r>
              <a:rPr lang="pt-BR" sz="3733" dirty="0">
                <a:solidFill>
                  <a:schemeClr val="accent1">
                    <a:lumMod val="50000"/>
                  </a:schemeClr>
                </a:solidFill>
              </a:rPr>
              <a:t>Não há obrigação de declarar os eventos de SST para os estagiários!</a:t>
            </a:r>
            <a:endParaRPr lang="pt-BR" dirty="0">
              <a:solidFill>
                <a:schemeClr val="accent1">
                  <a:lumMod val="50000"/>
                </a:schemeClr>
              </a:solidFill>
            </a:endParaRPr>
          </a:p>
        </p:txBody>
      </p:sp>
      <p:sp>
        <p:nvSpPr>
          <p:cNvPr id="5" name="CaixaDeTexto 4"/>
          <p:cNvSpPr txBox="1"/>
          <p:nvPr/>
        </p:nvSpPr>
        <p:spPr>
          <a:xfrm>
            <a:off x="192021" y="1128687"/>
            <a:ext cx="11856640" cy="651525"/>
          </a:xfrm>
          <a:prstGeom prst="rect">
            <a:avLst/>
          </a:prstGeom>
          <a:solidFill>
            <a:schemeClr val="accent5">
              <a:lumMod val="20000"/>
              <a:lumOff val="80000"/>
            </a:schemeClr>
          </a:solidFill>
        </p:spPr>
        <p:txBody>
          <a:bodyPr wrap="square">
            <a:spAutoFit/>
          </a:bodyPr>
          <a:lstStyle/>
          <a:p>
            <a:pPr algn="ctr">
              <a:lnSpc>
                <a:spcPts val="4533"/>
              </a:lnSpc>
              <a:defRPr/>
            </a:pPr>
            <a:r>
              <a:rPr lang="pt-BR" sz="3733" b="1" u="sng" dirty="0">
                <a:solidFill>
                  <a:schemeClr val="accent1">
                    <a:lumMod val="50000"/>
                  </a:schemeClr>
                </a:solidFill>
                <a:effectLst>
                  <a:outerShdw blurRad="38100" dist="38100" dir="2700000" algn="tl">
                    <a:srgbClr val="000000">
                      <a:alpha val="43137"/>
                    </a:srgbClr>
                  </a:outerShdw>
                </a:effectLst>
                <a:latin typeface="Prelo-Bold"/>
                <a:ea typeface="Prelo-Bold"/>
                <a:cs typeface="Prelo-Bold"/>
              </a:rPr>
              <a:t>ESTAGIÁRIOS</a:t>
            </a:r>
          </a:p>
        </p:txBody>
      </p:sp>
    </p:spTree>
    <p:extLst>
      <p:ext uri="{BB962C8B-B14F-4D97-AF65-F5344CB8AC3E}">
        <p14:creationId xmlns:p14="http://schemas.microsoft.com/office/powerpoint/2010/main" val="30889918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aixaDeTexto 4"/>
          <p:cNvSpPr txBox="1"/>
          <p:nvPr/>
        </p:nvSpPr>
        <p:spPr>
          <a:xfrm>
            <a:off x="0" y="1082255"/>
            <a:ext cx="11856640" cy="651525"/>
          </a:xfrm>
          <a:prstGeom prst="rect">
            <a:avLst/>
          </a:prstGeom>
          <a:solidFill>
            <a:schemeClr val="accent5">
              <a:lumMod val="20000"/>
              <a:lumOff val="80000"/>
            </a:schemeClr>
          </a:solidFill>
        </p:spPr>
        <p:txBody>
          <a:bodyPr wrap="square">
            <a:spAutoFit/>
          </a:bodyPr>
          <a:lstStyle/>
          <a:p>
            <a:pPr algn="ctr">
              <a:lnSpc>
                <a:spcPts val="4533"/>
              </a:lnSpc>
              <a:defRPr/>
            </a:pPr>
            <a:r>
              <a:rPr lang="pt-BR" sz="3733" b="1" u="sng" dirty="0">
                <a:solidFill>
                  <a:schemeClr val="accent1">
                    <a:lumMod val="50000"/>
                  </a:schemeClr>
                </a:solidFill>
                <a:effectLst>
                  <a:outerShdw blurRad="38100" dist="38100" dir="2700000" algn="tl">
                    <a:srgbClr val="000000">
                      <a:alpha val="43137"/>
                    </a:srgbClr>
                  </a:outerShdw>
                </a:effectLst>
                <a:latin typeface="Prelo-Bold"/>
                <a:ea typeface="Prelo-Bold"/>
                <a:cs typeface="Prelo-Bold"/>
              </a:rPr>
              <a:t>DICA PARA IMPLANTAÇÃO DE SST</a:t>
            </a:r>
          </a:p>
        </p:txBody>
      </p:sp>
      <p:sp>
        <p:nvSpPr>
          <p:cNvPr id="3" name="CaixaDeTexto 2">
            <a:extLst>
              <a:ext uri="{FF2B5EF4-FFF2-40B4-BE49-F238E27FC236}">
                <a16:creationId xmlns:a16="http://schemas.microsoft.com/office/drawing/2014/main" id="{FC7FFE23-1995-E3CC-69E3-5004268B696C}"/>
              </a:ext>
            </a:extLst>
          </p:cNvPr>
          <p:cNvSpPr txBox="1"/>
          <p:nvPr/>
        </p:nvSpPr>
        <p:spPr>
          <a:xfrm>
            <a:off x="407368" y="2420888"/>
            <a:ext cx="10369152" cy="3539430"/>
          </a:xfrm>
          <a:prstGeom prst="rect">
            <a:avLst/>
          </a:prstGeom>
          <a:noFill/>
        </p:spPr>
        <p:txBody>
          <a:bodyPr wrap="square" rtlCol="0">
            <a:spAutoFit/>
          </a:bodyPr>
          <a:lstStyle/>
          <a:p>
            <a:pPr marL="285750" indent="-285750">
              <a:buFont typeface="Wingdings" panose="05000000000000000000" pitchFamily="2" charset="2"/>
              <a:buChar char="Ø"/>
            </a:pPr>
            <a:r>
              <a:rPr lang="pt-BR" sz="2800" dirty="0">
                <a:solidFill>
                  <a:schemeClr val="accent3">
                    <a:lumMod val="50000"/>
                  </a:schemeClr>
                </a:solidFill>
              </a:rPr>
              <a:t>Separar servidores por tipo de contratação (celetista ou estatutários);</a:t>
            </a:r>
          </a:p>
          <a:p>
            <a:pPr marL="285750" indent="-285750">
              <a:buFont typeface="Wingdings" panose="05000000000000000000" pitchFamily="2" charset="2"/>
              <a:buChar char="Ø"/>
            </a:pPr>
            <a:endParaRPr lang="pt-BR" sz="2800" dirty="0">
              <a:solidFill>
                <a:schemeClr val="accent3">
                  <a:lumMod val="50000"/>
                </a:schemeClr>
              </a:solidFill>
            </a:endParaRPr>
          </a:p>
          <a:p>
            <a:pPr marL="285750" indent="-285750">
              <a:buFont typeface="Wingdings" panose="05000000000000000000" pitchFamily="2" charset="2"/>
              <a:buChar char="Ø"/>
            </a:pPr>
            <a:r>
              <a:rPr lang="pt-BR" sz="2800" dirty="0">
                <a:solidFill>
                  <a:schemeClr val="accent3">
                    <a:lumMod val="50000"/>
                  </a:schemeClr>
                </a:solidFill>
              </a:rPr>
              <a:t>Separar os estatutários (lei específica) de acordo com o tipo de regime de previdência RPPS e RGPS;</a:t>
            </a:r>
          </a:p>
          <a:p>
            <a:pPr marL="285750" indent="-285750">
              <a:buFont typeface="Wingdings" panose="05000000000000000000" pitchFamily="2" charset="2"/>
              <a:buChar char="Ø"/>
            </a:pPr>
            <a:endParaRPr lang="pt-BR" sz="2800" dirty="0">
              <a:solidFill>
                <a:schemeClr val="accent3">
                  <a:lumMod val="50000"/>
                </a:schemeClr>
              </a:solidFill>
            </a:endParaRPr>
          </a:p>
          <a:p>
            <a:pPr marL="285750" indent="-285750">
              <a:buFont typeface="Wingdings" panose="05000000000000000000" pitchFamily="2" charset="2"/>
              <a:buChar char="Ø"/>
            </a:pPr>
            <a:r>
              <a:rPr lang="pt-BR" sz="2800" dirty="0">
                <a:solidFill>
                  <a:schemeClr val="accent3">
                    <a:lumMod val="50000"/>
                  </a:schemeClr>
                </a:solidFill>
              </a:rPr>
              <a:t>Para servidores vinculados ao RGPS deve existir monitoramento das condições ambientais do trabalho.</a:t>
            </a:r>
          </a:p>
        </p:txBody>
      </p:sp>
    </p:spTree>
    <p:extLst>
      <p:ext uri="{BB962C8B-B14F-4D97-AF65-F5344CB8AC3E}">
        <p14:creationId xmlns:p14="http://schemas.microsoft.com/office/powerpoint/2010/main" val="193590897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3"/>
          <p:cNvSpPr>
            <a:spLocks/>
          </p:cNvSpPr>
          <p:nvPr/>
        </p:nvSpPr>
        <p:spPr bwMode="auto">
          <a:xfrm>
            <a:off x="647700" y="2492376"/>
            <a:ext cx="10847917"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54187" bIns="0"/>
          <a:lstStyle/>
          <a:p>
            <a:pPr marL="510105" indent="-457189" algn="ctr" defTabSz="1096406">
              <a:spcBef>
                <a:spcPts val="1867"/>
              </a:spcBef>
            </a:pPr>
            <a:endParaRPr lang="en-US" altLang="pt-BR" b="1">
              <a:solidFill>
                <a:schemeClr val="accent1">
                  <a:lumMod val="50000"/>
                </a:schemeClr>
              </a:solidFill>
              <a:latin typeface="Arial" pitchFamily="34" charset="0"/>
              <a:cs typeface="Arial" pitchFamily="34" charset="0"/>
              <a:sym typeface="Erie Bold"/>
            </a:endParaRPr>
          </a:p>
        </p:txBody>
      </p:sp>
      <p:sp>
        <p:nvSpPr>
          <p:cNvPr id="4" name="CaixaDeTexto 3"/>
          <p:cNvSpPr txBox="1"/>
          <p:nvPr/>
        </p:nvSpPr>
        <p:spPr>
          <a:xfrm>
            <a:off x="143339" y="932723"/>
            <a:ext cx="11425269" cy="666786"/>
          </a:xfrm>
          <a:prstGeom prst="rect">
            <a:avLst/>
          </a:prstGeom>
          <a:solidFill>
            <a:schemeClr val="accent5">
              <a:lumMod val="20000"/>
              <a:lumOff val="80000"/>
            </a:schemeClr>
          </a:solidFill>
        </p:spPr>
        <p:txBody>
          <a:bodyPr wrap="square" rtlCol="0">
            <a:spAutoFit/>
          </a:bodyPr>
          <a:lstStyle/>
          <a:p>
            <a:pPr algn="ctr"/>
            <a:r>
              <a:rPr lang="pt-BR" sz="3733" b="1" u="sng" dirty="0">
                <a:solidFill>
                  <a:schemeClr val="accent1">
                    <a:lumMod val="50000"/>
                  </a:schemeClr>
                </a:solidFill>
                <a:effectLst>
                  <a:outerShdw blurRad="38100" dist="38100" dir="2700000" algn="tl">
                    <a:srgbClr val="000000">
                      <a:alpha val="43137"/>
                    </a:srgbClr>
                  </a:outerShdw>
                </a:effectLst>
                <a:latin typeface="Prelo-Bold"/>
              </a:rPr>
              <a:t>Envio dos eventos de SST por categoria</a:t>
            </a:r>
            <a:endParaRPr lang="pt-BR" dirty="0"/>
          </a:p>
        </p:txBody>
      </p:sp>
      <p:pic>
        <p:nvPicPr>
          <p:cNvPr id="5" name="Imagem 4">
            <a:extLst>
              <a:ext uri="{FF2B5EF4-FFF2-40B4-BE49-F238E27FC236}">
                <a16:creationId xmlns:a16="http://schemas.microsoft.com/office/drawing/2014/main" id="{A0E82EA3-B81E-770B-F6F7-F049E9ED36B4}"/>
              </a:ext>
            </a:extLst>
          </p:cNvPr>
          <p:cNvPicPr>
            <a:picLocks noChangeAspect="1"/>
          </p:cNvPicPr>
          <p:nvPr/>
        </p:nvPicPr>
        <p:blipFill>
          <a:blip r:embed="rId2"/>
          <a:stretch>
            <a:fillRect/>
          </a:stretch>
        </p:blipFill>
        <p:spPr>
          <a:xfrm>
            <a:off x="2999656" y="2035089"/>
            <a:ext cx="6582694" cy="3924848"/>
          </a:xfrm>
          <a:prstGeom prst="rect">
            <a:avLst/>
          </a:prstGeom>
        </p:spPr>
      </p:pic>
    </p:spTree>
    <p:extLst>
      <p:ext uri="{BB962C8B-B14F-4D97-AF65-F5344CB8AC3E}">
        <p14:creationId xmlns:p14="http://schemas.microsoft.com/office/powerpoint/2010/main" val="371353719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F953C99-634B-476E-ABE5-487914EAA8EE}"/>
              </a:ext>
            </a:extLst>
          </p:cNvPr>
          <p:cNvSpPr txBox="1"/>
          <p:nvPr/>
        </p:nvSpPr>
        <p:spPr>
          <a:xfrm>
            <a:off x="191344" y="2062987"/>
            <a:ext cx="11305256" cy="3754874"/>
          </a:xfrm>
          <a:prstGeom prst="rect">
            <a:avLst/>
          </a:prstGeom>
          <a:noFill/>
        </p:spPr>
        <p:txBody>
          <a:bodyPr wrap="square" lIns="91440" tIns="45720" rIns="91440" bIns="45720" rtlCol="0" anchor="t">
            <a:spAutoFit/>
          </a:bodyPr>
          <a:lstStyle/>
          <a:p>
            <a:pPr algn="just">
              <a:spcBef>
                <a:spcPts val="1200"/>
              </a:spcBef>
              <a:spcAft>
                <a:spcPts val="1200"/>
              </a:spcAft>
            </a:pPr>
            <a:r>
              <a:rPr lang="pt-BR" dirty="0">
                <a:solidFill>
                  <a:schemeClr val="accent5">
                    <a:lumMod val="50000"/>
                  </a:schemeClr>
                </a:solidFill>
                <a:latin typeface="Arial"/>
                <a:cs typeface="Arial"/>
              </a:rPr>
              <a:t>Ainda sobre órgãos públicos, é importante esclarecer que para os casos em que há cessão de servidor/empregado público vinculado ao RGPS para outro órgão, seja ele celetista ou estatutário, a obrigação de comunicar os acidentes de trabalho (S-2210) e de registrar as condições ambientais do trabalho (S-2240) permanece com o detentor do vínculo, ou seja, o cedente, por ausência de previsão normativa que permita repassar tal ônus ao cessionário.  </a:t>
            </a:r>
            <a:endParaRPr lang="pt-BR" dirty="0">
              <a:solidFill>
                <a:schemeClr val="accent5">
                  <a:lumMod val="50000"/>
                </a:schemeClr>
              </a:solidFill>
            </a:endParaRPr>
          </a:p>
          <a:p>
            <a:pPr algn="just">
              <a:spcBef>
                <a:spcPts val="1200"/>
              </a:spcBef>
              <a:spcAft>
                <a:spcPts val="1200"/>
              </a:spcAft>
            </a:pPr>
            <a:r>
              <a:rPr lang="pt-BR" dirty="0">
                <a:solidFill>
                  <a:schemeClr val="accent5">
                    <a:lumMod val="50000"/>
                  </a:schemeClr>
                </a:solidFill>
                <a:latin typeface="Arial"/>
                <a:cs typeface="Arial"/>
              </a:rPr>
              <a:t>Isso porque, no âmbito do Regime Geral de Previdência Social, os órgãos e entidades da administração pública direta, indireta ou fundacional são considerados empresas por força do art. 14 da Lei nº. 8.213, de 1991, possuindo as mesmas obrigações que as demais empresas.  </a:t>
            </a:r>
            <a:endParaRPr lang="pt-BR" dirty="0">
              <a:solidFill>
                <a:schemeClr val="accent5">
                  <a:lumMod val="50000"/>
                </a:schemeClr>
              </a:solidFill>
            </a:endParaRPr>
          </a:p>
          <a:p>
            <a:pPr algn="just">
              <a:spcBef>
                <a:spcPts val="1200"/>
              </a:spcBef>
              <a:spcAft>
                <a:spcPts val="1200"/>
              </a:spcAft>
            </a:pPr>
            <a:r>
              <a:rPr lang="pt-BR" dirty="0">
                <a:solidFill>
                  <a:schemeClr val="accent5">
                    <a:lumMod val="50000"/>
                  </a:schemeClr>
                </a:solidFill>
              </a:rPr>
              <a:t>Assim, considerando que o instituto jurídico da cessão não rompe o vínculo com o cedente e que o vínculo com o cessionário possui natureza diversa do que enseja a vinculação com o RGPS, não há respaldo jurídico para orientação diversa da acima apresentada. </a:t>
            </a:r>
          </a:p>
        </p:txBody>
      </p:sp>
      <p:sp>
        <p:nvSpPr>
          <p:cNvPr id="6" name="CaixaDeTexto 5">
            <a:extLst>
              <a:ext uri="{FF2B5EF4-FFF2-40B4-BE49-F238E27FC236}">
                <a16:creationId xmlns:a16="http://schemas.microsoft.com/office/drawing/2014/main" id="{A96671E3-0192-414D-97BC-9257C4162D60}"/>
              </a:ext>
            </a:extLst>
          </p:cNvPr>
          <p:cNvSpPr txBox="1"/>
          <p:nvPr/>
        </p:nvSpPr>
        <p:spPr>
          <a:xfrm>
            <a:off x="284776" y="1142200"/>
            <a:ext cx="11618217" cy="633507"/>
          </a:xfrm>
          <a:prstGeom prst="rect">
            <a:avLst/>
          </a:prstGeom>
          <a:solidFill>
            <a:schemeClr val="accent5">
              <a:lumMod val="20000"/>
              <a:lumOff val="80000"/>
            </a:schemeClr>
          </a:solidFill>
        </p:spPr>
        <p:txBody>
          <a:bodyPr wrap="square">
            <a:spAutoFit/>
          </a:bodyPr>
          <a:lstStyle/>
          <a:p>
            <a:pPr algn="ctr">
              <a:lnSpc>
                <a:spcPts val="4533"/>
              </a:lnSpc>
              <a:defRPr/>
            </a:pPr>
            <a:r>
              <a:rPr lang="pt-BR" sz="3200" b="1" u="sng" dirty="0">
                <a:solidFill>
                  <a:schemeClr val="accent1">
                    <a:lumMod val="50000"/>
                  </a:schemeClr>
                </a:solidFill>
                <a:effectLst>
                  <a:outerShdw blurRad="38100" dist="38100" dir="2700000" algn="tl">
                    <a:srgbClr val="000000">
                      <a:alpha val="43137"/>
                    </a:srgbClr>
                  </a:outerShdw>
                </a:effectLst>
                <a:latin typeface="Prelo-Bold"/>
              </a:rPr>
              <a:t>CESSÃO</a:t>
            </a:r>
          </a:p>
        </p:txBody>
      </p:sp>
    </p:spTree>
    <p:extLst>
      <p:ext uri="{BB962C8B-B14F-4D97-AF65-F5344CB8AC3E}">
        <p14:creationId xmlns:p14="http://schemas.microsoft.com/office/powerpoint/2010/main" val="4253948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3"/>
          <p:cNvSpPr>
            <a:spLocks/>
          </p:cNvSpPr>
          <p:nvPr/>
        </p:nvSpPr>
        <p:spPr bwMode="auto">
          <a:xfrm>
            <a:off x="647700" y="2492376"/>
            <a:ext cx="10847917"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54187" bIns="0"/>
          <a:lstStyle/>
          <a:p>
            <a:pPr marL="510105" indent="-457189" defTabSz="1096406">
              <a:spcBef>
                <a:spcPts val="1867"/>
              </a:spcBef>
            </a:pPr>
            <a:endParaRPr lang="en-US" altLang="pt-BR" b="1">
              <a:solidFill>
                <a:srgbClr val="008080"/>
              </a:solidFill>
              <a:latin typeface="Arial" pitchFamily="34" charset="0"/>
              <a:cs typeface="Arial" pitchFamily="34" charset="0"/>
              <a:sym typeface="Erie Bold"/>
            </a:endParaRPr>
          </a:p>
        </p:txBody>
      </p:sp>
      <p:sp>
        <p:nvSpPr>
          <p:cNvPr id="5" name="CaixaDeTexto 4"/>
          <p:cNvSpPr txBox="1"/>
          <p:nvPr/>
        </p:nvSpPr>
        <p:spPr>
          <a:xfrm>
            <a:off x="334436" y="1149349"/>
            <a:ext cx="11561233" cy="1569660"/>
          </a:xfrm>
          <a:prstGeom prst="rect">
            <a:avLst/>
          </a:prstGeom>
          <a:noFill/>
        </p:spPr>
        <p:txBody>
          <a:bodyPr>
            <a:spAutoFit/>
          </a:bodyPr>
          <a:lstStyle/>
          <a:p>
            <a:pPr algn="ctr" defTabSz="1219170" fontAlgn="auto">
              <a:spcAft>
                <a:spcPts val="0"/>
              </a:spcAft>
              <a:defRPr/>
            </a:pPr>
            <a:r>
              <a:rPr lang="pt-BR" sz="4800" dirty="0">
                <a:solidFill>
                  <a:schemeClr val="accent1">
                    <a:lumMod val="50000"/>
                  </a:schemeClr>
                </a:solidFill>
                <a:latin typeface="+mj-lt"/>
                <a:ea typeface="+mj-ea"/>
                <a:cs typeface="+mj-cs"/>
              </a:rPr>
              <a:t>Os eventos de Segurança e Saúde no Trabalho no </a:t>
            </a:r>
            <a:r>
              <a:rPr lang="pt-BR" sz="4800" dirty="0" err="1">
                <a:solidFill>
                  <a:schemeClr val="accent1">
                    <a:lumMod val="50000"/>
                  </a:schemeClr>
                </a:solidFill>
                <a:latin typeface="+mj-lt"/>
                <a:ea typeface="+mj-ea"/>
                <a:cs typeface="+mj-cs"/>
              </a:rPr>
              <a:t>eSocial</a:t>
            </a:r>
            <a:endParaRPr lang="pt-BR" sz="4800" dirty="0">
              <a:solidFill>
                <a:schemeClr val="accent1">
                  <a:lumMod val="50000"/>
                </a:schemeClr>
              </a:solidFill>
              <a:latin typeface="+mj-lt"/>
              <a:ea typeface="+mj-ea"/>
              <a:cs typeface="+mj-cs"/>
            </a:endParaRPr>
          </a:p>
        </p:txBody>
      </p:sp>
      <p:pic>
        <p:nvPicPr>
          <p:cNvPr id="8196"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8017" y="2954339"/>
            <a:ext cx="9347200" cy="1843087"/>
          </a:xfrm>
          <a:prstGeom prst="rect">
            <a:avLst/>
          </a:prstGeom>
          <a:noFill/>
          <a:ln>
            <a:noFill/>
          </a:ln>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3"/>
          <p:cNvSpPr>
            <a:spLocks/>
          </p:cNvSpPr>
          <p:nvPr/>
        </p:nvSpPr>
        <p:spPr bwMode="auto">
          <a:xfrm>
            <a:off x="647700" y="2571751"/>
            <a:ext cx="10847917"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54187" bIns="0"/>
          <a:lstStyle/>
          <a:p>
            <a:pPr marL="510105" indent="-457189" defTabSz="1096406">
              <a:spcBef>
                <a:spcPts val="1867"/>
              </a:spcBef>
            </a:pPr>
            <a:endParaRPr lang="en-US" altLang="pt-BR" b="1">
              <a:solidFill>
                <a:srgbClr val="008080"/>
              </a:solidFill>
              <a:latin typeface="Arial" pitchFamily="34" charset="0"/>
              <a:cs typeface="Arial" pitchFamily="34" charset="0"/>
              <a:sym typeface="Erie Bold"/>
            </a:endParaRPr>
          </a:p>
        </p:txBody>
      </p:sp>
      <p:sp>
        <p:nvSpPr>
          <p:cNvPr id="9219" name="CaixaDeTexto 1"/>
          <p:cNvSpPr txBox="1">
            <a:spLocks noChangeArrowheads="1"/>
          </p:cNvSpPr>
          <p:nvPr/>
        </p:nvSpPr>
        <p:spPr bwMode="auto">
          <a:xfrm>
            <a:off x="414867" y="804321"/>
            <a:ext cx="11480800" cy="669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1"/>
                </a:solidFill>
                <a:latin typeface="Times New Roman" pitchFamily="18" charset="0"/>
                <a:cs typeface="Lucida Sans Unicode" pitchFamily="34" charset="0"/>
              </a:defRPr>
            </a:lvl1pPr>
            <a:lvl2pPr marL="742950" indent="-285750" eaLnBrk="0" hangingPunct="0">
              <a:defRPr sz="2400">
                <a:solidFill>
                  <a:schemeClr val="bg1"/>
                </a:solidFill>
                <a:latin typeface="Times New Roman" pitchFamily="18" charset="0"/>
                <a:cs typeface="Lucida Sans Unicode" pitchFamily="34" charset="0"/>
              </a:defRPr>
            </a:lvl2pPr>
            <a:lvl3pPr marL="1143000" indent="-228600" eaLnBrk="0" hangingPunct="0">
              <a:defRPr sz="2400">
                <a:solidFill>
                  <a:schemeClr val="bg1"/>
                </a:solidFill>
                <a:latin typeface="Times New Roman" pitchFamily="18" charset="0"/>
                <a:cs typeface="Lucida Sans Unicode" pitchFamily="34" charset="0"/>
              </a:defRPr>
            </a:lvl3pPr>
            <a:lvl4pPr marL="1600200" indent="-228600" eaLnBrk="0" hangingPunct="0">
              <a:defRPr sz="2400">
                <a:solidFill>
                  <a:schemeClr val="bg1"/>
                </a:solidFill>
                <a:latin typeface="Times New Roman" pitchFamily="18" charset="0"/>
                <a:cs typeface="Lucida Sans Unicode" pitchFamily="34" charset="0"/>
              </a:defRPr>
            </a:lvl4pPr>
            <a:lvl5pPr marL="2057400" indent="-228600" eaLnBrk="0" hangingPunct="0">
              <a:defRPr sz="2400">
                <a:solidFill>
                  <a:schemeClr val="bg1"/>
                </a:solidFill>
                <a:latin typeface="Times New Roman" pitchFamily="18" charset="0"/>
                <a:cs typeface="Lucida Sans Unicode" pitchFamily="34" charset="0"/>
              </a:defRPr>
            </a:lvl5pPr>
            <a:lvl6pPr marL="2514600" indent="-228600" defTabSz="447675" eaLnBrk="0" fontAlgn="base" hangingPunct="0">
              <a:spcBef>
                <a:spcPct val="0"/>
              </a:spcBef>
              <a:spcAft>
                <a:spcPct val="0"/>
              </a:spcAft>
              <a:buClr>
                <a:srgbClr val="000000"/>
              </a:buClr>
              <a:buSzPct val="100000"/>
              <a:buFont typeface="Times New Roman" pitchFamily="18" charset="0"/>
              <a:defRPr sz="2400">
                <a:solidFill>
                  <a:schemeClr val="bg1"/>
                </a:solidFill>
                <a:latin typeface="Times New Roman" pitchFamily="18" charset="0"/>
                <a:cs typeface="Lucida Sans Unicode" pitchFamily="34" charset="0"/>
              </a:defRPr>
            </a:lvl6pPr>
            <a:lvl7pPr marL="2971800" indent="-228600" defTabSz="447675" eaLnBrk="0" fontAlgn="base" hangingPunct="0">
              <a:spcBef>
                <a:spcPct val="0"/>
              </a:spcBef>
              <a:spcAft>
                <a:spcPct val="0"/>
              </a:spcAft>
              <a:buClr>
                <a:srgbClr val="000000"/>
              </a:buClr>
              <a:buSzPct val="100000"/>
              <a:buFont typeface="Times New Roman" pitchFamily="18" charset="0"/>
              <a:defRPr sz="2400">
                <a:solidFill>
                  <a:schemeClr val="bg1"/>
                </a:solidFill>
                <a:latin typeface="Times New Roman" pitchFamily="18" charset="0"/>
                <a:cs typeface="Lucida Sans Unicode" pitchFamily="34" charset="0"/>
              </a:defRPr>
            </a:lvl7pPr>
            <a:lvl8pPr marL="3429000" indent="-228600" defTabSz="447675" eaLnBrk="0" fontAlgn="base" hangingPunct="0">
              <a:spcBef>
                <a:spcPct val="0"/>
              </a:spcBef>
              <a:spcAft>
                <a:spcPct val="0"/>
              </a:spcAft>
              <a:buClr>
                <a:srgbClr val="000000"/>
              </a:buClr>
              <a:buSzPct val="100000"/>
              <a:buFont typeface="Times New Roman" pitchFamily="18" charset="0"/>
              <a:defRPr sz="2400">
                <a:solidFill>
                  <a:schemeClr val="bg1"/>
                </a:solidFill>
                <a:latin typeface="Times New Roman" pitchFamily="18" charset="0"/>
                <a:cs typeface="Lucida Sans Unicode" pitchFamily="34" charset="0"/>
              </a:defRPr>
            </a:lvl8pPr>
            <a:lvl9pPr marL="3886200" indent="-228600" defTabSz="447675" eaLnBrk="0" fontAlgn="base" hangingPunct="0">
              <a:spcBef>
                <a:spcPct val="0"/>
              </a:spcBef>
              <a:spcAft>
                <a:spcPct val="0"/>
              </a:spcAft>
              <a:buClr>
                <a:srgbClr val="000000"/>
              </a:buClr>
              <a:buSzPct val="100000"/>
              <a:buFont typeface="Times New Roman" pitchFamily="18" charset="0"/>
              <a:defRPr sz="2400">
                <a:solidFill>
                  <a:schemeClr val="bg1"/>
                </a:solidFill>
                <a:latin typeface="Times New Roman" pitchFamily="18" charset="0"/>
                <a:cs typeface="Lucida Sans Unicode" pitchFamily="34" charset="0"/>
              </a:defRPr>
            </a:lvl9pPr>
          </a:lstStyle>
          <a:p>
            <a:pPr algn="ctr" eaLnBrk="1" hangingPunct="1">
              <a:lnSpc>
                <a:spcPts val="4533"/>
              </a:lnSpc>
              <a:defRPr/>
            </a:pPr>
            <a:r>
              <a:rPr lang="pt-BR" altLang="pt-BR" sz="4267" b="1" u="sng" dirty="0">
                <a:solidFill>
                  <a:schemeClr val="accent1">
                    <a:lumMod val="50000"/>
                  </a:schemeClr>
                </a:solidFill>
                <a:effectLst>
                  <a:outerShdw blurRad="38100" dist="38100" dir="2700000" algn="tl">
                    <a:srgbClr val="000000">
                      <a:alpha val="43137"/>
                    </a:srgbClr>
                  </a:outerShdw>
                </a:effectLst>
                <a:latin typeface="Prelo-Bold"/>
                <a:ea typeface="Prelo-Bold"/>
                <a:cs typeface="Prelo-Bold"/>
              </a:rPr>
              <a:t>Eventos de SST no eSocial</a:t>
            </a:r>
          </a:p>
        </p:txBody>
      </p:sp>
      <p:graphicFrame>
        <p:nvGraphicFramePr>
          <p:cNvPr id="2" name="Diagrama 1"/>
          <p:cNvGraphicFramePr/>
          <p:nvPr/>
        </p:nvGraphicFramePr>
        <p:xfrm>
          <a:off x="143339" y="1633720"/>
          <a:ext cx="11905323" cy="50596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382374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Tema do Office">
  <a:themeElements>
    <a:clrScheme name="Azul Quente">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1dcee9a-8631-406f-a789-f4eb90b17654">
      <Terms xmlns="http://schemas.microsoft.com/office/infopath/2007/PartnerControls"/>
    </lcf76f155ced4ddcb4097134ff3c332f>
    <TaxCatchAll xmlns="6b5119b1-b615-4689-aa52-4200963adf7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04D781C06C7C7E45833F811789101603" ma:contentTypeVersion="14" ma:contentTypeDescription="Crie um novo documento." ma:contentTypeScope="" ma:versionID="5433bba01048d6a9220d2a6ec0921f8e">
  <xsd:schema xmlns:xsd="http://www.w3.org/2001/XMLSchema" xmlns:xs="http://www.w3.org/2001/XMLSchema" xmlns:p="http://schemas.microsoft.com/office/2006/metadata/properties" xmlns:ns2="b1dcee9a-8631-406f-a789-f4eb90b17654" xmlns:ns3="6b5119b1-b615-4689-aa52-4200963adf7f" targetNamespace="http://schemas.microsoft.com/office/2006/metadata/properties" ma:root="true" ma:fieldsID="5bb82bdaf3780b9a133d10a655750a1c" ns2:_="" ns3:_="">
    <xsd:import namespace="b1dcee9a-8631-406f-a789-f4eb90b17654"/>
    <xsd:import namespace="6b5119b1-b615-4689-aa52-4200963adf7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dcee9a-8631-406f-a789-f4eb90b176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Marcações de imagem" ma:readOnly="false" ma:fieldId="{5cf76f15-5ced-4ddc-b409-7134ff3c332f}" ma:taxonomyMulti="true" ma:sspId="bf897d17-34fd-4a01-8f80-908009a6c4a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b5119b1-b615-4689-aa52-4200963adf7f" elementFormDefault="qualified">
    <xsd:import namespace="http://schemas.microsoft.com/office/2006/documentManagement/types"/>
    <xsd:import namespace="http://schemas.microsoft.com/office/infopath/2007/PartnerControls"/>
    <xsd:element name="SharedWithUsers" ma:index="17" nillable="true" ma:displayName="Compartilhado com"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talhes de Compartilhado Com" ma:internalName="SharedWithDetails" ma:readOnly="true">
      <xsd:simpleType>
        <xsd:restriction base="dms:Note">
          <xsd:maxLength value="255"/>
        </xsd:restriction>
      </xsd:simpleType>
    </xsd:element>
    <xsd:element name="TaxCatchAll" ma:index="21" nillable="true" ma:displayName="Taxonomy Catch All Column" ma:hidden="true" ma:list="{92690585-6e4b-4694-9ae3-44e9c0743c80}" ma:internalName="TaxCatchAll" ma:showField="CatchAllData" ma:web="6b5119b1-b615-4689-aa52-4200963adf7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E0BBDF-0510-40B0-9370-C17448031914}">
  <ds:schemaRefs>
    <ds:schemaRef ds:uri="http://schemas.microsoft.com/office/2006/metadata/properties"/>
    <ds:schemaRef ds:uri="http://schemas.microsoft.com/office/infopath/2007/PartnerControls"/>
    <ds:schemaRef ds:uri="b1dcee9a-8631-406f-a789-f4eb90b17654"/>
    <ds:schemaRef ds:uri="6b5119b1-b615-4689-aa52-4200963adf7f"/>
  </ds:schemaRefs>
</ds:datastoreItem>
</file>

<file path=customXml/itemProps2.xml><?xml version="1.0" encoding="utf-8"?>
<ds:datastoreItem xmlns:ds="http://schemas.openxmlformats.org/officeDocument/2006/customXml" ds:itemID="{B8EB43C0-1C16-4564-B9B9-DC042A26E1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dcee9a-8631-406f-a789-f4eb90b17654"/>
    <ds:schemaRef ds:uri="6b5119b1-b615-4689-aa52-4200963adf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25ED69E-5D6D-48A9-8B45-3BD5B3D5977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7855</TotalTime>
  <Words>2431</Words>
  <Application>Microsoft Office PowerPoint</Application>
  <PresentationFormat>Widescreen</PresentationFormat>
  <Paragraphs>180</Paragraphs>
  <Slides>28</Slides>
  <Notes>14</Notes>
  <HiddenSlides>0</HiddenSlides>
  <MMClips>0</MMClips>
  <ScaleCrop>false</ScaleCrop>
  <HeadingPairs>
    <vt:vector size="6" baseType="variant">
      <vt:variant>
        <vt:lpstr>Fontes usadas</vt:lpstr>
      </vt:variant>
      <vt:variant>
        <vt:i4>8</vt:i4>
      </vt:variant>
      <vt:variant>
        <vt:lpstr>Tema</vt:lpstr>
      </vt:variant>
      <vt:variant>
        <vt:i4>1</vt:i4>
      </vt:variant>
      <vt:variant>
        <vt:lpstr>Títulos de slides</vt:lpstr>
      </vt:variant>
      <vt:variant>
        <vt:i4>28</vt:i4>
      </vt:variant>
    </vt:vector>
  </HeadingPairs>
  <TitlesOfParts>
    <vt:vector size="37" baseType="lpstr">
      <vt:lpstr>Arial</vt:lpstr>
      <vt:lpstr>Calibri</vt:lpstr>
      <vt:lpstr>Garamond</vt:lpstr>
      <vt:lpstr>Helvetica</vt:lpstr>
      <vt:lpstr>Prelo-Bold</vt:lpstr>
      <vt:lpstr>Tempus Sans ITC</vt:lpstr>
      <vt:lpstr>Times New Roman</vt:lpstr>
      <vt:lpstr>Wingdings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Demografia</dc:title>
  <dc:creator>46163212134</dc:creator>
  <cp:lastModifiedBy>Orion Savio Santos de Oliveira - SPREV</cp:lastModifiedBy>
  <cp:revision>659</cp:revision>
  <cp:lastPrinted>2018-09-24T19:17:35Z</cp:lastPrinted>
  <dcterms:created xsi:type="dcterms:W3CDTF">2016-02-12T16:57:42Z</dcterms:created>
  <dcterms:modified xsi:type="dcterms:W3CDTF">2023-04-17T18:14:39Z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0x01010004D781C06C7C7E45833F811789101603</vt:lpwstr>
  </property>
  <property fmtid="{D5CDD505-2E9C-101B-9397-08002B2CF9AE}" pid="3" name="MediaServiceImageTags">
    <vt:lpwstr/>
  </property>
</Properties>
</file>